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1"/>
  </p:sldMasterIdLst>
  <p:notesMasterIdLst>
    <p:notesMasterId r:id="rId16"/>
  </p:notesMasterIdLst>
  <p:handoutMasterIdLst>
    <p:handoutMasterId r:id="rId17"/>
  </p:handoutMasterIdLst>
  <p:sldIdLst>
    <p:sldId id="256" r:id="rId2"/>
    <p:sldId id="320" r:id="rId3"/>
    <p:sldId id="306" r:id="rId4"/>
    <p:sldId id="309" r:id="rId5"/>
    <p:sldId id="307" r:id="rId6"/>
    <p:sldId id="310" r:id="rId7"/>
    <p:sldId id="311" r:id="rId8"/>
    <p:sldId id="312" r:id="rId9"/>
    <p:sldId id="313" r:id="rId10"/>
    <p:sldId id="315" r:id="rId11"/>
    <p:sldId id="318" r:id="rId12"/>
    <p:sldId id="314" r:id="rId13"/>
    <p:sldId id="319" r:id="rId14"/>
    <p:sldId id="316" r:id="rId15"/>
  </p:sldIdLst>
  <p:sldSz cx="9144000" cy="6858000" type="screen4x3"/>
  <p:notesSz cx="6669088" cy="97536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clrMru>
    <a:srgbClr val="FFB92F"/>
    <a:srgbClr val="00468B"/>
    <a:srgbClr val="DFDFD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9467" autoAdjust="0"/>
  </p:normalViewPr>
  <p:slideViewPr>
    <p:cSldViewPr>
      <p:cViewPr>
        <p:scale>
          <a:sx n="70" d="100"/>
          <a:sy n="70" d="100"/>
        </p:scale>
        <p:origin x="-894" y="-936"/>
      </p:cViewPr>
      <p:guideLst>
        <p:guide orient="horz" pos="2160"/>
        <p:guide pos="5427"/>
        <p:guide pos="302"/>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7" d="100"/>
          <a:sy n="67" d="100"/>
        </p:scale>
        <p:origin x="-3154" y="-86"/>
      </p:cViewPr>
      <p:guideLst>
        <p:guide orient="horz" pos="3072"/>
        <p:guide pos="210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2" y="0"/>
            <a:ext cx="2889938" cy="487680"/>
          </a:xfrm>
          <a:prstGeom prst="rect">
            <a:avLst/>
          </a:prstGeom>
        </p:spPr>
        <p:txBody>
          <a:bodyPr vert="horz" lIns="91418" tIns="45708" rIns="91418" bIns="45708" rtlCol="0"/>
          <a:lstStyle>
            <a:lvl1pPr algn="l">
              <a:defRPr sz="1200"/>
            </a:lvl1pPr>
          </a:lstStyle>
          <a:p>
            <a:endParaRPr lang="fi-FI"/>
          </a:p>
        </p:txBody>
      </p:sp>
      <p:sp>
        <p:nvSpPr>
          <p:cNvPr id="3" name="Päivämäärän paikkamerkki 2"/>
          <p:cNvSpPr>
            <a:spLocks noGrp="1"/>
          </p:cNvSpPr>
          <p:nvPr>
            <p:ph type="dt" sz="quarter" idx="1"/>
          </p:nvPr>
        </p:nvSpPr>
        <p:spPr>
          <a:xfrm>
            <a:off x="3777607" y="0"/>
            <a:ext cx="2889938" cy="487680"/>
          </a:xfrm>
          <a:prstGeom prst="rect">
            <a:avLst/>
          </a:prstGeom>
        </p:spPr>
        <p:txBody>
          <a:bodyPr vert="horz" lIns="91418" tIns="45708" rIns="91418" bIns="45708" rtlCol="0"/>
          <a:lstStyle>
            <a:lvl1pPr algn="r">
              <a:defRPr sz="1200"/>
            </a:lvl1pPr>
          </a:lstStyle>
          <a:p>
            <a:fld id="{A6D7DFD3-23EC-4407-A3E0-A65838309D1D}" type="datetimeFigureOut">
              <a:rPr lang="fi-FI" smtClean="0"/>
              <a:pPr/>
              <a:t>1.7.2015</a:t>
            </a:fld>
            <a:endParaRPr lang="fi-FI"/>
          </a:p>
        </p:txBody>
      </p:sp>
      <p:sp>
        <p:nvSpPr>
          <p:cNvPr id="4" name="Alatunnisteen paikkamerkki 3"/>
          <p:cNvSpPr>
            <a:spLocks noGrp="1"/>
          </p:cNvSpPr>
          <p:nvPr>
            <p:ph type="ftr" sz="quarter" idx="2"/>
          </p:nvPr>
        </p:nvSpPr>
        <p:spPr>
          <a:xfrm>
            <a:off x="2" y="9264227"/>
            <a:ext cx="2889938" cy="487680"/>
          </a:xfrm>
          <a:prstGeom prst="rect">
            <a:avLst/>
          </a:prstGeom>
        </p:spPr>
        <p:txBody>
          <a:bodyPr vert="horz" lIns="91418" tIns="45708" rIns="91418" bIns="45708" rtlCol="0" anchor="b"/>
          <a:lstStyle>
            <a:lvl1pPr algn="l">
              <a:defRPr sz="1200"/>
            </a:lvl1pPr>
          </a:lstStyle>
          <a:p>
            <a:endParaRPr lang="fi-FI"/>
          </a:p>
        </p:txBody>
      </p:sp>
      <p:sp>
        <p:nvSpPr>
          <p:cNvPr id="5" name="Dian numeron paikkamerkki 4"/>
          <p:cNvSpPr>
            <a:spLocks noGrp="1"/>
          </p:cNvSpPr>
          <p:nvPr>
            <p:ph type="sldNum" sz="quarter" idx="3"/>
          </p:nvPr>
        </p:nvSpPr>
        <p:spPr>
          <a:xfrm>
            <a:off x="3777607" y="9264227"/>
            <a:ext cx="2889938" cy="487680"/>
          </a:xfrm>
          <a:prstGeom prst="rect">
            <a:avLst/>
          </a:prstGeom>
        </p:spPr>
        <p:txBody>
          <a:bodyPr vert="horz" lIns="91418" tIns="45708" rIns="91418" bIns="45708" rtlCol="0" anchor="b"/>
          <a:lstStyle>
            <a:lvl1pPr algn="r">
              <a:defRPr sz="1200"/>
            </a:lvl1pPr>
          </a:lstStyle>
          <a:p>
            <a:fld id="{E42F0EBA-38FD-4C54-A2B7-1BE923A75A79}" type="slidenum">
              <a:rPr lang="fi-FI" smtClean="0"/>
              <a:pPr/>
              <a:t>‹#›</a:t>
            </a:fld>
            <a:endParaRPr lang="fi-FI"/>
          </a:p>
        </p:txBody>
      </p:sp>
    </p:spTree>
    <p:extLst>
      <p:ext uri="{BB962C8B-B14F-4D97-AF65-F5344CB8AC3E}">
        <p14:creationId xmlns:p14="http://schemas.microsoft.com/office/powerpoint/2010/main" xmlns="" val="20869035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2" y="0"/>
            <a:ext cx="2889938" cy="487680"/>
          </a:xfrm>
          <a:prstGeom prst="rect">
            <a:avLst/>
          </a:prstGeom>
        </p:spPr>
        <p:txBody>
          <a:bodyPr vert="horz" lIns="91418" tIns="45708" rIns="91418" bIns="45708" rtlCol="0"/>
          <a:lstStyle>
            <a:lvl1pPr algn="l">
              <a:defRPr sz="1200"/>
            </a:lvl1pPr>
          </a:lstStyle>
          <a:p>
            <a:endParaRPr lang="fi-FI"/>
          </a:p>
        </p:txBody>
      </p:sp>
      <p:sp>
        <p:nvSpPr>
          <p:cNvPr id="3" name="Päivämäärän paikkamerkki 2"/>
          <p:cNvSpPr>
            <a:spLocks noGrp="1"/>
          </p:cNvSpPr>
          <p:nvPr>
            <p:ph type="dt" idx="1"/>
          </p:nvPr>
        </p:nvSpPr>
        <p:spPr>
          <a:xfrm>
            <a:off x="3777607" y="0"/>
            <a:ext cx="2889938" cy="487680"/>
          </a:xfrm>
          <a:prstGeom prst="rect">
            <a:avLst/>
          </a:prstGeom>
        </p:spPr>
        <p:txBody>
          <a:bodyPr vert="horz" lIns="91418" tIns="45708" rIns="91418" bIns="45708" rtlCol="0"/>
          <a:lstStyle>
            <a:lvl1pPr algn="r">
              <a:defRPr sz="1200"/>
            </a:lvl1pPr>
          </a:lstStyle>
          <a:p>
            <a:fld id="{4BC47200-69AA-40B8-A453-7A0CF91D5E77}" type="datetimeFigureOut">
              <a:rPr lang="fi-FI" smtClean="0"/>
              <a:pPr/>
              <a:t>1.7.2015</a:t>
            </a:fld>
            <a:endParaRPr lang="fi-FI"/>
          </a:p>
        </p:txBody>
      </p:sp>
      <p:sp>
        <p:nvSpPr>
          <p:cNvPr id="4" name="Dian kuvan paikkamerkki 3"/>
          <p:cNvSpPr>
            <a:spLocks noGrp="1" noRot="1" noChangeAspect="1"/>
          </p:cNvSpPr>
          <p:nvPr>
            <p:ph type="sldImg" idx="2"/>
          </p:nvPr>
        </p:nvSpPr>
        <p:spPr>
          <a:xfrm>
            <a:off x="896938" y="731838"/>
            <a:ext cx="4875212" cy="3657600"/>
          </a:xfrm>
          <a:prstGeom prst="rect">
            <a:avLst/>
          </a:prstGeom>
          <a:noFill/>
          <a:ln w="12700">
            <a:solidFill>
              <a:prstClr val="black"/>
            </a:solidFill>
          </a:ln>
        </p:spPr>
        <p:txBody>
          <a:bodyPr vert="horz" lIns="91418" tIns="45708" rIns="91418" bIns="45708" rtlCol="0" anchor="ctr"/>
          <a:lstStyle/>
          <a:p>
            <a:endParaRPr lang="fi-FI"/>
          </a:p>
        </p:txBody>
      </p:sp>
      <p:sp>
        <p:nvSpPr>
          <p:cNvPr id="5" name="Huomautusten paikkamerkki 4"/>
          <p:cNvSpPr>
            <a:spLocks noGrp="1"/>
          </p:cNvSpPr>
          <p:nvPr>
            <p:ph type="body" sz="quarter" idx="3"/>
          </p:nvPr>
        </p:nvSpPr>
        <p:spPr>
          <a:xfrm>
            <a:off x="666909" y="4632960"/>
            <a:ext cx="5335270" cy="4389120"/>
          </a:xfrm>
          <a:prstGeom prst="rect">
            <a:avLst/>
          </a:prstGeom>
        </p:spPr>
        <p:txBody>
          <a:bodyPr vert="horz" lIns="91418" tIns="45708" rIns="91418" bIns="45708" rtlCol="0"/>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2" y="9264227"/>
            <a:ext cx="2889938" cy="487680"/>
          </a:xfrm>
          <a:prstGeom prst="rect">
            <a:avLst/>
          </a:prstGeom>
        </p:spPr>
        <p:txBody>
          <a:bodyPr vert="horz" lIns="91418" tIns="45708" rIns="91418" bIns="45708" rtlCol="0" anchor="b"/>
          <a:lstStyle>
            <a:lvl1pPr algn="l">
              <a:defRPr sz="1200"/>
            </a:lvl1pPr>
          </a:lstStyle>
          <a:p>
            <a:endParaRPr lang="fi-FI"/>
          </a:p>
        </p:txBody>
      </p:sp>
      <p:sp>
        <p:nvSpPr>
          <p:cNvPr id="7" name="Dian numeron paikkamerkki 6"/>
          <p:cNvSpPr>
            <a:spLocks noGrp="1"/>
          </p:cNvSpPr>
          <p:nvPr>
            <p:ph type="sldNum" sz="quarter" idx="5"/>
          </p:nvPr>
        </p:nvSpPr>
        <p:spPr>
          <a:xfrm>
            <a:off x="3777607" y="9264227"/>
            <a:ext cx="2889938" cy="487680"/>
          </a:xfrm>
          <a:prstGeom prst="rect">
            <a:avLst/>
          </a:prstGeom>
        </p:spPr>
        <p:txBody>
          <a:bodyPr vert="horz" lIns="91418" tIns="45708" rIns="91418" bIns="45708" rtlCol="0" anchor="b"/>
          <a:lstStyle>
            <a:lvl1pPr algn="r">
              <a:defRPr sz="1200"/>
            </a:lvl1pPr>
          </a:lstStyle>
          <a:p>
            <a:fld id="{11C9FDE4-8C83-4586-9F16-6A081C607BA4}" type="slidenum">
              <a:rPr lang="fi-FI" smtClean="0"/>
              <a:pPr/>
              <a:t>‹#›</a:t>
            </a:fld>
            <a:endParaRPr lang="fi-FI"/>
          </a:p>
        </p:txBody>
      </p:sp>
    </p:spTree>
    <p:extLst>
      <p:ext uri="{BB962C8B-B14F-4D97-AF65-F5344CB8AC3E}">
        <p14:creationId xmlns:p14="http://schemas.microsoft.com/office/powerpoint/2010/main" xmlns="" val="124658194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11C9FDE4-8C83-4586-9F16-6A081C607BA4}" type="slidenum">
              <a:rPr lang="fi-FI" smtClean="0"/>
              <a:pPr/>
              <a:t>1</a:t>
            </a:fld>
            <a:endParaRPr lang="fi-FI"/>
          </a:p>
        </p:txBody>
      </p:sp>
    </p:spTree>
    <p:extLst>
      <p:ext uri="{BB962C8B-B14F-4D97-AF65-F5344CB8AC3E}">
        <p14:creationId xmlns:p14="http://schemas.microsoft.com/office/powerpoint/2010/main" xmlns="" val="485705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b="1" dirty="0"/>
          </a:p>
        </p:txBody>
      </p:sp>
      <p:sp>
        <p:nvSpPr>
          <p:cNvPr id="4" name="Dian numeron paikkamerkki 3"/>
          <p:cNvSpPr>
            <a:spLocks noGrp="1"/>
          </p:cNvSpPr>
          <p:nvPr>
            <p:ph type="sldNum" sz="quarter" idx="10"/>
          </p:nvPr>
        </p:nvSpPr>
        <p:spPr/>
        <p:txBody>
          <a:bodyPr/>
          <a:lstStyle/>
          <a:p>
            <a:fld id="{11C9FDE4-8C83-4586-9F16-6A081C607BA4}" type="slidenum">
              <a:rPr lang="fi-FI" smtClean="0"/>
              <a:pPr/>
              <a:t>10</a:t>
            </a:fld>
            <a:endParaRPr lang="fi-FI"/>
          </a:p>
        </p:txBody>
      </p:sp>
    </p:spTree>
    <p:extLst>
      <p:ext uri="{BB962C8B-B14F-4D97-AF65-F5344CB8AC3E}">
        <p14:creationId xmlns:p14="http://schemas.microsoft.com/office/powerpoint/2010/main" xmlns="" val="2552630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b="1" dirty="0"/>
          </a:p>
        </p:txBody>
      </p:sp>
      <p:sp>
        <p:nvSpPr>
          <p:cNvPr id="4" name="Dian numeron paikkamerkki 3"/>
          <p:cNvSpPr>
            <a:spLocks noGrp="1"/>
          </p:cNvSpPr>
          <p:nvPr>
            <p:ph type="sldNum" sz="quarter" idx="10"/>
          </p:nvPr>
        </p:nvSpPr>
        <p:spPr/>
        <p:txBody>
          <a:bodyPr/>
          <a:lstStyle/>
          <a:p>
            <a:fld id="{11C9FDE4-8C83-4586-9F16-6A081C607BA4}" type="slidenum">
              <a:rPr lang="fi-FI" smtClean="0"/>
              <a:pPr/>
              <a:t>11</a:t>
            </a:fld>
            <a:endParaRPr lang="fi-FI"/>
          </a:p>
        </p:txBody>
      </p:sp>
    </p:spTree>
    <p:extLst>
      <p:ext uri="{BB962C8B-B14F-4D97-AF65-F5344CB8AC3E}">
        <p14:creationId xmlns:p14="http://schemas.microsoft.com/office/powerpoint/2010/main" xmlns="" val="2552630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b="1" dirty="0"/>
          </a:p>
        </p:txBody>
      </p:sp>
      <p:sp>
        <p:nvSpPr>
          <p:cNvPr id="4" name="Dian numeron paikkamerkki 3"/>
          <p:cNvSpPr>
            <a:spLocks noGrp="1"/>
          </p:cNvSpPr>
          <p:nvPr>
            <p:ph type="sldNum" sz="quarter" idx="10"/>
          </p:nvPr>
        </p:nvSpPr>
        <p:spPr/>
        <p:txBody>
          <a:bodyPr/>
          <a:lstStyle/>
          <a:p>
            <a:fld id="{11C9FDE4-8C83-4586-9F16-6A081C607BA4}" type="slidenum">
              <a:rPr lang="fi-FI" smtClean="0"/>
              <a:pPr/>
              <a:t>12</a:t>
            </a:fld>
            <a:endParaRPr lang="fi-FI"/>
          </a:p>
        </p:txBody>
      </p:sp>
    </p:spTree>
    <p:extLst>
      <p:ext uri="{BB962C8B-B14F-4D97-AF65-F5344CB8AC3E}">
        <p14:creationId xmlns:p14="http://schemas.microsoft.com/office/powerpoint/2010/main" xmlns="" val="2552630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b="1" dirty="0"/>
          </a:p>
        </p:txBody>
      </p:sp>
      <p:sp>
        <p:nvSpPr>
          <p:cNvPr id="4" name="Dian numeron paikkamerkki 3"/>
          <p:cNvSpPr>
            <a:spLocks noGrp="1"/>
          </p:cNvSpPr>
          <p:nvPr>
            <p:ph type="sldNum" sz="quarter" idx="10"/>
          </p:nvPr>
        </p:nvSpPr>
        <p:spPr/>
        <p:txBody>
          <a:bodyPr/>
          <a:lstStyle/>
          <a:p>
            <a:fld id="{11C9FDE4-8C83-4586-9F16-6A081C607BA4}" type="slidenum">
              <a:rPr lang="fi-FI" smtClean="0"/>
              <a:pPr/>
              <a:t>13</a:t>
            </a:fld>
            <a:endParaRPr lang="fi-FI"/>
          </a:p>
        </p:txBody>
      </p:sp>
    </p:spTree>
    <p:extLst>
      <p:ext uri="{BB962C8B-B14F-4D97-AF65-F5344CB8AC3E}">
        <p14:creationId xmlns:p14="http://schemas.microsoft.com/office/powerpoint/2010/main" xmlns="" val="2552630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b="1" dirty="0"/>
          </a:p>
        </p:txBody>
      </p:sp>
      <p:sp>
        <p:nvSpPr>
          <p:cNvPr id="4" name="Dian numeron paikkamerkki 3"/>
          <p:cNvSpPr>
            <a:spLocks noGrp="1"/>
          </p:cNvSpPr>
          <p:nvPr>
            <p:ph type="sldNum" sz="quarter" idx="10"/>
          </p:nvPr>
        </p:nvSpPr>
        <p:spPr/>
        <p:txBody>
          <a:bodyPr/>
          <a:lstStyle/>
          <a:p>
            <a:fld id="{11C9FDE4-8C83-4586-9F16-6A081C607BA4}" type="slidenum">
              <a:rPr lang="fi-FI" smtClean="0"/>
              <a:pPr/>
              <a:t>14</a:t>
            </a:fld>
            <a:endParaRPr lang="fi-FI"/>
          </a:p>
        </p:txBody>
      </p:sp>
    </p:spTree>
    <p:extLst>
      <p:ext uri="{BB962C8B-B14F-4D97-AF65-F5344CB8AC3E}">
        <p14:creationId xmlns:p14="http://schemas.microsoft.com/office/powerpoint/2010/main" xmlns="" val="2468267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11C9FDE4-8C83-4586-9F16-6A081C607BA4}" type="slidenum">
              <a:rPr lang="fi-FI" smtClean="0"/>
              <a:pPr/>
              <a:t>2</a:t>
            </a:fld>
            <a:endParaRPr lang="fi-FI"/>
          </a:p>
        </p:txBody>
      </p:sp>
    </p:spTree>
    <p:extLst>
      <p:ext uri="{BB962C8B-B14F-4D97-AF65-F5344CB8AC3E}">
        <p14:creationId xmlns:p14="http://schemas.microsoft.com/office/powerpoint/2010/main" xmlns="" val="485705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b="1" dirty="0"/>
          </a:p>
        </p:txBody>
      </p:sp>
      <p:sp>
        <p:nvSpPr>
          <p:cNvPr id="4" name="Dian numeron paikkamerkki 3"/>
          <p:cNvSpPr>
            <a:spLocks noGrp="1"/>
          </p:cNvSpPr>
          <p:nvPr>
            <p:ph type="sldNum" sz="quarter" idx="10"/>
          </p:nvPr>
        </p:nvSpPr>
        <p:spPr/>
        <p:txBody>
          <a:bodyPr/>
          <a:lstStyle/>
          <a:p>
            <a:fld id="{11C9FDE4-8C83-4586-9F16-6A081C607BA4}" type="slidenum">
              <a:rPr lang="fi-FI" smtClean="0"/>
              <a:pPr/>
              <a:t>3</a:t>
            </a:fld>
            <a:endParaRPr lang="fi-FI"/>
          </a:p>
        </p:txBody>
      </p:sp>
    </p:spTree>
    <p:extLst>
      <p:ext uri="{BB962C8B-B14F-4D97-AF65-F5344CB8AC3E}">
        <p14:creationId xmlns:p14="http://schemas.microsoft.com/office/powerpoint/2010/main" xmlns="" val="2552630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b="1" dirty="0"/>
          </a:p>
        </p:txBody>
      </p:sp>
      <p:sp>
        <p:nvSpPr>
          <p:cNvPr id="4" name="Dian numeron paikkamerkki 3"/>
          <p:cNvSpPr>
            <a:spLocks noGrp="1"/>
          </p:cNvSpPr>
          <p:nvPr>
            <p:ph type="sldNum" sz="quarter" idx="10"/>
          </p:nvPr>
        </p:nvSpPr>
        <p:spPr/>
        <p:txBody>
          <a:bodyPr/>
          <a:lstStyle/>
          <a:p>
            <a:fld id="{11C9FDE4-8C83-4586-9F16-6A081C607BA4}" type="slidenum">
              <a:rPr lang="fi-FI" smtClean="0"/>
              <a:pPr/>
              <a:t>4</a:t>
            </a:fld>
            <a:endParaRPr lang="fi-FI"/>
          </a:p>
        </p:txBody>
      </p:sp>
    </p:spTree>
    <p:extLst>
      <p:ext uri="{BB962C8B-B14F-4D97-AF65-F5344CB8AC3E}">
        <p14:creationId xmlns:p14="http://schemas.microsoft.com/office/powerpoint/2010/main" xmlns="" val="2552630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b="1" dirty="0"/>
          </a:p>
        </p:txBody>
      </p:sp>
      <p:sp>
        <p:nvSpPr>
          <p:cNvPr id="4" name="Dian numeron paikkamerkki 3"/>
          <p:cNvSpPr>
            <a:spLocks noGrp="1"/>
          </p:cNvSpPr>
          <p:nvPr>
            <p:ph type="sldNum" sz="quarter" idx="10"/>
          </p:nvPr>
        </p:nvSpPr>
        <p:spPr/>
        <p:txBody>
          <a:bodyPr/>
          <a:lstStyle/>
          <a:p>
            <a:fld id="{11C9FDE4-8C83-4586-9F16-6A081C607BA4}" type="slidenum">
              <a:rPr lang="fi-FI" smtClean="0"/>
              <a:pPr/>
              <a:t>5</a:t>
            </a:fld>
            <a:endParaRPr lang="fi-FI"/>
          </a:p>
        </p:txBody>
      </p:sp>
    </p:spTree>
    <p:extLst>
      <p:ext uri="{BB962C8B-B14F-4D97-AF65-F5344CB8AC3E}">
        <p14:creationId xmlns:p14="http://schemas.microsoft.com/office/powerpoint/2010/main" xmlns="" val="2552630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b="1" dirty="0"/>
          </a:p>
        </p:txBody>
      </p:sp>
      <p:sp>
        <p:nvSpPr>
          <p:cNvPr id="4" name="Dian numeron paikkamerkki 3"/>
          <p:cNvSpPr>
            <a:spLocks noGrp="1"/>
          </p:cNvSpPr>
          <p:nvPr>
            <p:ph type="sldNum" sz="quarter" idx="10"/>
          </p:nvPr>
        </p:nvSpPr>
        <p:spPr/>
        <p:txBody>
          <a:bodyPr/>
          <a:lstStyle/>
          <a:p>
            <a:fld id="{11C9FDE4-8C83-4586-9F16-6A081C607BA4}" type="slidenum">
              <a:rPr lang="fi-FI" smtClean="0"/>
              <a:pPr/>
              <a:t>6</a:t>
            </a:fld>
            <a:endParaRPr lang="fi-FI"/>
          </a:p>
        </p:txBody>
      </p:sp>
    </p:spTree>
    <p:extLst>
      <p:ext uri="{BB962C8B-B14F-4D97-AF65-F5344CB8AC3E}">
        <p14:creationId xmlns:p14="http://schemas.microsoft.com/office/powerpoint/2010/main" xmlns="" val="2552630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lvl="1"/>
            <a:endParaRPr lang="fi-FI" b="1" dirty="0">
              <a:sym typeface="Wingdings" panose="05000000000000000000" pitchFamily="2" charset="2"/>
            </a:endParaRPr>
          </a:p>
        </p:txBody>
      </p:sp>
      <p:sp>
        <p:nvSpPr>
          <p:cNvPr id="4" name="Dian numeron paikkamerkki 3"/>
          <p:cNvSpPr>
            <a:spLocks noGrp="1"/>
          </p:cNvSpPr>
          <p:nvPr>
            <p:ph type="sldNum" sz="quarter" idx="10"/>
          </p:nvPr>
        </p:nvSpPr>
        <p:spPr/>
        <p:txBody>
          <a:bodyPr/>
          <a:lstStyle/>
          <a:p>
            <a:fld id="{11C9FDE4-8C83-4586-9F16-6A081C607BA4}" type="slidenum">
              <a:rPr lang="fi-FI" smtClean="0"/>
              <a:pPr/>
              <a:t>7</a:t>
            </a:fld>
            <a:endParaRPr lang="fi-FI"/>
          </a:p>
        </p:txBody>
      </p:sp>
    </p:spTree>
    <p:extLst>
      <p:ext uri="{BB962C8B-B14F-4D97-AF65-F5344CB8AC3E}">
        <p14:creationId xmlns:p14="http://schemas.microsoft.com/office/powerpoint/2010/main" xmlns="" val="2552630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lvl="1"/>
            <a:endParaRPr lang="fi-FI" b="1" dirty="0">
              <a:sym typeface="Wingdings" panose="05000000000000000000" pitchFamily="2" charset="2"/>
            </a:endParaRPr>
          </a:p>
        </p:txBody>
      </p:sp>
      <p:sp>
        <p:nvSpPr>
          <p:cNvPr id="4" name="Dian numeron paikkamerkki 3"/>
          <p:cNvSpPr>
            <a:spLocks noGrp="1"/>
          </p:cNvSpPr>
          <p:nvPr>
            <p:ph type="sldNum" sz="quarter" idx="10"/>
          </p:nvPr>
        </p:nvSpPr>
        <p:spPr/>
        <p:txBody>
          <a:bodyPr/>
          <a:lstStyle/>
          <a:p>
            <a:fld id="{11C9FDE4-8C83-4586-9F16-6A081C607BA4}" type="slidenum">
              <a:rPr lang="fi-FI" smtClean="0"/>
              <a:pPr/>
              <a:t>8</a:t>
            </a:fld>
            <a:endParaRPr lang="fi-FI"/>
          </a:p>
        </p:txBody>
      </p:sp>
    </p:spTree>
    <p:extLst>
      <p:ext uri="{BB962C8B-B14F-4D97-AF65-F5344CB8AC3E}">
        <p14:creationId xmlns:p14="http://schemas.microsoft.com/office/powerpoint/2010/main" xmlns="" val="2552630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b="1" dirty="0"/>
          </a:p>
        </p:txBody>
      </p:sp>
      <p:sp>
        <p:nvSpPr>
          <p:cNvPr id="4" name="Dian numeron paikkamerkki 3"/>
          <p:cNvSpPr>
            <a:spLocks noGrp="1"/>
          </p:cNvSpPr>
          <p:nvPr>
            <p:ph type="sldNum" sz="quarter" idx="10"/>
          </p:nvPr>
        </p:nvSpPr>
        <p:spPr/>
        <p:txBody>
          <a:bodyPr/>
          <a:lstStyle/>
          <a:p>
            <a:fld id="{11C9FDE4-8C83-4586-9F16-6A081C607BA4}" type="slidenum">
              <a:rPr lang="fi-FI" smtClean="0"/>
              <a:pPr/>
              <a:t>9</a:t>
            </a:fld>
            <a:endParaRPr lang="fi-FI"/>
          </a:p>
        </p:txBody>
      </p:sp>
    </p:spTree>
    <p:extLst>
      <p:ext uri="{BB962C8B-B14F-4D97-AF65-F5344CB8AC3E}">
        <p14:creationId xmlns:p14="http://schemas.microsoft.com/office/powerpoint/2010/main" xmlns="" val="25526304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Otsikkodia">
    <p:spTree>
      <p:nvGrpSpPr>
        <p:cNvPr id="1" name=""/>
        <p:cNvGrpSpPr/>
        <p:nvPr/>
      </p:nvGrpSpPr>
      <p:grpSpPr>
        <a:xfrm>
          <a:off x="0" y="0"/>
          <a:ext cx="0" cy="0"/>
          <a:chOff x="0" y="0"/>
          <a:chExt cx="0" cy="0"/>
        </a:xfrm>
      </p:grpSpPr>
      <p:pic>
        <p:nvPicPr>
          <p:cNvPr id="5" name="Kuva 4" descr="tku_powerpoint_piirrospohja_kokonaan.png"/>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b="6385"/>
          <a:stretch/>
        </p:blipFill>
        <p:spPr>
          <a:xfrm>
            <a:off x="-2644" y="-188640"/>
            <a:ext cx="9144000" cy="6420107"/>
          </a:xfrm>
          <a:prstGeom prst="rect">
            <a:avLst/>
          </a:prstGeom>
        </p:spPr>
      </p:pic>
      <p:sp>
        <p:nvSpPr>
          <p:cNvPr id="15" name="Otsikko 14"/>
          <p:cNvSpPr>
            <a:spLocks noGrp="1"/>
          </p:cNvSpPr>
          <p:nvPr>
            <p:ph type="title"/>
          </p:nvPr>
        </p:nvSpPr>
        <p:spPr>
          <a:xfrm>
            <a:off x="684000" y="764704"/>
            <a:ext cx="7704424" cy="1800200"/>
          </a:xfrm>
        </p:spPr>
        <p:txBody>
          <a:bodyPr>
            <a:normAutofit/>
          </a:bodyPr>
          <a:lstStyle>
            <a:lvl1pPr algn="l">
              <a:defRPr sz="3200"/>
            </a:lvl1pPr>
          </a:lstStyle>
          <a:p>
            <a:r>
              <a:rPr lang="fi-FI" smtClean="0"/>
              <a:t>Muokkaa perustyylejä naps.</a:t>
            </a:r>
            <a:endParaRPr lang="fi-FI" dirty="0"/>
          </a:p>
        </p:txBody>
      </p:sp>
      <p:sp>
        <p:nvSpPr>
          <p:cNvPr id="17" name="Tekstin paikkamerkki 16"/>
          <p:cNvSpPr>
            <a:spLocks noGrp="1"/>
          </p:cNvSpPr>
          <p:nvPr>
            <p:ph type="body" sz="quarter" idx="13"/>
          </p:nvPr>
        </p:nvSpPr>
        <p:spPr>
          <a:xfrm>
            <a:off x="683568" y="2771972"/>
            <a:ext cx="7704856" cy="1377108"/>
          </a:xfrm>
        </p:spPr>
        <p:txBody>
          <a:bodyPr>
            <a:normAutofit/>
          </a:bodyPr>
          <a:lstStyle>
            <a:lvl1pPr marL="0" indent="0" algn="l">
              <a:buFontTx/>
              <a:buNone/>
              <a:defRPr sz="1800"/>
            </a:lvl1pPr>
          </a:lstStyle>
          <a:p>
            <a:pPr lvl="0"/>
            <a:r>
              <a:rPr lang="fi-FI" smtClean="0"/>
              <a:t>Muokkaa tekstin perustyylejä napsauttamalla</a:t>
            </a:r>
          </a:p>
        </p:txBody>
      </p:sp>
      <p:sp>
        <p:nvSpPr>
          <p:cNvPr id="2" name="Päivämäärän paikkamerkki 1"/>
          <p:cNvSpPr>
            <a:spLocks noGrp="1"/>
          </p:cNvSpPr>
          <p:nvPr>
            <p:ph type="dt" sz="half" idx="14"/>
          </p:nvPr>
        </p:nvSpPr>
        <p:spPr/>
        <p:txBody>
          <a:bodyPr/>
          <a:lstStyle/>
          <a:p>
            <a:fld id="{ED068ECC-E6D4-0A4F-915C-1D74DFB4EBF8}" type="datetime1">
              <a:rPr lang="fi-FI" smtClean="0"/>
              <a:pPr/>
              <a:t>1.7.2015</a:t>
            </a:fld>
            <a:endParaRPr lang="fi-FI" dirty="0"/>
          </a:p>
        </p:txBody>
      </p:sp>
      <p:sp>
        <p:nvSpPr>
          <p:cNvPr id="3" name="Alatunnisteen paikkamerkki 2"/>
          <p:cNvSpPr>
            <a:spLocks noGrp="1"/>
          </p:cNvSpPr>
          <p:nvPr>
            <p:ph type="ftr" sz="quarter" idx="15"/>
          </p:nvPr>
        </p:nvSpPr>
        <p:spPr/>
        <p:txBody>
          <a:bodyPr/>
          <a:lstStyle/>
          <a:p>
            <a:r>
              <a:rPr lang="fi-FI" smtClean="0"/>
              <a:t>Esittäjän nimi</a:t>
            </a:r>
            <a:endParaRPr lang="fi-FI"/>
          </a:p>
        </p:txBody>
      </p:sp>
      <p:sp>
        <p:nvSpPr>
          <p:cNvPr id="4" name="Dian numeron paikkamerkki 3"/>
          <p:cNvSpPr>
            <a:spLocks noGrp="1"/>
          </p:cNvSpPr>
          <p:nvPr>
            <p:ph type="sldNum" sz="quarter" idx="16"/>
          </p:nvPr>
        </p:nvSpPr>
        <p:spPr/>
        <p:txBody>
          <a:bodyPr/>
          <a:lstStyle/>
          <a:p>
            <a:fld id="{5313BD74-EA17-574A-98E7-0901538991B3}" type="slidenum">
              <a:rPr lang="fi-FI" smtClean="0"/>
              <a:pPr/>
              <a:t>‹#›</a:t>
            </a:fld>
            <a:endParaRPr lang="fi-FI"/>
          </a:p>
        </p:txBody>
      </p:sp>
      <p:pic>
        <p:nvPicPr>
          <p:cNvPr id="6" name="Kuva 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83600" y="5662800"/>
            <a:ext cx="1332000" cy="404928"/>
          </a:xfrm>
          <a:prstGeom prst="rect">
            <a:avLst/>
          </a:prstGeom>
        </p:spPr>
      </p:pic>
    </p:spTree>
    <p:extLst>
      <p:ext uri="{BB962C8B-B14F-4D97-AF65-F5344CB8AC3E}">
        <p14:creationId xmlns:p14="http://schemas.microsoft.com/office/powerpoint/2010/main" xmlns="" val="10069722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Otsikko ja sisältö">
    <p:spTree>
      <p:nvGrpSpPr>
        <p:cNvPr id="1" name=""/>
        <p:cNvGrpSpPr/>
        <p:nvPr/>
      </p:nvGrpSpPr>
      <p:grpSpPr>
        <a:xfrm>
          <a:off x="0" y="0"/>
          <a:ext cx="0" cy="0"/>
          <a:chOff x="0" y="0"/>
          <a:chExt cx="0" cy="0"/>
        </a:xfrm>
      </p:grpSpPr>
      <p:sp>
        <p:nvSpPr>
          <p:cNvPr id="15" name="Otsikko 14"/>
          <p:cNvSpPr>
            <a:spLocks noGrp="1"/>
          </p:cNvSpPr>
          <p:nvPr>
            <p:ph type="title"/>
          </p:nvPr>
        </p:nvSpPr>
        <p:spPr/>
        <p:txBody>
          <a:bodyPr/>
          <a:lstStyle/>
          <a:p>
            <a:r>
              <a:rPr lang="fi-FI" smtClean="0"/>
              <a:t>Muokkaa perustyylejä naps.</a:t>
            </a:r>
            <a:endParaRPr lang="fi-FI" dirty="0"/>
          </a:p>
        </p:txBody>
      </p:sp>
      <p:sp>
        <p:nvSpPr>
          <p:cNvPr id="3" name="Sisällön paikkamerkki 2"/>
          <p:cNvSpPr>
            <a:spLocks noGrp="1"/>
          </p:cNvSpPr>
          <p:nvPr>
            <p:ph sz="quarter" idx="13"/>
          </p:nvPr>
        </p:nvSpPr>
        <p:spPr>
          <a:xfrm>
            <a:off x="684213" y="1557338"/>
            <a:ext cx="7775575" cy="446405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Päivämäärän paikkamerkki 3"/>
          <p:cNvSpPr>
            <a:spLocks noGrp="1"/>
          </p:cNvSpPr>
          <p:nvPr>
            <p:ph type="dt" sz="half" idx="14"/>
          </p:nvPr>
        </p:nvSpPr>
        <p:spPr/>
        <p:txBody>
          <a:bodyPr/>
          <a:lstStyle/>
          <a:p>
            <a:fld id="{B4D18F73-29E0-0C48-B7BB-47AD54BA47B9}" type="datetime1">
              <a:rPr lang="fi-FI" smtClean="0"/>
              <a:pPr/>
              <a:t>1.7.2015</a:t>
            </a:fld>
            <a:endParaRPr lang="fi-FI" dirty="0"/>
          </a:p>
        </p:txBody>
      </p:sp>
      <p:sp>
        <p:nvSpPr>
          <p:cNvPr id="6" name="Alatunnisteen paikkamerkki 5"/>
          <p:cNvSpPr>
            <a:spLocks noGrp="1"/>
          </p:cNvSpPr>
          <p:nvPr>
            <p:ph type="ftr" sz="quarter" idx="15"/>
          </p:nvPr>
        </p:nvSpPr>
        <p:spPr/>
        <p:txBody>
          <a:bodyPr/>
          <a:lstStyle/>
          <a:p>
            <a:r>
              <a:rPr lang="fi-FI" smtClean="0"/>
              <a:t>Esittäjän nimi</a:t>
            </a:r>
            <a:endParaRPr lang="fi-FI"/>
          </a:p>
        </p:txBody>
      </p:sp>
      <p:sp>
        <p:nvSpPr>
          <p:cNvPr id="7" name="Dian numeron paikkamerkki 6"/>
          <p:cNvSpPr>
            <a:spLocks noGrp="1"/>
          </p:cNvSpPr>
          <p:nvPr>
            <p:ph type="sldNum" sz="quarter" idx="16"/>
          </p:nvPr>
        </p:nvSpPr>
        <p:spPr/>
        <p:txBody>
          <a:bodyPr/>
          <a:lstStyle/>
          <a:p>
            <a:fld id="{5313BD74-EA17-574A-98E7-0901538991B3}" type="slidenum">
              <a:rPr lang="fi-FI" smtClean="0"/>
              <a:pPr/>
              <a:t>‹#›</a:t>
            </a:fld>
            <a:endParaRPr lang="fi-FI"/>
          </a:p>
        </p:txBody>
      </p:sp>
    </p:spTree>
    <p:extLst>
      <p:ext uri="{BB962C8B-B14F-4D97-AF65-F5344CB8AC3E}">
        <p14:creationId xmlns:p14="http://schemas.microsoft.com/office/powerpoint/2010/main" xmlns="" val="17831341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Kaksi sisältökohdetta">
    <p:spTree>
      <p:nvGrpSpPr>
        <p:cNvPr id="1" name=""/>
        <p:cNvGrpSpPr/>
        <p:nvPr/>
      </p:nvGrpSpPr>
      <p:grpSpPr>
        <a:xfrm>
          <a:off x="0" y="0"/>
          <a:ext cx="0" cy="0"/>
          <a:chOff x="0" y="0"/>
          <a:chExt cx="0" cy="0"/>
        </a:xfrm>
      </p:grpSpPr>
      <p:sp>
        <p:nvSpPr>
          <p:cNvPr id="8" name="Päivämäärän paikkamerkki 7"/>
          <p:cNvSpPr>
            <a:spLocks noGrp="1"/>
          </p:cNvSpPr>
          <p:nvPr>
            <p:ph type="dt" sz="half" idx="10"/>
          </p:nvPr>
        </p:nvSpPr>
        <p:spPr/>
        <p:txBody>
          <a:bodyPr/>
          <a:lstStyle/>
          <a:p>
            <a:fld id="{EF7EA3E1-455F-164C-9077-386EF556D5ED}" type="datetime1">
              <a:rPr lang="fi-FI" smtClean="0"/>
              <a:pPr/>
              <a:t>1.7.2015</a:t>
            </a:fld>
            <a:endParaRPr lang="fi-FI" dirty="0"/>
          </a:p>
        </p:txBody>
      </p:sp>
      <p:sp>
        <p:nvSpPr>
          <p:cNvPr id="9" name="Alatunnisteen paikkamerkki 8"/>
          <p:cNvSpPr>
            <a:spLocks noGrp="1"/>
          </p:cNvSpPr>
          <p:nvPr>
            <p:ph type="ftr" sz="quarter" idx="11"/>
          </p:nvPr>
        </p:nvSpPr>
        <p:spPr/>
        <p:txBody>
          <a:bodyPr/>
          <a:lstStyle/>
          <a:p>
            <a:r>
              <a:rPr lang="fi-FI" smtClean="0"/>
              <a:t>Esittäjän nimi</a:t>
            </a:r>
            <a:endParaRPr lang="fi-FI"/>
          </a:p>
        </p:txBody>
      </p:sp>
      <p:sp>
        <p:nvSpPr>
          <p:cNvPr id="10" name="Dian numeron paikkamerkki 9"/>
          <p:cNvSpPr>
            <a:spLocks noGrp="1"/>
          </p:cNvSpPr>
          <p:nvPr>
            <p:ph type="sldNum" sz="quarter" idx="12"/>
          </p:nvPr>
        </p:nvSpPr>
        <p:spPr/>
        <p:txBody>
          <a:bodyPr/>
          <a:lstStyle/>
          <a:p>
            <a:fld id="{5313BD74-EA17-574A-98E7-0901538991B3}" type="slidenum">
              <a:rPr lang="fi-FI" smtClean="0"/>
              <a:pPr/>
              <a:t>‹#›</a:t>
            </a:fld>
            <a:endParaRPr lang="fi-FI"/>
          </a:p>
        </p:txBody>
      </p:sp>
      <p:sp>
        <p:nvSpPr>
          <p:cNvPr id="12" name="Otsikko 11"/>
          <p:cNvSpPr>
            <a:spLocks noGrp="1"/>
          </p:cNvSpPr>
          <p:nvPr>
            <p:ph type="title"/>
          </p:nvPr>
        </p:nvSpPr>
        <p:spPr/>
        <p:txBody>
          <a:bodyPr/>
          <a:lstStyle/>
          <a:p>
            <a:r>
              <a:rPr lang="fi-FI" smtClean="0"/>
              <a:t>Muokkaa perustyylejä naps.</a:t>
            </a:r>
            <a:endParaRPr lang="fi-FI"/>
          </a:p>
        </p:txBody>
      </p:sp>
      <p:sp>
        <p:nvSpPr>
          <p:cNvPr id="14" name="Sisällön paikkamerkki 13"/>
          <p:cNvSpPr>
            <a:spLocks noGrp="1"/>
          </p:cNvSpPr>
          <p:nvPr>
            <p:ph sz="quarter" idx="13"/>
          </p:nvPr>
        </p:nvSpPr>
        <p:spPr>
          <a:xfrm>
            <a:off x="684213" y="1557338"/>
            <a:ext cx="3780000" cy="4319587"/>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5" name="Sisällön paikkamerkki 13"/>
          <p:cNvSpPr>
            <a:spLocks noGrp="1"/>
          </p:cNvSpPr>
          <p:nvPr>
            <p:ph sz="quarter" idx="14"/>
          </p:nvPr>
        </p:nvSpPr>
        <p:spPr>
          <a:xfrm>
            <a:off x="4680432" y="1556792"/>
            <a:ext cx="3780000" cy="4319587"/>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Tree>
    <p:extLst>
      <p:ext uri="{BB962C8B-B14F-4D97-AF65-F5344CB8AC3E}">
        <p14:creationId xmlns:p14="http://schemas.microsoft.com/office/powerpoint/2010/main" xmlns="" val="322833488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Vertailu">
    <p:spTree>
      <p:nvGrpSpPr>
        <p:cNvPr id="1" name=""/>
        <p:cNvGrpSpPr/>
        <p:nvPr/>
      </p:nvGrpSpPr>
      <p:grpSpPr>
        <a:xfrm>
          <a:off x="0" y="0"/>
          <a:ext cx="0" cy="0"/>
          <a:chOff x="0" y="0"/>
          <a:chExt cx="0" cy="0"/>
        </a:xfrm>
      </p:grpSpPr>
      <p:sp>
        <p:nvSpPr>
          <p:cNvPr id="8" name="Päivämäärän paikkamerkki 7"/>
          <p:cNvSpPr>
            <a:spLocks noGrp="1"/>
          </p:cNvSpPr>
          <p:nvPr>
            <p:ph type="dt" sz="half" idx="10"/>
          </p:nvPr>
        </p:nvSpPr>
        <p:spPr/>
        <p:txBody>
          <a:bodyPr/>
          <a:lstStyle/>
          <a:p>
            <a:fld id="{03BFF276-3E43-364D-8989-788CF2A37DE9}" type="datetime1">
              <a:rPr lang="fi-FI" smtClean="0"/>
              <a:pPr/>
              <a:t>1.7.2015</a:t>
            </a:fld>
            <a:endParaRPr lang="fi-FI" dirty="0"/>
          </a:p>
        </p:txBody>
      </p:sp>
      <p:sp>
        <p:nvSpPr>
          <p:cNvPr id="9" name="Alatunnisteen paikkamerkki 8"/>
          <p:cNvSpPr>
            <a:spLocks noGrp="1"/>
          </p:cNvSpPr>
          <p:nvPr>
            <p:ph type="ftr" sz="quarter" idx="11"/>
          </p:nvPr>
        </p:nvSpPr>
        <p:spPr/>
        <p:txBody>
          <a:bodyPr/>
          <a:lstStyle/>
          <a:p>
            <a:r>
              <a:rPr lang="fi-FI" smtClean="0"/>
              <a:t>Esittäjän nimi</a:t>
            </a:r>
            <a:endParaRPr lang="fi-FI"/>
          </a:p>
        </p:txBody>
      </p:sp>
      <p:sp>
        <p:nvSpPr>
          <p:cNvPr id="10" name="Dian numeron paikkamerkki 9"/>
          <p:cNvSpPr>
            <a:spLocks noGrp="1"/>
          </p:cNvSpPr>
          <p:nvPr>
            <p:ph type="sldNum" sz="quarter" idx="12"/>
          </p:nvPr>
        </p:nvSpPr>
        <p:spPr/>
        <p:txBody>
          <a:bodyPr/>
          <a:lstStyle/>
          <a:p>
            <a:fld id="{5313BD74-EA17-574A-98E7-0901538991B3}" type="slidenum">
              <a:rPr lang="fi-FI" smtClean="0"/>
              <a:pPr/>
              <a:t>‹#›</a:t>
            </a:fld>
            <a:endParaRPr lang="fi-FI"/>
          </a:p>
        </p:txBody>
      </p:sp>
      <p:sp>
        <p:nvSpPr>
          <p:cNvPr id="12" name="Otsikko 11"/>
          <p:cNvSpPr>
            <a:spLocks noGrp="1"/>
          </p:cNvSpPr>
          <p:nvPr>
            <p:ph type="title"/>
          </p:nvPr>
        </p:nvSpPr>
        <p:spPr>
          <a:xfrm>
            <a:off x="684000" y="620688"/>
            <a:ext cx="3815992" cy="796950"/>
          </a:xfrm>
        </p:spPr>
        <p:txBody>
          <a:bodyPr>
            <a:normAutofit/>
          </a:bodyPr>
          <a:lstStyle>
            <a:lvl1pPr>
              <a:defRPr sz="2000">
                <a:solidFill>
                  <a:schemeClr val="tx2"/>
                </a:solidFill>
              </a:defRPr>
            </a:lvl1pPr>
          </a:lstStyle>
          <a:p>
            <a:r>
              <a:rPr lang="fi-FI" dirty="0" smtClean="0"/>
              <a:t>Muokkaa perustyylejä naps.</a:t>
            </a:r>
            <a:endParaRPr lang="fi-FI" dirty="0"/>
          </a:p>
        </p:txBody>
      </p:sp>
      <p:sp>
        <p:nvSpPr>
          <p:cNvPr id="14" name="Sisällön paikkamerkki 13"/>
          <p:cNvSpPr>
            <a:spLocks noGrp="1"/>
          </p:cNvSpPr>
          <p:nvPr>
            <p:ph sz="quarter" idx="13"/>
          </p:nvPr>
        </p:nvSpPr>
        <p:spPr>
          <a:xfrm>
            <a:off x="684213" y="1557338"/>
            <a:ext cx="3780000" cy="4319587"/>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5" name="Sisällön paikkamerkki 13"/>
          <p:cNvSpPr>
            <a:spLocks noGrp="1"/>
          </p:cNvSpPr>
          <p:nvPr>
            <p:ph sz="quarter" idx="14"/>
          </p:nvPr>
        </p:nvSpPr>
        <p:spPr>
          <a:xfrm>
            <a:off x="4680432" y="1556792"/>
            <a:ext cx="3780000" cy="4319587"/>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3" name="Otsikko 11"/>
          <p:cNvSpPr txBox="1">
            <a:spLocks/>
          </p:cNvSpPr>
          <p:nvPr/>
        </p:nvSpPr>
        <p:spPr>
          <a:xfrm>
            <a:off x="4644008" y="620688"/>
            <a:ext cx="3815992" cy="796950"/>
          </a:xfrm>
          <a:prstGeom prst="rect">
            <a:avLst/>
          </a:prstGeom>
        </p:spPr>
        <p:txBody>
          <a:bodyPr vert="horz" lIns="0" tIns="0" rIns="0" bIns="0" rtlCol="0" anchor="b" anchorCtr="0">
            <a:normAutofit/>
          </a:bodyPr>
          <a:lstStyle>
            <a:lvl1pPr algn="l" defTabSz="914400" rtl="0" eaLnBrk="1" latinLnBrk="0" hangingPunct="1">
              <a:spcBef>
                <a:spcPct val="0"/>
              </a:spcBef>
              <a:buNone/>
              <a:defRPr sz="2000" b="1" kern="1200">
                <a:solidFill>
                  <a:srgbClr val="00468B"/>
                </a:solidFill>
                <a:latin typeface="+mj-lt"/>
                <a:ea typeface="+mj-ea"/>
                <a:cs typeface="+mj-cs"/>
              </a:defRPr>
            </a:lvl1pPr>
          </a:lstStyle>
          <a:p>
            <a:r>
              <a:rPr lang="fi-FI" dirty="0" smtClean="0"/>
              <a:t>Muokkaa perustyylejä naps.</a:t>
            </a:r>
            <a:endParaRPr lang="fi-FI" dirty="0"/>
          </a:p>
        </p:txBody>
      </p:sp>
      <p:sp>
        <p:nvSpPr>
          <p:cNvPr id="11" name="Otsikko 11"/>
          <p:cNvSpPr txBox="1">
            <a:spLocks/>
          </p:cNvSpPr>
          <p:nvPr/>
        </p:nvSpPr>
        <p:spPr>
          <a:xfrm>
            <a:off x="4644008" y="620688"/>
            <a:ext cx="3815992" cy="796950"/>
          </a:xfrm>
          <a:prstGeom prst="rect">
            <a:avLst/>
          </a:prstGeom>
        </p:spPr>
        <p:txBody>
          <a:bodyPr vert="horz" lIns="0" tIns="0" rIns="0" bIns="0" rtlCol="0" anchor="b" anchorCtr="0">
            <a:normAutofit/>
          </a:bodyPr>
          <a:lstStyle>
            <a:lvl1pPr algn="l" defTabSz="914400" rtl="0" eaLnBrk="1" latinLnBrk="0" hangingPunct="1">
              <a:spcBef>
                <a:spcPct val="0"/>
              </a:spcBef>
              <a:buNone/>
              <a:defRPr sz="2000" b="1" kern="1200">
                <a:solidFill>
                  <a:srgbClr val="00468B"/>
                </a:solidFill>
                <a:latin typeface="+mj-lt"/>
                <a:ea typeface="+mj-ea"/>
                <a:cs typeface="+mj-cs"/>
              </a:defRPr>
            </a:lvl1pPr>
          </a:lstStyle>
          <a:p>
            <a:r>
              <a:rPr lang="fi-FI" dirty="0" smtClean="0"/>
              <a:t>Muokkaa perustyylejä naps.</a:t>
            </a:r>
            <a:endParaRPr lang="fi-FI" dirty="0"/>
          </a:p>
        </p:txBody>
      </p:sp>
      <p:sp>
        <p:nvSpPr>
          <p:cNvPr id="16" name="Otsikko 11"/>
          <p:cNvSpPr txBox="1">
            <a:spLocks/>
          </p:cNvSpPr>
          <p:nvPr userDrawn="1"/>
        </p:nvSpPr>
        <p:spPr>
          <a:xfrm>
            <a:off x="4644008" y="620688"/>
            <a:ext cx="3815992" cy="796950"/>
          </a:xfrm>
          <a:prstGeom prst="rect">
            <a:avLst/>
          </a:prstGeom>
        </p:spPr>
        <p:txBody>
          <a:bodyPr vert="horz" lIns="0" tIns="0" rIns="0" bIns="0" rtlCol="0" anchor="b" anchorCtr="0">
            <a:normAutofit/>
          </a:bodyPr>
          <a:lstStyle>
            <a:lvl1pPr algn="l" defTabSz="914400" rtl="0" eaLnBrk="1" latinLnBrk="0" hangingPunct="1">
              <a:spcBef>
                <a:spcPct val="0"/>
              </a:spcBef>
              <a:buNone/>
              <a:defRPr sz="2000" b="1" kern="1200">
                <a:solidFill>
                  <a:srgbClr val="00468B"/>
                </a:solidFill>
                <a:latin typeface="+mj-lt"/>
                <a:ea typeface="+mj-ea"/>
                <a:cs typeface="+mj-cs"/>
              </a:defRPr>
            </a:lvl1pPr>
          </a:lstStyle>
          <a:p>
            <a:r>
              <a:rPr lang="fi-FI" dirty="0" smtClean="0"/>
              <a:t>Muokkaa perustyylejä naps.</a:t>
            </a:r>
            <a:endParaRPr lang="fi-FI" sz="2000" b="1" i="0" dirty="0"/>
          </a:p>
        </p:txBody>
      </p:sp>
    </p:spTree>
    <p:extLst>
      <p:ext uri="{BB962C8B-B14F-4D97-AF65-F5344CB8AC3E}">
        <p14:creationId xmlns:p14="http://schemas.microsoft.com/office/powerpoint/2010/main" xmlns="" val="61687542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6" name="Päivämäärän paikkamerkki 5"/>
          <p:cNvSpPr>
            <a:spLocks noGrp="1"/>
          </p:cNvSpPr>
          <p:nvPr>
            <p:ph type="dt" sz="half" idx="10"/>
          </p:nvPr>
        </p:nvSpPr>
        <p:spPr/>
        <p:txBody>
          <a:bodyPr/>
          <a:lstStyle/>
          <a:p>
            <a:fld id="{1DAA0378-CFA0-794B-ACE3-D06791D1C449}" type="datetime1">
              <a:rPr lang="fi-FI" smtClean="0"/>
              <a:pPr/>
              <a:t>1.7.2015</a:t>
            </a:fld>
            <a:endParaRPr lang="fi-FI" dirty="0"/>
          </a:p>
        </p:txBody>
      </p:sp>
      <p:sp>
        <p:nvSpPr>
          <p:cNvPr id="7" name="Alatunnisteen paikkamerkki 6"/>
          <p:cNvSpPr>
            <a:spLocks noGrp="1"/>
          </p:cNvSpPr>
          <p:nvPr>
            <p:ph type="ftr" sz="quarter" idx="11"/>
          </p:nvPr>
        </p:nvSpPr>
        <p:spPr/>
        <p:txBody>
          <a:bodyPr/>
          <a:lstStyle/>
          <a:p>
            <a:r>
              <a:rPr lang="fi-FI" smtClean="0"/>
              <a:t>Esittäjän nimi</a:t>
            </a:r>
            <a:endParaRPr lang="fi-FI"/>
          </a:p>
        </p:txBody>
      </p:sp>
      <p:sp>
        <p:nvSpPr>
          <p:cNvPr id="8" name="Dian numeron paikkamerkki 7"/>
          <p:cNvSpPr>
            <a:spLocks noGrp="1"/>
          </p:cNvSpPr>
          <p:nvPr>
            <p:ph type="sldNum" sz="quarter" idx="12"/>
          </p:nvPr>
        </p:nvSpPr>
        <p:spPr/>
        <p:txBody>
          <a:bodyPr/>
          <a:lstStyle/>
          <a:p>
            <a:fld id="{5313BD74-EA17-574A-98E7-0901538991B3}" type="slidenum">
              <a:rPr lang="fi-FI" smtClean="0"/>
              <a:pPr/>
              <a:t>‹#›</a:t>
            </a:fld>
            <a:endParaRPr lang="fi-FI"/>
          </a:p>
        </p:txBody>
      </p:sp>
      <p:sp>
        <p:nvSpPr>
          <p:cNvPr id="9" name="Otsikko 8"/>
          <p:cNvSpPr>
            <a:spLocks noGrp="1"/>
          </p:cNvSpPr>
          <p:nvPr>
            <p:ph type="title"/>
          </p:nvPr>
        </p:nvSpPr>
        <p:spPr/>
        <p:txBody>
          <a:bodyPr/>
          <a:lstStyle/>
          <a:p>
            <a:r>
              <a:rPr lang="fi-FI" smtClean="0"/>
              <a:t>Muokkaa perustyylejä naps.</a:t>
            </a:r>
            <a:endParaRPr lang="fi-FI"/>
          </a:p>
        </p:txBody>
      </p:sp>
    </p:spTree>
    <p:extLst>
      <p:ext uri="{BB962C8B-B14F-4D97-AF65-F5344CB8AC3E}">
        <p14:creationId xmlns:p14="http://schemas.microsoft.com/office/powerpoint/2010/main" xmlns="" val="18612962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Valkoinen pohja">
    <p:spTree>
      <p:nvGrpSpPr>
        <p:cNvPr id="1" name=""/>
        <p:cNvGrpSpPr/>
        <p:nvPr/>
      </p:nvGrpSpPr>
      <p:grpSpPr>
        <a:xfrm>
          <a:off x="0" y="0"/>
          <a:ext cx="0" cy="0"/>
          <a:chOff x="0" y="0"/>
          <a:chExt cx="0" cy="0"/>
        </a:xfrm>
      </p:grpSpPr>
      <p:grpSp>
        <p:nvGrpSpPr>
          <p:cNvPr id="9" name="Ryhmitä 8"/>
          <p:cNvGrpSpPr/>
          <p:nvPr/>
        </p:nvGrpSpPr>
        <p:grpSpPr>
          <a:xfrm>
            <a:off x="0" y="6300000"/>
            <a:ext cx="9144000" cy="558000"/>
            <a:chOff x="0" y="6300000"/>
            <a:chExt cx="9144000" cy="558000"/>
          </a:xfrm>
        </p:grpSpPr>
        <p:sp>
          <p:nvSpPr>
            <p:cNvPr id="10" name="Suorakulmio 9"/>
            <p:cNvSpPr/>
            <p:nvPr userDrawn="1"/>
          </p:nvSpPr>
          <p:spPr>
            <a:xfrm>
              <a:off x="0" y="6309320"/>
              <a:ext cx="9144000" cy="548680"/>
            </a:xfrm>
            <a:prstGeom prst="rect">
              <a:avLst/>
            </a:prstGeom>
            <a:solidFill>
              <a:schemeClr val="bg1"/>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cxnSp>
          <p:nvCxnSpPr>
            <p:cNvPr id="11" name="Suora yhdysviiva 10"/>
            <p:cNvCxnSpPr/>
            <p:nvPr userDrawn="1"/>
          </p:nvCxnSpPr>
          <p:spPr>
            <a:xfrm>
              <a:off x="0" y="6300000"/>
              <a:ext cx="9144000" cy="0"/>
            </a:xfrm>
            <a:prstGeom prst="line">
              <a:avLst/>
            </a:prstGeom>
            <a:ln w="22225">
              <a:solidFill>
                <a:srgbClr val="DFDFDF"/>
              </a:solidFill>
            </a:ln>
            <a:effectLst/>
          </p:spPr>
          <p:style>
            <a:lnRef idx="2">
              <a:schemeClr val="accent1"/>
            </a:lnRef>
            <a:fillRef idx="0">
              <a:schemeClr val="accent1"/>
            </a:fillRef>
            <a:effectRef idx="1">
              <a:schemeClr val="accent1"/>
            </a:effectRef>
            <a:fontRef idx="minor">
              <a:schemeClr val="tx1"/>
            </a:fontRef>
          </p:style>
        </p:cxnSp>
      </p:grpSp>
      <p:sp>
        <p:nvSpPr>
          <p:cNvPr id="5" name="Päivämäärän paikkamerkki 4"/>
          <p:cNvSpPr>
            <a:spLocks noGrp="1"/>
          </p:cNvSpPr>
          <p:nvPr>
            <p:ph type="dt" sz="half" idx="10"/>
          </p:nvPr>
        </p:nvSpPr>
        <p:spPr/>
        <p:txBody>
          <a:bodyPr/>
          <a:lstStyle/>
          <a:p>
            <a:fld id="{2A9B0C17-89C6-BC41-B4A0-A125ED2A948D}" type="datetime1">
              <a:rPr lang="fi-FI" smtClean="0"/>
              <a:pPr/>
              <a:t>1.7.2015</a:t>
            </a:fld>
            <a:endParaRPr lang="fi-FI" dirty="0"/>
          </a:p>
        </p:txBody>
      </p:sp>
      <p:sp>
        <p:nvSpPr>
          <p:cNvPr id="6" name="Alatunnisteen paikkamerkki 5"/>
          <p:cNvSpPr>
            <a:spLocks noGrp="1"/>
          </p:cNvSpPr>
          <p:nvPr>
            <p:ph type="ftr" sz="quarter" idx="11"/>
          </p:nvPr>
        </p:nvSpPr>
        <p:spPr/>
        <p:txBody>
          <a:bodyPr/>
          <a:lstStyle/>
          <a:p>
            <a:r>
              <a:rPr lang="fi-FI" smtClean="0"/>
              <a:t>Esittäjän nimi</a:t>
            </a:r>
            <a:endParaRPr lang="fi-FI"/>
          </a:p>
        </p:txBody>
      </p:sp>
      <p:sp>
        <p:nvSpPr>
          <p:cNvPr id="7" name="Dian numeron paikkamerkki 6"/>
          <p:cNvSpPr>
            <a:spLocks noGrp="1"/>
          </p:cNvSpPr>
          <p:nvPr>
            <p:ph type="sldNum" sz="quarter" idx="12"/>
          </p:nvPr>
        </p:nvSpPr>
        <p:spPr/>
        <p:txBody>
          <a:bodyPr/>
          <a:lstStyle/>
          <a:p>
            <a:fld id="{5313BD74-EA17-574A-98E7-0901538991B3}" type="slidenum">
              <a:rPr lang="fi-FI" smtClean="0"/>
              <a:pPr/>
              <a:t>‹#›</a:t>
            </a:fld>
            <a:endParaRPr lang="fi-FI"/>
          </a:p>
        </p:txBody>
      </p:sp>
      <p:pic>
        <p:nvPicPr>
          <p:cNvPr id="8" name="Kuva 7" descr="Turku_vaakuna_rgb.jp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84600" y="184600"/>
            <a:ext cx="1332000" cy="381627"/>
          </a:xfrm>
          <a:prstGeom prst="rect">
            <a:avLst/>
          </a:prstGeom>
        </p:spPr>
      </p:pic>
      <p:sp>
        <p:nvSpPr>
          <p:cNvPr id="12" name="Otsikko 14"/>
          <p:cNvSpPr>
            <a:spLocks noGrp="1"/>
          </p:cNvSpPr>
          <p:nvPr>
            <p:ph type="title"/>
          </p:nvPr>
        </p:nvSpPr>
        <p:spPr>
          <a:xfrm>
            <a:off x="684000" y="620688"/>
            <a:ext cx="7776000" cy="796950"/>
          </a:xfrm>
        </p:spPr>
        <p:txBody>
          <a:bodyPr/>
          <a:lstStyle/>
          <a:p>
            <a:r>
              <a:rPr lang="fi-FI" smtClean="0"/>
              <a:t>Muokkaa perustyylejä naps.</a:t>
            </a:r>
            <a:endParaRPr lang="fi-FI" dirty="0"/>
          </a:p>
        </p:txBody>
      </p:sp>
      <p:sp>
        <p:nvSpPr>
          <p:cNvPr id="13" name="Sisällön paikkamerkki 2"/>
          <p:cNvSpPr>
            <a:spLocks noGrp="1"/>
          </p:cNvSpPr>
          <p:nvPr>
            <p:ph sz="quarter" idx="13"/>
          </p:nvPr>
        </p:nvSpPr>
        <p:spPr>
          <a:xfrm>
            <a:off x="684213" y="1557338"/>
            <a:ext cx="7775575" cy="446405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grpSp>
        <p:nvGrpSpPr>
          <p:cNvPr id="14" name="Ryhmitä 13"/>
          <p:cNvGrpSpPr/>
          <p:nvPr/>
        </p:nvGrpSpPr>
        <p:grpSpPr>
          <a:xfrm>
            <a:off x="0" y="6300000"/>
            <a:ext cx="9144000" cy="558000"/>
            <a:chOff x="0" y="6300000"/>
            <a:chExt cx="9144000" cy="558000"/>
          </a:xfrm>
        </p:grpSpPr>
        <p:sp>
          <p:nvSpPr>
            <p:cNvPr id="15" name="Suorakulmio 14"/>
            <p:cNvSpPr/>
            <p:nvPr userDrawn="1"/>
          </p:nvSpPr>
          <p:spPr>
            <a:xfrm>
              <a:off x="0" y="6309320"/>
              <a:ext cx="9144000" cy="548680"/>
            </a:xfrm>
            <a:prstGeom prst="rect">
              <a:avLst/>
            </a:prstGeom>
            <a:solidFill>
              <a:schemeClr val="bg1"/>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cxnSp>
          <p:nvCxnSpPr>
            <p:cNvPr id="16" name="Suora yhdysviiva 15"/>
            <p:cNvCxnSpPr/>
            <p:nvPr userDrawn="1"/>
          </p:nvCxnSpPr>
          <p:spPr>
            <a:xfrm>
              <a:off x="0" y="6300000"/>
              <a:ext cx="9144000" cy="0"/>
            </a:xfrm>
            <a:prstGeom prst="line">
              <a:avLst/>
            </a:prstGeom>
            <a:ln w="22225">
              <a:solidFill>
                <a:srgbClr val="DFDFDF"/>
              </a:solidFill>
            </a:ln>
            <a:effectLst/>
          </p:spPr>
          <p:style>
            <a:lnRef idx="2">
              <a:schemeClr val="accent1"/>
            </a:lnRef>
            <a:fillRef idx="0">
              <a:schemeClr val="accent1"/>
            </a:fillRef>
            <a:effectRef idx="1">
              <a:schemeClr val="accent1"/>
            </a:effectRef>
            <a:fontRef idx="minor">
              <a:schemeClr val="tx1"/>
            </a:fontRef>
          </p:style>
        </p:cxnSp>
      </p:grpSp>
      <p:grpSp>
        <p:nvGrpSpPr>
          <p:cNvPr id="18" name="Ryhmitä 17"/>
          <p:cNvGrpSpPr/>
          <p:nvPr userDrawn="1"/>
        </p:nvGrpSpPr>
        <p:grpSpPr>
          <a:xfrm>
            <a:off x="0" y="6300000"/>
            <a:ext cx="9144000" cy="558000"/>
            <a:chOff x="0" y="6300000"/>
            <a:chExt cx="9144000" cy="558000"/>
          </a:xfrm>
        </p:grpSpPr>
        <p:sp>
          <p:nvSpPr>
            <p:cNvPr id="19" name="Suorakulmio 18"/>
            <p:cNvSpPr/>
            <p:nvPr userDrawn="1"/>
          </p:nvSpPr>
          <p:spPr>
            <a:xfrm>
              <a:off x="0" y="6309320"/>
              <a:ext cx="9144000" cy="548680"/>
            </a:xfrm>
            <a:prstGeom prst="rect">
              <a:avLst/>
            </a:prstGeom>
            <a:solidFill>
              <a:schemeClr val="bg1"/>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cxnSp>
          <p:nvCxnSpPr>
            <p:cNvPr id="20" name="Suora yhdysviiva 19"/>
            <p:cNvCxnSpPr/>
            <p:nvPr userDrawn="1"/>
          </p:nvCxnSpPr>
          <p:spPr>
            <a:xfrm>
              <a:off x="0" y="6300000"/>
              <a:ext cx="9144000" cy="0"/>
            </a:xfrm>
            <a:prstGeom prst="line">
              <a:avLst/>
            </a:prstGeom>
            <a:ln w="22225">
              <a:solidFill>
                <a:srgbClr val="DFDFDF"/>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xmlns="" val="290080517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1_Tyhjä">
    <p:spTree>
      <p:nvGrpSpPr>
        <p:cNvPr id="1" name=""/>
        <p:cNvGrpSpPr/>
        <p:nvPr/>
      </p:nvGrpSpPr>
      <p:grpSpPr>
        <a:xfrm>
          <a:off x="0" y="0"/>
          <a:ext cx="0" cy="0"/>
          <a:chOff x="0" y="0"/>
          <a:chExt cx="0" cy="0"/>
        </a:xfrm>
      </p:grpSpPr>
      <p:sp>
        <p:nvSpPr>
          <p:cNvPr id="5" name="Päivämäärän paikkamerkki 4"/>
          <p:cNvSpPr>
            <a:spLocks noGrp="1"/>
          </p:cNvSpPr>
          <p:nvPr>
            <p:ph type="dt" sz="half" idx="10"/>
          </p:nvPr>
        </p:nvSpPr>
        <p:spPr/>
        <p:txBody>
          <a:bodyPr/>
          <a:lstStyle/>
          <a:p>
            <a:fld id="{2A9B0C17-89C6-BC41-B4A0-A125ED2A948D}" type="datetime1">
              <a:rPr lang="fi-FI" smtClean="0"/>
              <a:pPr/>
              <a:t>1.7.2015</a:t>
            </a:fld>
            <a:endParaRPr lang="fi-FI" dirty="0"/>
          </a:p>
        </p:txBody>
      </p:sp>
      <p:sp>
        <p:nvSpPr>
          <p:cNvPr id="6" name="Alatunnisteen paikkamerkki 5"/>
          <p:cNvSpPr>
            <a:spLocks noGrp="1"/>
          </p:cNvSpPr>
          <p:nvPr>
            <p:ph type="ftr" sz="quarter" idx="11"/>
          </p:nvPr>
        </p:nvSpPr>
        <p:spPr/>
        <p:txBody>
          <a:bodyPr/>
          <a:lstStyle/>
          <a:p>
            <a:r>
              <a:rPr lang="fi-FI" smtClean="0"/>
              <a:t>Esittäjän nimi</a:t>
            </a:r>
            <a:endParaRPr lang="fi-FI"/>
          </a:p>
        </p:txBody>
      </p:sp>
      <p:sp>
        <p:nvSpPr>
          <p:cNvPr id="7" name="Dian numeron paikkamerkki 6"/>
          <p:cNvSpPr>
            <a:spLocks noGrp="1"/>
          </p:cNvSpPr>
          <p:nvPr>
            <p:ph type="sldNum" sz="quarter" idx="12"/>
          </p:nvPr>
        </p:nvSpPr>
        <p:spPr/>
        <p:txBody>
          <a:bodyPr/>
          <a:lstStyle/>
          <a:p>
            <a:fld id="{5313BD74-EA17-574A-98E7-0901538991B3}" type="slidenum">
              <a:rPr lang="fi-FI" smtClean="0"/>
              <a:pPr/>
              <a:t>‹#›</a:t>
            </a:fld>
            <a:endParaRPr lang="fi-FI"/>
          </a:p>
        </p:txBody>
      </p:sp>
    </p:spTree>
    <p:extLst>
      <p:ext uri="{BB962C8B-B14F-4D97-AF65-F5344CB8AC3E}">
        <p14:creationId xmlns:p14="http://schemas.microsoft.com/office/powerpoint/2010/main" xmlns="" val="348307406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Lopetus">
    <p:spTree>
      <p:nvGrpSpPr>
        <p:cNvPr id="1" name=""/>
        <p:cNvGrpSpPr/>
        <p:nvPr/>
      </p:nvGrpSpPr>
      <p:grpSpPr>
        <a:xfrm>
          <a:off x="0" y="0"/>
          <a:ext cx="0" cy="0"/>
          <a:chOff x="0" y="0"/>
          <a:chExt cx="0" cy="0"/>
        </a:xfrm>
      </p:grpSpPr>
      <p:pic>
        <p:nvPicPr>
          <p:cNvPr id="10" name="Kuva 9" descr="tku_powerpoint_piirrospohja_kokonaan.png"/>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b="6139"/>
          <a:stretch/>
        </p:blipFill>
        <p:spPr>
          <a:xfrm>
            <a:off x="0" y="-188640"/>
            <a:ext cx="9144000" cy="6437040"/>
          </a:xfrm>
          <a:prstGeom prst="rect">
            <a:avLst/>
          </a:prstGeom>
        </p:spPr>
      </p:pic>
      <p:sp>
        <p:nvSpPr>
          <p:cNvPr id="15" name="Otsikko 14"/>
          <p:cNvSpPr>
            <a:spLocks noGrp="1"/>
          </p:cNvSpPr>
          <p:nvPr>
            <p:ph type="title"/>
          </p:nvPr>
        </p:nvSpPr>
        <p:spPr>
          <a:xfrm>
            <a:off x="684000" y="764704"/>
            <a:ext cx="7704424" cy="1800200"/>
          </a:xfrm>
        </p:spPr>
        <p:txBody>
          <a:bodyPr>
            <a:normAutofit/>
          </a:bodyPr>
          <a:lstStyle>
            <a:lvl1pPr algn="l">
              <a:defRPr sz="3200"/>
            </a:lvl1pPr>
          </a:lstStyle>
          <a:p>
            <a:r>
              <a:rPr lang="fi-FI" smtClean="0"/>
              <a:t>Muokkaa perustyylejä naps.</a:t>
            </a:r>
            <a:endParaRPr lang="fi-FI" dirty="0"/>
          </a:p>
        </p:txBody>
      </p:sp>
      <p:sp>
        <p:nvSpPr>
          <p:cNvPr id="17" name="Tekstin paikkamerkki 16"/>
          <p:cNvSpPr>
            <a:spLocks noGrp="1"/>
          </p:cNvSpPr>
          <p:nvPr>
            <p:ph type="body" sz="quarter" idx="13"/>
          </p:nvPr>
        </p:nvSpPr>
        <p:spPr>
          <a:xfrm>
            <a:off x="683568" y="2771972"/>
            <a:ext cx="7704856" cy="1377108"/>
          </a:xfrm>
        </p:spPr>
        <p:txBody>
          <a:bodyPr>
            <a:normAutofit/>
          </a:bodyPr>
          <a:lstStyle>
            <a:lvl1pPr marL="0" indent="0" algn="l">
              <a:buFontTx/>
              <a:buNone/>
              <a:defRPr sz="1800"/>
            </a:lvl1pPr>
          </a:lstStyle>
          <a:p>
            <a:pPr lvl="0"/>
            <a:r>
              <a:rPr lang="fi-FI" smtClean="0"/>
              <a:t>Muokkaa tekstin perustyylejä napsauttamalla</a:t>
            </a:r>
          </a:p>
        </p:txBody>
      </p:sp>
      <p:sp>
        <p:nvSpPr>
          <p:cNvPr id="2" name="Päivämäärän paikkamerkki 1"/>
          <p:cNvSpPr>
            <a:spLocks noGrp="1"/>
          </p:cNvSpPr>
          <p:nvPr>
            <p:ph type="dt" sz="half" idx="14"/>
          </p:nvPr>
        </p:nvSpPr>
        <p:spPr/>
        <p:txBody>
          <a:bodyPr/>
          <a:lstStyle/>
          <a:p>
            <a:fld id="{ED068ECC-E6D4-0A4F-915C-1D74DFB4EBF8}" type="datetime1">
              <a:rPr lang="fi-FI" smtClean="0"/>
              <a:pPr/>
              <a:t>1.7.2015</a:t>
            </a:fld>
            <a:endParaRPr lang="fi-FI" dirty="0"/>
          </a:p>
        </p:txBody>
      </p:sp>
      <p:sp>
        <p:nvSpPr>
          <p:cNvPr id="3" name="Alatunnisteen paikkamerkki 2"/>
          <p:cNvSpPr>
            <a:spLocks noGrp="1"/>
          </p:cNvSpPr>
          <p:nvPr>
            <p:ph type="ftr" sz="quarter" idx="15"/>
          </p:nvPr>
        </p:nvSpPr>
        <p:spPr/>
        <p:txBody>
          <a:bodyPr/>
          <a:lstStyle/>
          <a:p>
            <a:r>
              <a:rPr lang="fi-FI" smtClean="0"/>
              <a:t>Esittäjän nimi</a:t>
            </a:r>
            <a:endParaRPr lang="fi-FI"/>
          </a:p>
        </p:txBody>
      </p:sp>
      <p:sp>
        <p:nvSpPr>
          <p:cNvPr id="4" name="Dian numeron paikkamerkki 3"/>
          <p:cNvSpPr>
            <a:spLocks noGrp="1"/>
          </p:cNvSpPr>
          <p:nvPr>
            <p:ph type="sldNum" sz="quarter" idx="16"/>
          </p:nvPr>
        </p:nvSpPr>
        <p:spPr/>
        <p:txBody>
          <a:bodyPr/>
          <a:lstStyle/>
          <a:p>
            <a:fld id="{5313BD74-EA17-574A-98E7-0901538991B3}" type="slidenum">
              <a:rPr lang="fi-FI" smtClean="0"/>
              <a:pPr/>
              <a:t>‹#›</a:t>
            </a:fld>
            <a:endParaRPr lang="fi-FI"/>
          </a:p>
        </p:txBody>
      </p:sp>
      <p:pic>
        <p:nvPicPr>
          <p:cNvPr id="9" name="Picture 2"/>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84600" y="5661248"/>
            <a:ext cx="1332000" cy="3993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5405543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Date Placeholder 2"/>
          <p:cNvSpPr>
            <a:spLocks noGrp="1"/>
          </p:cNvSpPr>
          <p:nvPr>
            <p:ph type="dt" sz="half" idx="10"/>
          </p:nvPr>
        </p:nvSpPr>
        <p:spPr/>
        <p:txBody>
          <a:bodyPr/>
          <a:lstStyle/>
          <a:p>
            <a:fld id="{381D4012-C01B-2E44-9A3D-1C8BBE6C2239}" type="datetime1">
              <a:rPr lang="fi-FI" smtClean="0"/>
              <a:pPr/>
              <a:t>1.7.2015</a:t>
            </a:fld>
            <a:endParaRPr lang="fi-FI" dirty="0"/>
          </a:p>
        </p:txBody>
      </p:sp>
      <p:sp>
        <p:nvSpPr>
          <p:cNvPr id="4" name="Footer Placeholder 3"/>
          <p:cNvSpPr>
            <a:spLocks noGrp="1"/>
          </p:cNvSpPr>
          <p:nvPr>
            <p:ph type="ftr" sz="quarter" idx="11"/>
          </p:nvPr>
        </p:nvSpPr>
        <p:spPr/>
        <p:txBody>
          <a:bodyPr/>
          <a:lstStyle/>
          <a:p>
            <a:r>
              <a:rPr lang="fi-FI" smtClean="0"/>
              <a:t>Esittäjän nimi</a:t>
            </a:r>
            <a:endParaRPr lang="fi-FI" dirty="0"/>
          </a:p>
        </p:txBody>
      </p:sp>
      <p:sp>
        <p:nvSpPr>
          <p:cNvPr id="5" name="Slide Number Placeholder 4"/>
          <p:cNvSpPr>
            <a:spLocks noGrp="1"/>
          </p:cNvSpPr>
          <p:nvPr>
            <p:ph type="sldNum" sz="quarter" idx="12"/>
          </p:nvPr>
        </p:nvSpPr>
        <p:spPr/>
        <p:txBody>
          <a:bodyPr/>
          <a:lstStyle/>
          <a:p>
            <a:fld id="{5313BD74-EA17-574A-98E7-0901538991B3}" type="slidenum">
              <a:rPr lang="fi-FI" smtClean="0"/>
              <a:pPr/>
              <a:t>‹#›</a:t>
            </a:fld>
            <a:endParaRPr lang="fi-FI"/>
          </a:p>
        </p:txBody>
      </p:sp>
    </p:spTree>
    <p:extLst>
      <p:ext uri="{BB962C8B-B14F-4D97-AF65-F5344CB8AC3E}">
        <p14:creationId xmlns:p14="http://schemas.microsoft.com/office/powerpoint/2010/main" xmlns="" val="271623489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Kuva 6" descr="tku_powerpoint_piirrospohja_kulma.png"/>
          <p:cNvPicPr>
            <a:picLocks noChangeAspect="1"/>
          </p:cNvPicPr>
          <p:nvPr userDrawn="1"/>
        </p:nvPicPr>
        <p:blipFill>
          <a:blip r:embed="rId11" cstate="print">
            <a:extLst>
              <a:ext uri="{28A0092B-C50C-407E-A947-70E740481C1C}">
                <a14:useLocalDpi xmlns:a14="http://schemas.microsoft.com/office/drawing/2010/main" xmlns="" val="0"/>
              </a:ext>
            </a:extLst>
          </a:blip>
          <a:stretch>
            <a:fillRect/>
          </a:stretch>
        </p:blipFill>
        <p:spPr>
          <a:xfrm>
            <a:off x="3995936" y="2816932"/>
            <a:ext cx="5040562" cy="3780420"/>
          </a:xfrm>
          <a:prstGeom prst="rect">
            <a:avLst/>
          </a:prstGeom>
        </p:spPr>
      </p:pic>
      <p:grpSp>
        <p:nvGrpSpPr>
          <p:cNvPr id="18" name="Ryhmitä 17"/>
          <p:cNvGrpSpPr/>
          <p:nvPr/>
        </p:nvGrpSpPr>
        <p:grpSpPr>
          <a:xfrm>
            <a:off x="0" y="6300000"/>
            <a:ext cx="9144000" cy="558000"/>
            <a:chOff x="0" y="6300000"/>
            <a:chExt cx="9144000" cy="558000"/>
          </a:xfrm>
        </p:grpSpPr>
        <p:sp>
          <p:nvSpPr>
            <p:cNvPr id="5" name="Suorakulmio 4"/>
            <p:cNvSpPr/>
            <p:nvPr userDrawn="1"/>
          </p:nvSpPr>
          <p:spPr>
            <a:xfrm>
              <a:off x="0" y="6309320"/>
              <a:ext cx="9144000" cy="548680"/>
            </a:xfrm>
            <a:prstGeom prst="rect">
              <a:avLst/>
            </a:prstGeom>
            <a:solidFill>
              <a:schemeClr val="bg1"/>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cxnSp>
          <p:nvCxnSpPr>
            <p:cNvPr id="15" name="Suora yhdysviiva 14"/>
            <p:cNvCxnSpPr/>
            <p:nvPr userDrawn="1"/>
          </p:nvCxnSpPr>
          <p:spPr>
            <a:xfrm>
              <a:off x="0" y="6300000"/>
              <a:ext cx="9144000" cy="0"/>
            </a:xfrm>
            <a:prstGeom prst="line">
              <a:avLst/>
            </a:prstGeom>
            <a:ln w="22225">
              <a:solidFill>
                <a:srgbClr val="DFDFDF"/>
              </a:solidFill>
            </a:ln>
            <a:effectLst/>
          </p:spPr>
          <p:style>
            <a:lnRef idx="2">
              <a:schemeClr val="accent1"/>
            </a:lnRef>
            <a:fillRef idx="0">
              <a:schemeClr val="accent1"/>
            </a:fillRef>
            <a:effectRef idx="1">
              <a:schemeClr val="accent1"/>
            </a:effectRef>
            <a:fontRef idx="minor">
              <a:schemeClr val="tx1"/>
            </a:fontRef>
          </p:style>
        </p:cxnSp>
      </p:grpSp>
      <p:sp>
        <p:nvSpPr>
          <p:cNvPr id="3" name="Tekstin paikkamerkki 2"/>
          <p:cNvSpPr>
            <a:spLocks noGrp="1"/>
          </p:cNvSpPr>
          <p:nvPr>
            <p:ph type="body" idx="1"/>
          </p:nvPr>
        </p:nvSpPr>
        <p:spPr>
          <a:xfrm>
            <a:off x="684000" y="1627200"/>
            <a:ext cx="7776000" cy="4206863"/>
          </a:xfrm>
          <a:prstGeom prst="rect">
            <a:avLst/>
          </a:prstGeom>
        </p:spPr>
        <p:txBody>
          <a:bodyPr vert="horz" lIns="0" tIns="0" rIns="0" bIns="0" rtlCol="0">
            <a:normAutofit/>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p>
        </p:txBody>
      </p:sp>
      <p:sp>
        <p:nvSpPr>
          <p:cNvPr id="11" name="Päivämäärän paikkamerkki 10"/>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1D4012-C01B-2E44-9A3D-1C8BBE6C2239}" type="datetime1">
              <a:rPr lang="fi-FI" smtClean="0"/>
              <a:pPr/>
              <a:t>1.7.2015</a:t>
            </a:fld>
            <a:endParaRPr lang="fi-FI" dirty="0"/>
          </a:p>
        </p:txBody>
      </p:sp>
      <p:sp>
        <p:nvSpPr>
          <p:cNvPr id="12" name="Alatunnisteen paikkamerkki 1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smtClean="0"/>
              <a:t>Esittäjän nimi</a:t>
            </a:r>
            <a:endParaRPr lang="fi-FI" dirty="0"/>
          </a:p>
        </p:txBody>
      </p:sp>
      <p:sp>
        <p:nvSpPr>
          <p:cNvPr id="13" name="Dian numeron paikkamerkki 12"/>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13BD74-EA17-574A-98E7-0901538991B3}" type="slidenum">
              <a:rPr lang="fi-FI" smtClean="0"/>
              <a:pPr/>
              <a:t>‹#›</a:t>
            </a:fld>
            <a:endParaRPr lang="fi-FI"/>
          </a:p>
        </p:txBody>
      </p:sp>
      <p:pic>
        <p:nvPicPr>
          <p:cNvPr id="19" name="Kuva 18"/>
          <p:cNvPicPr>
            <a:picLocks noChangeAspect="1"/>
          </p:cNvPicPr>
          <p:nvPr userDrawn="1"/>
        </p:nvPicPr>
        <p:blipFill>
          <a:blip r:embed="rId12" cstate="print">
            <a:extLst>
              <a:ext uri="{28A0092B-C50C-407E-A947-70E740481C1C}">
                <a14:useLocalDpi xmlns:a14="http://schemas.microsoft.com/office/drawing/2010/main" xmlns="" val="0"/>
              </a:ext>
            </a:extLst>
          </a:blip>
          <a:stretch>
            <a:fillRect/>
          </a:stretch>
        </p:blipFill>
        <p:spPr>
          <a:xfrm>
            <a:off x="184600" y="184600"/>
            <a:ext cx="1332000" cy="381626"/>
          </a:xfrm>
          <a:prstGeom prst="rect">
            <a:avLst/>
          </a:prstGeom>
        </p:spPr>
      </p:pic>
      <p:sp>
        <p:nvSpPr>
          <p:cNvPr id="33" name="Otsikon paikkamerkki 32"/>
          <p:cNvSpPr>
            <a:spLocks noGrp="1"/>
          </p:cNvSpPr>
          <p:nvPr>
            <p:ph type="title"/>
          </p:nvPr>
        </p:nvSpPr>
        <p:spPr>
          <a:xfrm>
            <a:off x="684000" y="620688"/>
            <a:ext cx="7776000" cy="796950"/>
          </a:xfrm>
          <a:prstGeom prst="rect">
            <a:avLst/>
          </a:prstGeom>
        </p:spPr>
        <p:txBody>
          <a:bodyPr vert="horz" lIns="0" tIns="0" rIns="0" bIns="0" rtlCol="0" anchor="b" anchorCtr="0">
            <a:normAutofit/>
          </a:bodyPr>
          <a:lstStyle/>
          <a:p>
            <a:r>
              <a:rPr lang="fi-FI" dirty="0" smtClean="0"/>
              <a:t>Muokkaa perustyylejä naps.</a:t>
            </a:r>
            <a:endParaRPr lang="fi-FI" dirty="0"/>
          </a:p>
        </p:txBody>
      </p:sp>
    </p:spTree>
    <p:extLst>
      <p:ext uri="{BB962C8B-B14F-4D97-AF65-F5344CB8AC3E}">
        <p14:creationId xmlns:p14="http://schemas.microsoft.com/office/powerpoint/2010/main" xmlns="" val="910084952"/>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Lst>
  <p:timing>
    <p:tnLst>
      <p:par>
        <p:cTn id="1" dur="indefinite" restart="never" nodeType="tmRoot"/>
      </p:par>
    </p:tnLst>
  </p:timing>
  <p:hf hdr="0"/>
  <p:txStyles>
    <p:titleStyle>
      <a:lvl1pPr algn="l" defTabSz="914400" rtl="0" eaLnBrk="1" latinLnBrk="0" hangingPunct="1">
        <a:spcBef>
          <a:spcPct val="0"/>
        </a:spcBef>
        <a:buNone/>
        <a:defRPr sz="3200" b="1" kern="1200">
          <a:solidFill>
            <a:srgbClr val="00468B"/>
          </a:solidFill>
          <a:latin typeface="+mj-lt"/>
          <a:ea typeface="+mj-ea"/>
          <a:cs typeface="+mj-cs"/>
        </a:defRPr>
      </a:lvl1pPr>
    </p:titleStyle>
    <p:bodyStyle>
      <a:lvl1pPr marL="285750" indent="-285750" algn="l" defTabSz="914400" rtl="0" eaLnBrk="1" latinLnBrk="0" hangingPunct="1">
        <a:spcBef>
          <a:spcPts val="24"/>
        </a:spcBef>
        <a:buClr>
          <a:srgbClr val="00468B"/>
        </a:buClr>
        <a:buSzPct val="120000"/>
        <a:buFont typeface="Arial"/>
        <a:buChar char="•"/>
        <a:defRPr sz="2000" b="1" i="0" kern="1200">
          <a:solidFill>
            <a:srgbClr val="000000"/>
          </a:solidFill>
          <a:latin typeface="+mn-lt"/>
          <a:ea typeface="+mn-ea"/>
          <a:cs typeface="+mn-cs"/>
        </a:defRPr>
      </a:lvl1pPr>
      <a:lvl2pPr marL="742950" indent="-285750" algn="l" defTabSz="914400" rtl="0" eaLnBrk="1" latinLnBrk="0" hangingPunct="1">
        <a:spcBef>
          <a:spcPct val="20000"/>
        </a:spcBef>
        <a:buClr>
          <a:srgbClr val="298AAD"/>
        </a:buClr>
        <a:buFont typeface="Arial" pitchFamily="34" charset="0"/>
        <a:buChar char="•"/>
        <a:defRPr sz="1800" kern="1200">
          <a:solidFill>
            <a:srgbClr val="000000"/>
          </a:solidFill>
          <a:latin typeface="+mn-lt"/>
          <a:ea typeface="+mn-ea"/>
          <a:cs typeface="+mn-cs"/>
        </a:defRPr>
      </a:lvl2pPr>
      <a:lvl3pPr marL="1143000" indent="-228600" algn="l" defTabSz="914400" rtl="0" eaLnBrk="1" latinLnBrk="0" hangingPunct="1">
        <a:spcBef>
          <a:spcPct val="20000"/>
        </a:spcBef>
        <a:buClr>
          <a:srgbClr val="298AAD"/>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298AAD"/>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298AAD"/>
        </a:buClr>
        <a:buFont typeface="Arial" pitchFamily="34" charset="0"/>
        <a:buChar char="•"/>
        <a:defRPr sz="1800" kern="1200">
          <a:solidFill>
            <a:srgbClr val="000000"/>
          </a:solidFill>
          <a:latin typeface="+mn-lt"/>
          <a:ea typeface="+mn-ea"/>
          <a:cs typeface="+mn-cs"/>
        </a:defRPr>
      </a:lvl5pPr>
      <a:lvl6pPr marL="2514600" indent="-228600" algn="l" defTabSz="914400" rtl="0" eaLnBrk="1" latinLnBrk="0" hangingPunct="1">
        <a:spcBef>
          <a:spcPct val="20000"/>
        </a:spcBef>
        <a:buClr>
          <a:srgbClr val="298AAD"/>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rgbClr val="298AAD"/>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rgbClr val="298AAD"/>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rgbClr val="298AAD"/>
        </a:buClr>
        <a:buFont typeface="Arial" pitchFamily="34" charset="0"/>
        <a:buChar char="•"/>
        <a:defRPr sz="16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tsikko 1"/>
          <p:cNvSpPr>
            <a:spLocks noGrp="1"/>
          </p:cNvSpPr>
          <p:nvPr>
            <p:ph type="title"/>
          </p:nvPr>
        </p:nvSpPr>
        <p:spPr>
          <a:xfrm>
            <a:off x="683568" y="4581128"/>
            <a:ext cx="7704856" cy="3528392"/>
          </a:xfrm>
        </p:spPr>
        <p:txBody>
          <a:bodyPr>
            <a:normAutofit fontScale="90000"/>
          </a:bodyPr>
          <a:lstStyle/>
          <a:p>
            <a:r>
              <a:rPr lang="en-GB" dirty="0" smtClean="0"/>
              <a:t>Meeting of UBC’s Communications Network</a:t>
            </a:r>
            <a:r>
              <a:rPr lang="fi-FI" dirty="0" smtClean="0"/>
              <a:t/>
            </a:r>
            <a:br>
              <a:rPr lang="fi-FI" dirty="0" smtClean="0"/>
            </a:br>
            <a:r>
              <a:rPr lang="en-GB" dirty="0" smtClean="0"/>
              <a:t>during UBC Executive Board meeting</a:t>
            </a:r>
            <a:br>
              <a:rPr lang="en-GB" dirty="0" smtClean="0"/>
            </a:br>
            <a:r>
              <a:rPr lang="en-GB" dirty="0" smtClean="0"/>
              <a:t>11 June 2015, </a:t>
            </a:r>
            <a:r>
              <a:rPr lang="en-GB" dirty="0" err="1" smtClean="0"/>
              <a:t>Dolina</a:t>
            </a:r>
            <a:r>
              <a:rPr lang="en-GB" dirty="0" smtClean="0"/>
              <a:t> </a:t>
            </a:r>
            <a:r>
              <a:rPr lang="en-GB" dirty="0" err="1" smtClean="0"/>
              <a:t>Charlotty</a:t>
            </a:r>
            <a:r>
              <a:rPr lang="en-GB" dirty="0" smtClean="0"/>
              <a:t>, Poland</a:t>
            </a:r>
            <a:br>
              <a:rPr lang="en-GB" dirty="0" smtClean="0"/>
            </a:br>
            <a:r>
              <a:rPr lang="en-GB" dirty="0" smtClean="0"/>
              <a:t/>
            </a:r>
            <a:br>
              <a:rPr lang="en-GB" dirty="0" smtClean="0"/>
            </a:br>
            <a:r>
              <a:rPr lang="en-GB" sz="2700" dirty="0" smtClean="0"/>
              <a:t/>
            </a:r>
            <a:br>
              <a:rPr lang="en-GB" sz="2700" dirty="0" smtClean="0"/>
            </a:br>
            <a:r>
              <a:rPr lang="fi-FI" sz="2400" dirty="0">
                <a:solidFill>
                  <a:schemeClr val="tx1"/>
                </a:solidFill>
              </a:rPr>
              <a:t>Irene Pendolin / Anna Kotaviita</a:t>
            </a:r>
            <a:br>
              <a:rPr lang="fi-FI" sz="2400" dirty="0">
                <a:solidFill>
                  <a:schemeClr val="tx1"/>
                </a:solidFill>
              </a:rPr>
            </a:br>
            <a:r>
              <a:rPr lang="en-GB" sz="2400" dirty="0">
                <a:solidFill>
                  <a:schemeClr val="tx1"/>
                </a:solidFill>
              </a:rPr>
              <a:t>Communications Manager</a:t>
            </a:r>
            <a:br>
              <a:rPr lang="en-GB" sz="2400" dirty="0">
                <a:solidFill>
                  <a:schemeClr val="tx1"/>
                </a:solidFill>
              </a:rPr>
            </a:br>
            <a:r>
              <a:rPr lang="en-GB" sz="2400" dirty="0">
                <a:solidFill>
                  <a:schemeClr val="tx1"/>
                </a:solidFill>
              </a:rPr>
              <a:t>irene.pendolin@ubc.net / anna.kotaviita@ubc.net</a:t>
            </a:r>
            <a:br>
              <a:rPr lang="en-GB" sz="2400" dirty="0">
                <a:solidFill>
                  <a:schemeClr val="tx1"/>
                </a:solidFill>
              </a:rPr>
            </a:br>
            <a:r>
              <a:rPr lang="en-GB" sz="2400" dirty="0">
                <a:solidFill>
                  <a:schemeClr val="tx1"/>
                </a:solidFill>
              </a:rPr>
              <a:t>+358 40 848 6242</a:t>
            </a:r>
            <a:r>
              <a:rPr lang="fi-FI" sz="2400" dirty="0"/>
              <a:t/>
            </a:r>
            <a:br>
              <a:rPr lang="fi-FI" sz="2400" dirty="0"/>
            </a:br>
            <a:r>
              <a:rPr lang="fi-FI" sz="2800" b="0" dirty="0" smtClean="0"/>
              <a:t/>
            </a:r>
            <a:br>
              <a:rPr lang="fi-FI" sz="2800" b="0" dirty="0" smtClean="0"/>
            </a:br>
            <a:r>
              <a:rPr lang="en-GB" sz="2700" dirty="0" smtClean="0"/>
              <a:t/>
            </a:r>
            <a:br>
              <a:rPr lang="en-GB" sz="2700" dirty="0" smtClean="0"/>
            </a:br>
            <a:r>
              <a:rPr lang="fi-FI" dirty="0" smtClean="0"/>
              <a:t/>
            </a:r>
            <a:br>
              <a:rPr lang="fi-FI" dirty="0" smtClean="0"/>
            </a:br>
            <a:r>
              <a:rPr lang="en-US" dirty="0" smtClean="0"/>
              <a:t> </a:t>
            </a:r>
            <a:r>
              <a:rPr lang="fi-FI" dirty="0" smtClean="0"/>
              <a:t/>
            </a:r>
            <a:br>
              <a:rPr lang="fi-FI" dirty="0" smtClean="0"/>
            </a:br>
            <a:endParaRPr lang="fi-FI" dirty="0"/>
          </a:p>
        </p:txBody>
      </p:sp>
      <p:sp>
        <p:nvSpPr>
          <p:cNvPr id="6" name="Dian numeron paikkamerkki 5"/>
          <p:cNvSpPr>
            <a:spLocks noGrp="1"/>
          </p:cNvSpPr>
          <p:nvPr>
            <p:ph type="sldNum" sz="quarter" idx="16"/>
          </p:nvPr>
        </p:nvSpPr>
        <p:spPr/>
        <p:txBody>
          <a:bodyPr/>
          <a:lstStyle/>
          <a:p>
            <a:fld id="{5313BD74-EA17-574A-98E7-0901538991B3}" type="slidenum">
              <a:rPr lang="fi-FI" smtClean="0"/>
              <a:pPr/>
              <a:t>1</a:t>
            </a:fld>
            <a:endParaRPr lang="fi-FI"/>
          </a:p>
        </p:txBody>
      </p:sp>
      <p:pic>
        <p:nvPicPr>
          <p:cNvPr id="9218" name="Picture 2" descr="\\adturku.fi\jaot\Koti01\ipendoli\Omat tiedostot\UBC\Visit in Gdansk 23092014\UBC logo fb.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5536" y="287685"/>
            <a:ext cx="1079500" cy="981075"/>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Obraz 13" descr="logo UBC.jpg"/>
          <p:cNvPicPr>
            <a:picLocks noChangeAspect="1"/>
          </p:cNvPicPr>
          <p:nvPr/>
        </p:nvPicPr>
        <p:blipFill>
          <a:blip r:embed="rId4" cstate="print"/>
          <a:srcRect/>
          <a:stretch>
            <a:fillRect/>
          </a:stretch>
        </p:blipFill>
        <p:spPr bwMode="auto">
          <a:xfrm>
            <a:off x="250825" y="260350"/>
            <a:ext cx="1417638" cy="1296988"/>
          </a:xfrm>
          <a:prstGeom prst="rect">
            <a:avLst/>
          </a:prstGeom>
          <a:noFill/>
          <a:ln w="9525">
            <a:noFill/>
            <a:miter lim="800000"/>
            <a:headEnd/>
            <a:tailEnd/>
          </a:ln>
        </p:spPr>
      </p:pic>
    </p:spTree>
    <p:extLst>
      <p:ext uri="{BB962C8B-B14F-4D97-AF65-F5344CB8AC3E}">
        <p14:creationId xmlns:p14="http://schemas.microsoft.com/office/powerpoint/2010/main" xmlns="" val="34725885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tsikko 1"/>
          <p:cNvSpPr>
            <a:spLocks noGrp="1"/>
          </p:cNvSpPr>
          <p:nvPr>
            <p:ph type="title"/>
          </p:nvPr>
        </p:nvSpPr>
        <p:spPr>
          <a:xfrm>
            <a:off x="683568" y="1255241"/>
            <a:ext cx="7776432" cy="949623"/>
          </a:xfrm>
        </p:spPr>
        <p:txBody>
          <a:bodyPr>
            <a:normAutofit fontScale="90000"/>
          </a:bodyPr>
          <a:lstStyle/>
          <a:p>
            <a:r>
              <a:rPr lang="en-GB" dirty="0"/>
              <a:t> </a:t>
            </a:r>
            <a:r>
              <a:rPr lang="fi-FI" dirty="0"/>
              <a:t/>
            </a:r>
            <a:br>
              <a:rPr lang="fi-FI" dirty="0"/>
            </a:br>
            <a:r>
              <a:rPr lang="en-GB" dirty="0" smtClean="0"/>
              <a:t>Pitching: What </a:t>
            </a:r>
            <a:r>
              <a:rPr lang="en-GB" dirty="0"/>
              <a:t>is </a:t>
            </a:r>
            <a:r>
              <a:rPr lang="en-GB" dirty="0" smtClean="0"/>
              <a:t>UBC?</a:t>
            </a:r>
            <a:br>
              <a:rPr lang="en-GB" dirty="0" smtClean="0"/>
            </a:br>
            <a:r>
              <a:rPr lang="en-GB" dirty="0" smtClean="0"/>
              <a:t>Why do we exist?</a:t>
            </a:r>
            <a:br>
              <a:rPr lang="en-GB" dirty="0" smtClean="0"/>
            </a:br>
            <a:r>
              <a:rPr lang="en-GB" dirty="0" smtClean="0"/>
              <a:t>What </a:t>
            </a:r>
            <a:r>
              <a:rPr lang="en-GB" dirty="0"/>
              <a:t>is the added value </a:t>
            </a:r>
            <a:r>
              <a:rPr lang="en-GB" dirty="0" smtClean="0"/>
              <a:t>that UBC </a:t>
            </a:r>
            <a:r>
              <a:rPr lang="en-GB" dirty="0"/>
              <a:t>brings?</a:t>
            </a:r>
            <a:r>
              <a:rPr lang="fi-FI" dirty="0"/>
              <a:t/>
            </a:r>
            <a:br>
              <a:rPr lang="fi-FI" dirty="0"/>
            </a:br>
            <a:endParaRPr lang="fi-FI" dirty="0"/>
          </a:p>
        </p:txBody>
      </p:sp>
      <p:sp>
        <p:nvSpPr>
          <p:cNvPr id="3" name="Sisällön paikkamerkki 2"/>
          <p:cNvSpPr>
            <a:spLocks noGrp="1"/>
          </p:cNvSpPr>
          <p:nvPr>
            <p:ph sz="quarter" idx="13"/>
          </p:nvPr>
        </p:nvSpPr>
        <p:spPr>
          <a:xfrm>
            <a:off x="683569" y="1700808"/>
            <a:ext cx="7776220" cy="5256584"/>
          </a:xfrm>
        </p:spPr>
        <p:txBody>
          <a:bodyPr>
            <a:noAutofit/>
          </a:bodyPr>
          <a:lstStyle/>
          <a:p>
            <a:pPr marL="0" indent="0">
              <a:buNone/>
            </a:pPr>
            <a:endParaRPr lang="fi-FI" sz="2400" dirty="0" smtClean="0"/>
          </a:p>
          <a:p>
            <a:pPr marL="0" indent="0">
              <a:buNone/>
            </a:pPr>
            <a:r>
              <a:rPr lang="en-GB" dirty="0"/>
              <a:t>UBC’s Communications and Marketing </a:t>
            </a:r>
            <a:r>
              <a:rPr lang="en-GB" dirty="0" smtClean="0"/>
              <a:t>Strategy</a:t>
            </a:r>
          </a:p>
          <a:p>
            <a:r>
              <a:rPr lang="en-GB" sz="1800" b="0" dirty="0" smtClean="0"/>
              <a:t>Take 10 minutes to explore</a:t>
            </a:r>
          </a:p>
          <a:p>
            <a:endParaRPr lang="en-GB" sz="1800" b="0" dirty="0" smtClean="0"/>
          </a:p>
          <a:p>
            <a:r>
              <a:rPr lang="fi-FI" sz="1800" b="0" dirty="0" smtClean="0"/>
              <a:t>”Union of the Baltic </a:t>
            </a:r>
            <a:r>
              <a:rPr lang="fi-FI" sz="1800" b="0" dirty="0" err="1" smtClean="0"/>
              <a:t>Cities</a:t>
            </a:r>
            <a:r>
              <a:rPr lang="fi-FI" sz="1800" b="0" dirty="0" smtClean="0"/>
              <a:t> is the </a:t>
            </a:r>
            <a:r>
              <a:rPr lang="fi-FI" sz="1800" b="0" dirty="0" err="1" smtClean="0"/>
              <a:t>leading</a:t>
            </a:r>
            <a:r>
              <a:rPr lang="fi-FI" sz="1800" b="0" dirty="0" smtClean="0"/>
              <a:t> City </a:t>
            </a:r>
            <a:r>
              <a:rPr lang="fi-FI" sz="1800" b="0" dirty="0" err="1" smtClean="0"/>
              <a:t>network</a:t>
            </a:r>
            <a:r>
              <a:rPr lang="fi-FI" sz="1800" b="0" dirty="0" smtClean="0"/>
              <a:t> in </a:t>
            </a:r>
            <a:r>
              <a:rPr lang="fi-FI" sz="1800" b="0" dirty="0" err="1" smtClean="0"/>
              <a:t>Northern</a:t>
            </a:r>
            <a:r>
              <a:rPr lang="fi-FI" sz="1800" b="0" dirty="0" smtClean="0"/>
              <a:t> Europe, </a:t>
            </a:r>
            <a:r>
              <a:rPr lang="fi-FI" sz="1800" b="0" dirty="0" err="1" smtClean="0"/>
              <a:t>working</a:t>
            </a:r>
            <a:r>
              <a:rPr lang="fi-FI" sz="1800" b="0" dirty="0" smtClean="0"/>
              <a:t> to </a:t>
            </a:r>
            <a:r>
              <a:rPr lang="fi-FI" sz="1800" b="0" dirty="0" err="1" smtClean="0"/>
              <a:t>foster</a:t>
            </a:r>
            <a:r>
              <a:rPr lang="fi-FI" sz="1800" b="0" dirty="0" smtClean="0"/>
              <a:t> </a:t>
            </a:r>
            <a:r>
              <a:rPr lang="fi-FI" sz="1800" b="0" dirty="0" err="1" smtClean="0"/>
              <a:t>sustainable</a:t>
            </a:r>
            <a:r>
              <a:rPr lang="fi-FI" sz="1800" b="0" dirty="0" smtClean="0"/>
              <a:t>, </a:t>
            </a:r>
            <a:r>
              <a:rPr lang="fi-FI" sz="1800" b="0" dirty="0" err="1" smtClean="0"/>
              <a:t>smart</a:t>
            </a:r>
            <a:r>
              <a:rPr lang="fi-FI" sz="1800" b="0" dirty="0" smtClean="0"/>
              <a:t> and </a:t>
            </a:r>
            <a:r>
              <a:rPr lang="fi-FI" sz="1800" b="0" dirty="0" err="1" smtClean="0"/>
              <a:t>safe</a:t>
            </a:r>
            <a:r>
              <a:rPr lang="fi-FI" sz="1800" b="0" dirty="0" smtClean="0"/>
              <a:t> </a:t>
            </a:r>
            <a:r>
              <a:rPr lang="fi-FI" sz="1800" b="0" dirty="0" err="1" smtClean="0"/>
              <a:t>cities</a:t>
            </a:r>
            <a:r>
              <a:rPr lang="fi-FI" sz="1800" b="0" dirty="0" smtClean="0"/>
              <a:t>”</a:t>
            </a:r>
          </a:p>
          <a:p>
            <a:endParaRPr lang="fi-FI" sz="1800" b="0" dirty="0" smtClean="0"/>
          </a:p>
          <a:p>
            <a:r>
              <a:rPr lang="en-US" sz="1800" b="0" dirty="0" smtClean="0"/>
              <a:t>“With </a:t>
            </a:r>
            <a:r>
              <a:rPr lang="en-US" sz="1800" b="0" dirty="0"/>
              <a:t>over 100 member cities, Union of the Baltic Cities (UBC) is the leading city network in Northern Europe. UBC’s goal is to foster sustainable, smart and safe cities through active networking and change of ideas and best </a:t>
            </a:r>
            <a:r>
              <a:rPr lang="en-US" sz="1800" b="0" dirty="0" smtClean="0"/>
              <a:t>practices</a:t>
            </a:r>
            <a:r>
              <a:rPr lang="en-US" sz="1800" b="0" dirty="0"/>
              <a:t>. Practical work takes place in the seven UBC Commissions: Cultural Cities, Inclusive and Healthy Cities, Planning Cities, Safe Cities, Smart and Prospering Cities, Sustainable Cities, and Youthful Cities. UBC Secretariat is situated in Gdansk</a:t>
            </a:r>
            <a:r>
              <a:rPr lang="en-US" sz="1800" b="0" dirty="0" smtClean="0"/>
              <a:t>.”</a:t>
            </a:r>
          </a:p>
          <a:p>
            <a:pPr marL="0" indent="0">
              <a:buNone/>
            </a:pPr>
            <a:r>
              <a:rPr lang="en-US" sz="1800" dirty="0">
                <a:sym typeface="Wingdings" panose="05000000000000000000" pitchFamily="2" charset="2"/>
              </a:rPr>
              <a:t/>
            </a:r>
            <a:br>
              <a:rPr lang="en-US" sz="1800" dirty="0">
                <a:sym typeface="Wingdings" panose="05000000000000000000" pitchFamily="2" charset="2"/>
              </a:rPr>
            </a:br>
            <a:r>
              <a:rPr lang="en-US" sz="1800" dirty="0" smtClean="0">
                <a:sym typeface="Wingdings" panose="05000000000000000000" pitchFamily="2" charset="2"/>
              </a:rPr>
              <a:t>How to bring forth and describe the work done in the cities and commissions?</a:t>
            </a:r>
            <a:endParaRPr lang="fi-FI" sz="1800" dirty="0"/>
          </a:p>
          <a:p>
            <a:endParaRPr lang="en-GB" sz="2400" dirty="0" smtClean="0"/>
          </a:p>
          <a:p>
            <a:endParaRPr lang="fi-FI" sz="2400" dirty="0"/>
          </a:p>
        </p:txBody>
      </p:sp>
      <p:sp>
        <p:nvSpPr>
          <p:cNvPr id="6" name="Dian numeron paikkamerkki 5"/>
          <p:cNvSpPr>
            <a:spLocks noGrp="1"/>
          </p:cNvSpPr>
          <p:nvPr>
            <p:ph type="sldNum" sz="quarter" idx="16"/>
          </p:nvPr>
        </p:nvSpPr>
        <p:spPr/>
        <p:txBody>
          <a:bodyPr/>
          <a:lstStyle/>
          <a:p>
            <a:fld id="{5313BD74-EA17-574A-98E7-0901538991B3}" type="slidenum">
              <a:rPr lang="fi-FI" smtClean="0"/>
              <a:pPr/>
              <a:t>10</a:t>
            </a:fld>
            <a:endParaRPr lang="fi-FI"/>
          </a:p>
        </p:txBody>
      </p:sp>
      <p:pic>
        <p:nvPicPr>
          <p:cNvPr id="1026" name="Picture 2" descr="\\adturku.fi\jaot\Koti01\ipendoli\Omat tiedostot\UBC\Visit in Gdansk 23092014\UBC logo fb.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84988" y="188640"/>
            <a:ext cx="1079500" cy="9810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373261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tsikko 1"/>
          <p:cNvSpPr>
            <a:spLocks noGrp="1"/>
          </p:cNvSpPr>
          <p:nvPr>
            <p:ph type="title"/>
          </p:nvPr>
        </p:nvSpPr>
        <p:spPr>
          <a:xfrm>
            <a:off x="683568" y="1399257"/>
            <a:ext cx="7776432" cy="949623"/>
          </a:xfrm>
        </p:spPr>
        <p:txBody>
          <a:bodyPr>
            <a:normAutofit fontScale="90000"/>
          </a:bodyPr>
          <a:lstStyle/>
          <a:p>
            <a:r>
              <a:rPr lang="en-GB" dirty="0"/>
              <a:t> </a:t>
            </a:r>
            <a:r>
              <a:rPr lang="fi-FI" dirty="0"/>
              <a:t/>
            </a:r>
            <a:br>
              <a:rPr lang="fi-FI" dirty="0"/>
            </a:br>
            <a:r>
              <a:rPr lang="en-GB" dirty="0" smtClean="0"/>
              <a:t>Pitching: What </a:t>
            </a:r>
            <a:r>
              <a:rPr lang="en-GB" dirty="0"/>
              <a:t>is </a:t>
            </a:r>
            <a:r>
              <a:rPr lang="en-GB" dirty="0" smtClean="0"/>
              <a:t>UBC?</a:t>
            </a:r>
            <a:br>
              <a:rPr lang="en-GB" dirty="0" smtClean="0"/>
            </a:br>
            <a:r>
              <a:rPr lang="en-GB" dirty="0" smtClean="0"/>
              <a:t>Why do we exist?</a:t>
            </a:r>
            <a:br>
              <a:rPr lang="en-GB" dirty="0" smtClean="0"/>
            </a:br>
            <a:r>
              <a:rPr lang="en-GB" dirty="0" smtClean="0"/>
              <a:t>What </a:t>
            </a:r>
            <a:r>
              <a:rPr lang="en-GB" dirty="0"/>
              <a:t>is the added value </a:t>
            </a:r>
            <a:r>
              <a:rPr lang="en-GB" dirty="0" smtClean="0"/>
              <a:t>that UBC </a:t>
            </a:r>
            <a:r>
              <a:rPr lang="en-GB" dirty="0"/>
              <a:t>brings?</a:t>
            </a:r>
            <a:r>
              <a:rPr lang="fi-FI" dirty="0"/>
              <a:t/>
            </a:r>
            <a:br>
              <a:rPr lang="fi-FI" dirty="0"/>
            </a:br>
            <a:endParaRPr lang="fi-FI" dirty="0"/>
          </a:p>
        </p:txBody>
      </p:sp>
      <p:sp>
        <p:nvSpPr>
          <p:cNvPr id="3" name="Sisällön paikkamerkki 2"/>
          <p:cNvSpPr>
            <a:spLocks noGrp="1"/>
          </p:cNvSpPr>
          <p:nvPr>
            <p:ph sz="quarter" idx="13"/>
          </p:nvPr>
        </p:nvSpPr>
        <p:spPr>
          <a:xfrm>
            <a:off x="683569" y="1916832"/>
            <a:ext cx="7776220" cy="4824536"/>
          </a:xfrm>
        </p:spPr>
        <p:txBody>
          <a:bodyPr>
            <a:noAutofit/>
          </a:bodyPr>
          <a:lstStyle/>
          <a:p>
            <a:pPr marL="0" indent="0">
              <a:buNone/>
            </a:pPr>
            <a:endParaRPr lang="fi-FI" sz="2400" dirty="0"/>
          </a:p>
          <a:p>
            <a:r>
              <a:rPr lang="en-US" dirty="0" smtClean="0"/>
              <a:t>Group </a:t>
            </a:r>
            <a:r>
              <a:rPr lang="en-US" dirty="0"/>
              <a:t>work  </a:t>
            </a:r>
            <a:r>
              <a:rPr lang="en-US" dirty="0" smtClean="0"/>
              <a:t>+ discussion:</a:t>
            </a:r>
            <a:r>
              <a:rPr lang="en-US" dirty="0"/>
              <a:t/>
            </a:r>
            <a:br>
              <a:rPr lang="en-US" dirty="0"/>
            </a:br>
            <a:r>
              <a:rPr lang="en-US" dirty="0" smtClean="0"/>
              <a:t>Defining </a:t>
            </a:r>
            <a:r>
              <a:rPr lang="en-US" dirty="0"/>
              <a:t>UBC’s added </a:t>
            </a:r>
            <a:r>
              <a:rPr lang="en-US" dirty="0" smtClean="0"/>
              <a:t>value</a:t>
            </a:r>
          </a:p>
          <a:p>
            <a:pPr marL="0" indent="0">
              <a:buNone/>
            </a:pPr>
            <a:endParaRPr lang="fi-FI" dirty="0"/>
          </a:p>
          <a:p>
            <a:pPr lvl="1"/>
            <a:r>
              <a:rPr lang="en-US" dirty="0" smtClean="0"/>
              <a:t>Based </a:t>
            </a:r>
            <a:r>
              <a:rPr lang="en-US" dirty="0"/>
              <a:t>on </a:t>
            </a:r>
            <a:r>
              <a:rPr lang="en-GB" dirty="0"/>
              <a:t>UBC’s Communications and Marketing </a:t>
            </a:r>
            <a:r>
              <a:rPr lang="en-GB" dirty="0" smtClean="0"/>
              <a:t>Strategy and your own experiences of UBC work, </a:t>
            </a:r>
            <a:r>
              <a:rPr lang="en-GB" dirty="0"/>
              <a:t>create </a:t>
            </a:r>
            <a:r>
              <a:rPr lang="en-GB" b="1" dirty="0"/>
              <a:t>three pitching sentences</a:t>
            </a:r>
            <a:r>
              <a:rPr lang="en-GB" dirty="0"/>
              <a:t> for UBC that describe UBC’s core </a:t>
            </a:r>
            <a:r>
              <a:rPr lang="en-GB" dirty="0" smtClean="0"/>
              <a:t>know-how (including </a:t>
            </a:r>
            <a:r>
              <a:rPr lang="en-US" dirty="0" smtClean="0">
                <a:sym typeface="Wingdings" panose="05000000000000000000" pitchFamily="2" charset="2"/>
              </a:rPr>
              <a:t>the </a:t>
            </a:r>
            <a:r>
              <a:rPr lang="en-US" dirty="0">
                <a:sym typeface="Wingdings" panose="05000000000000000000" pitchFamily="2" charset="2"/>
              </a:rPr>
              <a:t>work done in the cities and </a:t>
            </a:r>
            <a:r>
              <a:rPr lang="en-US" dirty="0" smtClean="0">
                <a:sym typeface="Wingdings" panose="05000000000000000000" pitchFamily="2" charset="2"/>
              </a:rPr>
              <a:t>commissions) and </a:t>
            </a:r>
            <a:r>
              <a:rPr lang="en-GB" dirty="0" smtClean="0"/>
              <a:t>purpose</a:t>
            </a:r>
            <a:r>
              <a:rPr lang="en-GB" dirty="0"/>
              <a:t>. </a:t>
            </a:r>
            <a:r>
              <a:rPr lang="en-GB" dirty="0" smtClean="0"/>
              <a:t/>
            </a:r>
            <a:br>
              <a:rPr lang="en-GB" dirty="0" smtClean="0"/>
            </a:br>
            <a:endParaRPr lang="fi-FI" dirty="0"/>
          </a:p>
          <a:p>
            <a:pPr lvl="1"/>
            <a:r>
              <a:rPr lang="en-GB" dirty="0" smtClean="0"/>
              <a:t>The </a:t>
            </a:r>
            <a:r>
              <a:rPr lang="en-GB" dirty="0"/>
              <a:t>purpose is to reflect and define the added value that UBC offers </a:t>
            </a:r>
            <a:r>
              <a:rPr lang="en-GB" dirty="0" smtClean="0"/>
              <a:t>to:</a:t>
            </a:r>
            <a:endParaRPr lang="fi-FI" dirty="0"/>
          </a:p>
          <a:p>
            <a:pPr lvl="2"/>
            <a:r>
              <a:rPr lang="en-GB" dirty="0"/>
              <a:t>member cities (and commissions)</a:t>
            </a:r>
            <a:endParaRPr lang="fi-FI" dirty="0"/>
          </a:p>
          <a:p>
            <a:pPr lvl="2"/>
            <a:r>
              <a:rPr lang="en-GB" dirty="0"/>
              <a:t>other partners and </a:t>
            </a:r>
            <a:r>
              <a:rPr lang="en-GB" dirty="0" smtClean="0"/>
              <a:t>stakeholders, especially in the BSR</a:t>
            </a:r>
            <a:endParaRPr lang="fi-FI" dirty="0"/>
          </a:p>
          <a:p>
            <a:endParaRPr lang="en-GB" sz="2400" dirty="0" smtClean="0"/>
          </a:p>
          <a:p>
            <a:endParaRPr lang="fi-FI" sz="2400" dirty="0"/>
          </a:p>
        </p:txBody>
      </p:sp>
      <p:sp>
        <p:nvSpPr>
          <p:cNvPr id="6" name="Dian numeron paikkamerkki 5"/>
          <p:cNvSpPr>
            <a:spLocks noGrp="1"/>
          </p:cNvSpPr>
          <p:nvPr>
            <p:ph type="sldNum" sz="quarter" idx="16"/>
          </p:nvPr>
        </p:nvSpPr>
        <p:spPr/>
        <p:txBody>
          <a:bodyPr/>
          <a:lstStyle/>
          <a:p>
            <a:fld id="{5313BD74-EA17-574A-98E7-0901538991B3}" type="slidenum">
              <a:rPr lang="fi-FI" smtClean="0"/>
              <a:pPr/>
              <a:t>11</a:t>
            </a:fld>
            <a:endParaRPr lang="fi-FI"/>
          </a:p>
        </p:txBody>
      </p:sp>
      <p:pic>
        <p:nvPicPr>
          <p:cNvPr id="1026" name="Picture 2" descr="\\adturku.fi\jaot\Koti01\ipendoli\Omat tiedostot\UBC\Visit in Gdansk 23092014\UBC logo fb.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84988" y="188640"/>
            <a:ext cx="1079500" cy="9810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585689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tsikko 1"/>
          <p:cNvSpPr>
            <a:spLocks noGrp="1"/>
          </p:cNvSpPr>
          <p:nvPr>
            <p:ph type="title"/>
          </p:nvPr>
        </p:nvSpPr>
        <p:spPr>
          <a:xfrm>
            <a:off x="683568" y="116632"/>
            <a:ext cx="7776432" cy="949623"/>
          </a:xfrm>
        </p:spPr>
        <p:txBody>
          <a:bodyPr>
            <a:normAutofit/>
          </a:bodyPr>
          <a:lstStyle/>
          <a:p>
            <a:r>
              <a:rPr lang="en-GB" dirty="0"/>
              <a:t>ubc.net </a:t>
            </a:r>
            <a:r>
              <a:rPr lang="en-GB" dirty="0" smtClean="0"/>
              <a:t>development</a:t>
            </a:r>
            <a:endParaRPr lang="fi-FI" dirty="0"/>
          </a:p>
        </p:txBody>
      </p:sp>
      <p:sp>
        <p:nvSpPr>
          <p:cNvPr id="3" name="Sisällön paikkamerkki 2"/>
          <p:cNvSpPr>
            <a:spLocks noGrp="1"/>
          </p:cNvSpPr>
          <p:nvPr>
            <p:ph sz="quarter" idx="13"/>
          </p:nvPr>
        </p:nvSpPr>
        <p:spPr>
          <a:xfrm>
            <a:off x="683568" y="1268760"/>
            <a:ext cx="8136903" cy="5184576"/>
          </a:xfrm>
        </p:spPr>
        <p:txBody>
          <a:bodyPr>
            <a:noAutofit/>
          </a:bodyPr>
          <a:lstStyle/>
          <a:p>
            <a:pPr marL="0" indent="0">
              <a:buNone/>
            </a:pPr>
            <a:r>
              <a:rPr lang="en-GB" dirty="0"/>
              <a:t>Group </a:t>
            </a:r>
            <a:r>
              <a:rPr lang="en-GB" dirty="0" smtClean="0"/>
              <a:t>work + discussion:</a:t>
            </a:r>
          </a:p>
          <a:p>
            <a:pPr marL="0" indent="0">
              <a:buNone/>
            </a:pPr>
            <a:r>
              <a:rPr lang="en-GB" dirty="0" smtClean="0"/>
              <a:t>Defining </a:t>
            </a:r>
            <a:r>
              <a:rPr lang="en-GB" dirty="0"/>
              <a:t>functions and contents of </a:t>
            </a:r>
            <a:r>
              <a:rPr lang="en-GB" dirty="0" smtClean="0"/>
              <a:t>ubc.net</a:t>
            </a:r>
            <a:br>
              <a:rPr lang="en-GB" dirty="0" smtClean="0"/>
            </a:br>
            <a:r>
              <a:rPr lang="en-GB" dirty="0" smtClean="0"/>
              <a:t>– what do we need and what not? </a:t>
            </a:r>
          </a:p>
          <a:p>
            <a:pPr marL="0" indent="0">
              <a:buNone/>
            </a:pPr>
            <a:endParaRPr lang="fi-FI" sz="1800" b="0" dirty="0" smtClean="0"/>
          </a:p>
          <a:p>
            <a:pPr lvl="0"/>
            <a:r>
              <a:rPr lang="en-US" sz="1800" b="0" dirty="0" smtClean="0"/>
              <a:t>What are the best functions and contents at the moment in ubc.net that should be </a:t>
            </a:r>
            <a:r>
              <a:rPr lang="en-US" sz="1800" dirty="0" smtClean="0"/>
              <a:t>maintained</a:t>
            </a:r>
            <a:r>
              <a:rPr lang="en-US" sz="1800" b="0" dirty="0" smtClean="0"/>
              <a:t> in the new web pages, with little or no changes?</a:t>
            </a:r>
          </a:p>
          <a:p>
            <a:pPr lvl="1"/>
            <a:r>
              <a:rPr lang="en-US" sz="1600" dirty="0" smtClean="0"/>
              <a:t>E.g. content in the Documentation Centre, Events Calendar, content in the Member Cities pages etc. </a:t>
            </a:r>
            <a:endParaRPr lang="en-US" sz="1600" b="0" dirty="0" smtClean="0"/>
          </a:p>
          <a:p>
            <a:pPr lvl="0"/>
            <a:endParaRPr lang="fi-FI" sz="1800" b="0" dirty="0"/>
          </a:p>
          <a:p>
            <a:pPr lvl="0"/>
            <a:r>
              <a:rPr lang="en-US" sz="1800" b="0" dirty="0"/>
              <a:t>What functions and contents in ubc.net should be </a:t>
            </a:r>
            <a:r>
              <a:rPr lang="en-US" sz="1800" dirty="0"/>
              <a:t>changed</a:t>
            </a:r>
            <a:r>
              <a:rPr lang="en-US" sz="1800" b="0" dirty="0"/>
              <a:t> or </a:t>
            </a:r>
            <a:r>
              <a:rPr lang="en-US" sz="1800" dirty="0"/>
              <a:t>not included </a:t>
            </a:r>
            <a:r>
              <a:rPr lang="en-US" sz="1800" b="0" dirty="0"/>
              <a:t>at all in the new web pages</a:t>
            </a:r>
            <a:r>
              <a:rPr lang="en-US" sz="1800" b="0" dirty="0" smtClean="0"/>
              <a:t>?</a:t>
            </a:r>
          </a:p>
          <a:p>
            <a:pPr lvl="1"/>
            <a:r>
              <a:rPr lang="en-US" sz="1600" dirty="0"/>
              <a:t>E.g. content in the Documentation Centre, Events Calendar, content in the Member Cities pages etc. </a:t>
            </a:r>
            <a:r>
              <a:rPr lang="en-US" sz="1600" dirty="0" smtClean="0"/>
              <a:t/>
            </a:r>
            <a:br>
              <a:rPr lang="en-US" sz="1600" dirty="0" smtClean="0"/>
            </a:br>
            <a:endParaRPr lang="fi-FI" sz="1800" b="0" dirty="0"/>
          </a:p>
          <a:p>
            <a:pPr lvl="0"/>
            <a:r>
              <a:rPr lang="en-US" sz="1800" b="0" dirty="0"/>
              <a:t>What </a:t>
            </a:r>
            <a:r>
              <a:rPr lang="en-US" sz="1800" dirty="0"/>
              <a:t>new functions and contents </a:t>
            </a:r>
            <a:r>
              <a:rPr lang="en-US" sz="1800" b="0" dirty="0"/>
              <a:t>could be added to the new ubc.net web pages that are at the moment not included in ubc.net</a:t>
            </a:r>
            <a:r>
              <a:rPr lang="en-US" sz="1800" b="0" dirty="0" smtClean="0"/>
              <a:t>?</a:t>
            </a:r>
          </a:p>
          <a:p>
            <a:pPr lvl="1"/>
            <a:r>
              <a:rPr lang="en-US" sz="1600" dirty="0" smtClean="0"/>
              <a:t>E.g. news carousel, contents on how to join the UBC and why etc.</a:t>
            </a:r>
            <a:endParaRPr lang="fi-FI" sz="1600" b="0" dirty="0"/>
          </a:p>
        </p:txBody>
      </p:sp>
      <p:sp>
        <p:nvSpPr>
          <p:cNvPr id="6" name="Dian numeron paikkamerkki 5"/>
          <p:cNvSpPr>
            <a:spLocks noGrp="1"/>
          </p:cNvSpPr>
          <p:nvPr>
            <p:ph type="sldNum" sz="quarter" idx="16"/>
          </p:nvPr>
        </p:nvSpPr>
        <p:spPr/>
        <p:txBody>
          <a:bodyPr/>
          <a:lstStyle/>
          <a:p>
            <a:fld id="{5313BD74-EA17-574A-98E7-0901538991B3}" type="slidenum">
              <a:rPr lang="fi-FI" smtClean="0"/>
              <a:pPr/>
              <a:t>12</a:t>
            </a:fld>
            <a:endParaRPr lang="fi-FI"/>
          </a:p>
        </p:txBody>
      </p:sp>
      <p:pic>
        <p:nvPicPr>
          <p:cNvPr id="1026" name="Picture 2" descr="\\adturku.fi\jaot\Koti01\ipendoli\Omat tiedostot\UBC\Visit in Gdansk 23092014\UBC logo fb.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84988" y="188640"/>
            <a:ext cx="1079500" cy="9810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70547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tsikko 1"/>
          <p:cNvSpPr>
            <a:spLocks noGrp="1"/>
          </p:cNvSpPr>
          <p:nvPr>
            <p:ph type="title"/>
          </p:nvPr>
        </p:nvSpPr>
        <p:spPr>
          <a:xfrm>
            <a:off x="683568" y="463153"/>
            <a:ext cx="7776432" cy="949623"/>
          </a:xfrm>
        </p:spPr>
        <p:txBody>
          <a:bodyPr>
            <a:normAutofit fontScale="90000"/>
          </a:bodyPr>
          <a:lstStyle/>
          <a:p>
            <a:r>
              <a:rPr lang="en-GB" dirty="0"/>
              <a:t>Developing UBC’s </a:t>
            </a:r>
            <a:r>
              <a:rPr lang="en-GB" dirty="0" smtClean="0"/>
              <a:t>internal</a:t>
            </a:r>
            <a:br>
              <a:rPr lang="en-GB" dirty="0" smtClean="0"/>
            </a:br>
            <a:r>
              <a:rPr lang="en-GB" dirty="0" smtClean="0"/>
              <a:t>communications</a:t>
            </a:r>
            <a:endParaRPr lang="fi-FI" dirty="0"/>
          </a:p>
        </p:txBody>
      </p:sp>
      <p:sp>
        <p:nvSpPr>
          <p:cNvPr id="3" name="Sisällön paikkamerkki 2"/>
          <p:cNvSpPr>
            <a:spLocks noGrp="1"/>
          </p:cNvSpPr>
          <p:nvPr>
            <p:ph sz="quarter" idx="13"/>
          </p:nvPr>
        </p:nvSpPr>
        <p:spPr>
          <a:xfrm>
            <a:off x="683568" y="1628800"/>
            <a:ext cx="8136903" cy="5184576"/>
          </a:xfrm>
        </p:spPr>
        <p:txBody>
          <a:bodyPr>
            <a:noAutofit/>
          </a:bodyPr>
          <a:lstStyle/>
          <a:p>
            <a:pPr marL="0" lvl="0" indent="0">
              <a:buNone/>
            </a:pPr>
            <a:r>
              <a:rPr lang="en-US" dirty="0" smtClean="0"/>
              <a:t>How </a:t>
            </a:r>
            <a:r>
              <a:rPr lang="en-US" dirty="0"/>
              <a:t>to communicate more </a:t>
            </a:r>
            <a:r>
              <a:rPr lang="en-US" dirty="0" smtClean="0"/>
              <a:t>efficiently?</a:t>
            </a:r>
            <a:br>
              <a:rPr lang="en-US" dirty="0" smtClean="0"/>
            </a:br>
            <a:endParaRPr lang="en-US" dirty="0" smtClean="0"/>
          </a:p>
          <a:p>
            <a:pPr lvl="0"/>
            <a:r>
              <a:rPr lang="en-US" b="0" dirty="0" smtClean="0"/>
              <a:t>Tips </a:t>
            </a:r>
            <a:r>
              <a:rPr lang="en-US" b="0" dirty="0"/>
              <a:t>and </a:t>
            </a:r>
            <a:r>
              <a:rPr lang="en-US" b="0" dirty="0" smtClean="0"/>
              <a:t>tools</a:t>
            </a:r>
            <a:br>
              <a:rPr lang="en-US" b="0" dirty="0" smtClean="0"/>
            </a:br>
            <a:endParaRPr lang="en-US" b="0" dirty="0" smtClean="0"/>
          </a:p>
          <a:p>
            <a:pPr lvl="0"/>
            <a:r>
              <a:rPr lang="en-US" b="0" dirty="0" smtClean="0"/>
              <a:t>Communications matrix</a:t>
            </a:r>
            <a:br>
              <a:rPr lang="en-US" b="0" dirty="0" smtClean="0"/>
            </a:br>
            <a:endParaRPr lang="en-US" b="0" dirty="0" smtClean="0"/>
          </a:p>
          <a:p>
            <a:pPr lvl="0"/>
            <a:r>
              <a:rPr lang="en-US" b="0" dirty="0" smtClean="0"/>
              <a:t>Cloud services</a:t>
            </a:r>
            <a:br>
              <a:rPr lang="en-US" b="0" dirty="0" smtClean="0"/>
            </a:br>
            <a:endParaRPr lang="en-US" b="0" dirty="0" smtClean="0"/>
          </a:p>
          <a:p>
            <a:pPr lvl="0"/>
            <a:r>
              <a:rPr lang="en-US" b="0" dirty="0" smtClean="0"/>
              <a:t>Social media</a:t>
            </a:r>
            <a:br>
              <a:rPr lang="en-US" b="0" dirty="0" smtClean="0"/>
            </a:br>
            <a:endParaRPr lang="en-US" b="0" dirty="0" smtClean="0"/>
          </a:p>
          <a:p>
            <a:pPr lvl="0"/>
            <a:r>
              <a:rPr lang="en-US" b="0" dirty="0" smtClean="0"/>
              <a:t>Discussion </a:t>
            </a:r>
            <a:endParaRPr lang="en-US" b="0" dirty="0"/>
          </a:p>
          <a:p>
            <a:pPr marL="0" indent="0">
              <a:buNone/>
            </a:pPr>
            <a:endParaRPr lang="fi-FI" sz="1800" b="0" dirty="0" smtClean="0"/>
          </a:p>
        </p:txBody>
      </p:sp>
      <p:sp>
        <p:nvSpPr>
          <p:cNvPr id="6" name="Dian numeron paikkamerkki 5"/>
          <p:cNvSpPr>
            <a:spLocks noGrp="1"/>
          </p:cNvSpPr>
          <p:nvPr>
            <p:ph type="sldNum" sz="quarter" idx="16"/>
          </p:nvPr>
        </p:nvSpPr>
        <p:spPr/>
        <p:txBody>
          <a:bodyPr/>
          <a:lstStyle/>
          <a:p>
            <a:fld id="{5313BD74-EA17-574A-98E7-0901538991B3}" type="slidenum">
              <a:rPr lang="fi-FI" smtClean="0"/>
              <a:pPr/>
              <a:t>13</a:t>
            </a:fld>
            <a:endParaRPr lang="fi-FI"/>
          </a:p>
        </p:txBody>
      </p:sp>
      <p:pic>
        <p:nvPicPr>
          <p:cNvPr id="1026" name="Picture 2" descr="\\adturku.fi\jaot\Koti01\ipendoli\Omat tiedostot\UBC\Visit in Gdansk 23092014\UBC logo fb.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84988" y="188640"/>
            <a:ext cx="1079500" cy="9810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298940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isällön paikkamerkki 2"/>
          <p:cNvSpPr>
            <a:spLocks noGrp="1"/>
          </p:cNvSpPr>
          <p:nvPr>
            <p:ph sz="quarter" idx="13"/>
          </p:nvPr>
        </p:nvSpPr>
        <p:spPr>
          <a:xfrm>
            <a:off x="684213" y="1196752"/>
            <a:ext cx="7775575" cy="4464050"/>
          </a:xfrm>
        </p:spPr>
        <p:txBody>
          <a:bodyPr>
            <a:normAutofit/>
          </a:bodyPr>
          <a:lstStyle/>
          <a:p>
            <a:pPr marL="0" indent="0">
              <a:buNone/>
            </a:pPr>
            <a:endParaRPr lang="fi-FI" sz="4000" dirty="0" smtClean="0"/>
          </a:p>
          <a:p>
            <a:pPr marL="0" indent="0" algn="ctr">
              <a:buNone/>
            </a:pPr>
            <a:r>
              <a:rPr lang="fi-FI" sz="4000" dirty="0" err="1" smtClean="0"/>
              <a:t>Thank</a:t>
            </a:r>
            <a:r>
              <a:rPr lang="fi-FI" sz="4000" dirty="0" smtClean="0"/>
              <a:t> </a:t>
            </a:r>
            <a:r>
              <a:rPr lang="fi-FI" sz="4000" dirty="0" err="1" smtClean="0"/>
              <a:t>you</a:t>
            </a:r>
            <a:r>
              <a:rPr lang="fi-FI" sz="4000" dirty="0" smtClean="0"/>
              <a:t>!</a:t>
            </a:r>
          </a:p>
          <a:p>
            <a:pPr marL="0" indent="0" algn="ctr">
              <a:buNone/>
            </a:pPr>
            <a:endParaRPr lang="fi-FI" sz="2400" b="0" dirty="0" smtClean="0"/>
          </a:p>
          <a:p>
            <a:pPr marL="0" indent="0" algn="ctr">
              <a:buNone/>
            </a:pPr>
            <a:endParaRPr lang="fi-FI" sz="2400" b="0" dirty="0"/>
          </a:p>
          <a:p>
            <a:pPr marL="0" indent="0" algn="ctr">
              <a:buNone/>
            </a:pPr>
            <a:r>
              <a:rPr lang="fi-FI" sz="2400" dirty="0" err="1" smtClean="0"/>
              <a:t>Comments</a:t>
            </a:r>
            <a:r>
              <a:rPr lang="fi-FI" sz="2400" dirty="0" smtClean="0"/>
              <a:t>, </a:t>
            </a:r>
            <a:r>
              <a:rPr lang="fi-FI" sz="2400" dirty="0" err="1" smtClean="0"/>
              <a:t>questions</a:t>
            </a:r>
            <a:r>
              <a:rPr lang="fi-FI" sz="2400" dirty="0" smtClean="0"/>
              <a:t>, </a:t>
            </a:r>
            <a:r>
              <a:rPr lang="fi-FI" sz="2400" dirty="0" err="1" smtClean="0"/>
              <a:t>ideas</a:t>
            </a:r>
            <a:r>
              <a:rPr lang="fi-FI" sz="2400" dirty="0" smtClean="0"/>
              <a:t>?</a:t>
            </a:r>
          </a:p>
          <a:p>
            <a:pPr marL="0" indent="0" algn="ctr">
              <a:buNone/>
            </a:pPr>
            <a:endParaRPr lang="fi-FI" sz="2400" b="0" dirty="0" smtClean="0"/>
          </a:p>
          <a:p>
            <a:pPr marL="0" indent="0" algn="ctr">
              <a:buNone/>
            </a:pPr>
            <a:r>
              <a:rPr lang="fi-FI" sz="2400" b="0" dirty="0" smtClean="0"/>
              <a:t>Irene </a:t>
            </a:r>
            <a:r>
              <a:rPr lang="fi-FI" sz="2400" b="0" dirty="0"/>
              <a:t>Pendolin / Anna Kotaviita</a:t>
            </a:r>
            <a:br>
              <a:rPr lang="fi-FI" sz="2400" b="0" dirty="0"/>
            </a:br>
            <a:r>
              <a:rPr lang="en-GB" sz="2400" b="0" dirty="0"/>
              <a:t>Communications Manager</a:t>
            </a:r>
            <a:br>
              <a:rPr lang="en-GB" sz="2400" b="0" dirty="0"/>
            </a:br>
            <a:r>
              <a:rPr lang="en-GB" sz="2400" b="0" dirty="0"/>
              <a:t>irene.pendolin@ubc.net / anna.kotaviita@ubc.net</a:t>
            </a:r>
            <a:br>
              <a:rPr lang="en-GB" sz="2400" b="0" dirty="0"/>
            </a:br>
            <a:r>
              <a:rPr lang="en-GB" sz="2400" b="0" dirty="0"/>
              <a:t>+358 40 848 6242</a:t>
            </a:r>
            <a:endParaRPr lang="fi-FI" sz="2400" dirty="0"/>
          </a:p>
        </p:txBody>
      </p:sp>
      <p:sp>
        <p:nvSpPr>
          <p:cNvPr id="6" name="Dian numeron paikkamerkki 5"/>
          <p:cNvSpPr>
            <a:spLocks noGrp="1"/>
          </p:cNvSpPr>
          <p:nvPr>
            <p:ph type="sldNum" sz="quarter" idx="16"/>
          </p:nvPr>
        </p:nvSpPr>
        <p:spPr/>
        <p:txBody>
          <a:bodyPr/>
          <a:lstStyle/>
          <a:p>
            <a:fld id="{5313BD74-EA17-574A-98E7-0901538991B3}" type="slidenum">
              <a:rPr lang="fi-FI" smtClean="0"/>
              <a:pPr/>
              <a:t>14</a:t>
            </a:fld>
            <a:endParaRPr lang="fi-FI"/>
          </a:p>
        </p:txBody>
      </p:sp>
      <p:pic>
        <p:nvPicPr>
          <p:cNvPr id="7" name="Picture 2" descr="\\adturku.fi\jaot\Koti01\ipendoli\Omat tiedostot\UBC\Visit in Gdansk 23092014\UBC logo fb.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84368" y="188640"/>
            <a:ext cx="1079500" cy="981075"/>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Obraz 13" descr="logo UBC.jpg"/>
          <p:cNvPicPr>
            <a:picLocks noChangeAspect="1"/>
          </p:cNvPicPr>
          <p:nvPr/>
        </p:nvPicPr>
        <p:blipFill>
          <a:blip r:embed="rId4" cstate="print"/>
          <a:srcRect/>
          <a:stretch>
            <a:fillRect/>
          </a:stretch>
        </p:blipFill>
        <p:spPr bwMode="auto">
          <a:xfrm>
            <a:off x="7546230" y="259804"/>
            <a:ext cx="1417638" cy="1296988"/>
          </a:xfrm>
          <a:prstGeom prst="rect">
            <a:avLst/>
          </a:prstGeom>
          <a:noFill/>
          <a:ln w="9525">
            <a:noFill/>
            <a:miter lim="800000"/>
            <a:headEnd/>
            <a:tailEnd/>
          </a:ln>
        </p:spPr>
      </p:pic>
    </p:spTree>
    <p:extLst>
      <p:ext uri="{BB962C8B-B14F-4D97-AF65-F5344CB8AC3E}">
        <p14:creationId xmlns:p14="http://schemas.microsoft.com/office/powerpoint/2010/main" xmlns="" val="40120044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tsikko 1"/>
          <p:cNvSpPr>
            <a:spLocks noGrp="1"/>
          </p:cNvSpPr>
          <p:nvPr>
            <p:ph type="title"/>
          </p:nvPr>
        </p:nvSpPr>
        <p:spPr>
          <a:xfrm>
            <a:off x="683568" y="4581128"/>
            <a:ext cx="7704856" cy="3528392"/>
          </a:xfrm>
        </p:spPr>
        <p:txBody>
          <a:bodyPr>
            <a:normAutofit fontScale="90000"/>
          </a:bodyPr>
          <a:lstStyle/>
          <a:p>
            <a:r>
              <a:rPr lang="en-GB" dirty="0" smtClean="0"/>
              <a:t>Meeting of UBC’s Communications Network</a:t>
            </a:r>
            <a:r>
              <a:rPr lang="fi-FI" dirty="0" smtClean="0"/>
              <a:t/>
            </a:r>
            <a:br>
              <a:rPr lang="fi-FI" dirty="0" smtClean="0"/>
            </a:br>
            <a:r>
              <a:rPr lang="en-GB" dirty="0" smtClean="0"/>
              <a:t>during UBC Executive Board meeting</a:t>
            </a:r>
            <a:br>
              <a:rPr lang="en-GB" dirty="0" smtClean="0"/>
            </a:br>
            <a:r>
              <a:rPr lang="en-GB" dirty="0" smtClean="0"/>
              <a:t>11 June 2015, </a:t>
            </a:r>
            <a:r>
              <a:rPr lang="en-GB" dirty="0" err="1" smtClean="0"/>
              <a:t>Dolina</a:t>
            </a:r>
            <a:r>
              <a:rPr lang="en-GB" dirty="0" smtClean="0"/>
              <a:t> </a:t>
            </a:r>
            <a:r>
              <a:rPr lang="en-GB" dirty="0" err="1" smtClean="0"/>
              <a:t>Charlotty</a:t>
            </a:r>
            <a:r>
              <a:rPr lang="en-GB" dirty="0" smtClean="0"/>
              <a:t>, Poland</a:t>
            </a:r>
            <a:br>
              <a:rPr lang="en-GB" dirty="0" smtClean="0"/>
            </a:br>
            <a:r>
              <a:rPr lang="en-GB" dirty="0" smtClean="0"/>
              <a:t/>
            </a:r>
            <a:br>
              <a:rPr lang="en-GB" dirty="0" smtClean="0"/>
            </a:br>
            <a:r>
              <a:rPr lang="en-GB" sz="2700" dirty="0" smtClean="0"/>
              <a:t/>
            </a:r>
            <a:br>
              <a:rPr lang="en-GB" sz="2700" dirty="0" smtClean="0"/>
            </a:br>
            <a:r>
              <a:rPr lang="fi-FI" sz="2400" dirty="0">
                <a:solidFill>
                  <a:schemeClr val="tx1"/>
                </a:solidFill>
              </a:rPr>
              <a:t>Irene Pendolin / Anna Kotaviita</a:t>
            </a:r>
            <a:br>
              <a:rPr lang="fi-FI" sz="2400" dirty="0">
                <a:solidFill>
                  <a:schemeClr val="tx1"/>
                </a:solidFill>
              </a:rPr>
            </a:br>
            <a:r>
              <a:rPr lang="en-GB" sz="2400" dirty="0">
                <a:solidFill>
                  <a:schemeClr val="tx1"/>
                </a:solidFill>
              </a:rPr>
              <a:t>Communications Manager</a:t>
            </a:r>
            <a:br>
              <a:rPr lang="en-GB" sz="2400" dirty="0">
                <a:solidFill>
                  <a:schemeClr val="tx1"/>
                </a:solidFill>
              </a:rPr>
            </a:br>
            <a:r>
              <a:rPr lang="en-GB" sz="2400" dirty="0">
                <a:solidFill>
                  <a:schemeClr val="tx1"/>
                </a:solidFill>
              </a:rPr>
              <a:t>irene.pendolin@ubc.net / anna.kotaviita@ubc.net</a:t>
            </a:r>
            <a:br>
              <a:rPr lang="en-GB" sz="2400" dirty="0">
                <a:solidFill>
                  <a:schemeClr val="tx1"/>
                </a:solidFill>
              </a:rPr>
            </a:br>
            <a:r>
              <a:rPr lang="en-GB" sz="2400" dirty="0">
                <a:solidFill>
                  <a:schemeClr val="tx1"/>
                </a:solidFill>
              </a:rPr>
              <a:t>+358 40 848 6242</a:t>
            </a:r>
            <a:r>
              <a:rPr lang="fi-FI" sz="2400" dirty="0"/>
              <a:t/>
            </a:r>
            <a:br>
              <a:rPr lang="fi-FI" sz="2400" dirty="0"/>
            </a:br>
            <a:r>
              <a:rPr lang="fi-FI" sz="2800" b="0" dirty="0" smtClean="0"/>
              <a:t/>
            </a:r>
            <a:br>
              <a:rPr lang="fi-FI" sz="2800" b="0" dirty="0" smtClean="0"/>
            </a:br>
            <a:r>
              <a:rPr lang="en-GB" sz="2700" dirty="0" smtClean="0"/>
              <a:t/>
            </a:r>
            <a:br>
              <a:rPr lang="en-GB" sz="2700" dirty="0" smtClean="0"/>
            </a:br>
            <a:r>
              <a:rPr lang="fi-FI" dirty="0" smtClean="0"/>
              <a:t/>
            </a:r>
            <a:br>
              <a:rPr lang="fi-FI" dirty="0" smtClean="0"/>
            </a:br>
            <a:r>
              <a:rPr lang="en-US" dirty="0" smtClean="0"/>
              <a:t> </a:t>
            </a:r>
            <a:r>
              <a:rPr lang="fi-FI" dirty="0" smtClean="0"/>
              <a:t/>
            </a:r>
            <a:br>
              <a:rPr lang="fi-FI" dirty="0" smtClean="0"/>
            </a:br>
            <a:endParaRPr lang="fi-FI" dirty="0"/>
          </a:p>
        </p:txBody>
      </p:sp>
      <p:sp>
        <p:nvSpPr>
          <p:cNvPr id="6" name="Dian numeron paikkamerkki 5"/>
          <p:cNvSpPr>
            <a:spLocks noGrp="1"/>
          </p:cNvSpPr>
          <p:nvPr>
            <p:ph type="sldNum" sz="quarter" idx="16"/>
          </p:nvPr>
        </p:nvSpPr>
        <p:spPr/>
        <p:txBody>
          <a:bodyPr/>
          <a:lstStyle/>
          <a:p>
            <a:fld id="{5313BD74-EA17-574A-98E7-0901538991B3}" type="slidenum">
              <a:rPr lang="fi-FI" smtClean="0"/>
              <a:pPr/>
              <a:t>2</a:t>
            </a:fld>
            <a:endParaRPr lang="fi-FI"/>
          </a:p>
        </p:txBody>
      </p:sp>
      <p:pic>
        <p:nvPicPr>
          <p:cNvPr id="9218" name="Picture 2" descr="\\adturku.fi\jaot\Koti01\ipendoli\Omat tiedostot\UBC\Visit in Gdansk 23092014\UBC logo fb.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5536" y="287685"/>
            <a:ext cx="1079500" cy="981075"/>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Obraz 13" descr="logo UBC.jpg"/>
          <p:cNvPicPr>
            <a:picLocks noChangeAspect="1"/>
          </p:cNvPicPr>
          <p:nvPr/>
        </p:nvPicPr>
        <p:blipFill>
          <a:blip r:embed="rId4" cstate="print"/>
          <a:srcRect/>
          <a:stretch>
            <a:fillRect/>
          </a:stretch>
        </p:blipFill>
        <p:spPr bwMode="auto">
          <a:xfrm>
            <a:off x="250825" y="260350"/>
            <a:ext cx="1417638" cy="1296988"/>
          </a:xfrm>
          <a:prstGeom prst="rect">
            <a:avLst/>
          </a:prstGeom>
          <a:noFill/>
          <a:ln w="9525">
            <a:noFill/>
            <a:miter lim="800000"/>
            <a:headEnd/>
            <a:tailEnd/>
          </a:ln>
        </p:spPr>
      </p:pic>
      <p:pic>
        <p:nvPicPr>
          <p:cNvPr id="1027" name="Picture 3" descr="C:\Users\ipendoli\Desktop\UBC_KAIKKI TIEDOSTOT\UBC\UBC Communications Seminar\KUVAT\Parhaat\Family photo 4_rajattu.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4940" y="-2284"/>
            <a:ext cx="9248940" cy="634016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301034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tsikko 1"/>
          <p:cNvSpPr>
            <a:spLocks noGrp="1"/>
          </p:cNvSpPr>
          <p:nvPr>
            <p:ph type="title"/>
          </p:nvPr>
        </p:nvSpPr>
        <p:spPr>
          <a:xfrm>
            <a:off x="683568" y="548680"/>
            <a:ext cx="7776432" cy="949623"/>
          </a:xfrm>
        </p:spPr>
        <p:txBody>
          <a:bodyPr>
            <a:normAutofit fontScale="90000"/>
          </a:bodyPr>
          <a:lstStyle/>
          <a:p>
            <a:r>
              <a:rPr lang="en-GB" dirty="0" smtClean="0"/>
              <a:t>Feedback </a:t>
            </a:r>
            <a:r>
              <a:rPr lang="en-GB" dirty="0"/>
              <a:t>on the seminar in </a:t>
            </a:r>
            <a:r>
              <a:rPr lang="en-GB" dirty="0" smtClean="0"/>
              <a:t>Turku</a:t>
            </a:r>
            <a:br>
              <a:rPr lang="en-GB" dirty="0" smtClean="0"/>
            </a:br>
            <a:r>
              <a:rPr lang="fi-FI" sz="2000" dirty="0"/>
              <a:t/>
            </a:r>
            <a:br>
              <a:rPr lang="fi-FI" sz="2000" dirty="0"/>
            </a:br>
            <a:endParaRPr lang="fi-FI" sz="2000" dirty="0"/>
          </a:p>
        </p:txBody>
      </p:sp>
      <p:sp>
        <p:nvSpPr>
          <p:cNvPr id="3" name="Sisällön paikkamerkki 2"/>
          <p:cNvSpPr>
            <a:spLocks noGrp="1"/>
          </p:cNvSpPr>
          <p:nvPr>
            <p:ph sz="quarter" idx="13"/>
          </p:nvPr>
        </p:nvSpPr>
        <p:spPr>
          <a:xfrm>
            <a:off x="683568" y="1124744"/>
            <a:ext cx="8064896" cy="4824536"/>
          </a:xfrm>
        </p:spPr>
        <p:txBody>
          <a:bodyPr>
            <a:noAutofit/>
          </a:bodyPr>
          <a:lstStyle/>
          <a:p>
            <a:pPr marL="0" indent="0">
              <a:buNone/>
            </a:pPr>
            <a:r>
              <a:rPr lang="en-GB" dirty="0" smtClean="0"/>
              <a:t>Participants</a:t>
            </a:r>
          </a:p>
          <a:p>
            <a:r>
              <a:rPr lang="en-GB" sz="1800" b="0" dirty="0" smtClean="0"/>
              <a:t>33 participants from13 cities: Elva</a:t>
            </a:r>
            <a:r>
              <a:rPr lang="en-GB" sz="1800" b="0" dirty="0"/>
              <a:t>, </a:t>
            </a:r>
            <a:r>
              <a:rPr lang="en-GB" sz="1800" b="0" dirty="0" err="1"/>
              <a:t>Gävle</a:t>
            </a:r>
            <a:r>
              <a:rPr lang="en-GB" sz="1800" b="0" dirty="0"/>
              <a:t>, Jelgava, </a:t>
            </a:r>
            <a:r>
              <a:rPr lang="en-GB" sz="1800" b="0" dirty="0" err="1"/>
              <a:t>Jyväskylä</a:t>
            </a:r>
            <a:r>
              <a:rPr lang="en-GB" sz="1800" b="0" dirty="0"/>
              <a:t>, Klaipeda, Kolding, </a:t>
            </a:r>
            <a:r>
              <a:rPr lang="en-GB" sz="1800" b="0" dirty="0" err="1"/>
              <a:t>Kotka</a:t>
            </a:r>
            <a:r>
              <a:rPr lang="en-GB" sz="1800" b="0" dirty="0"/>
              <a:t>, Liepaja, Pori, </a:t>
            </a:r>
            <a:r>
              <a:rPr lang="en-GB" sz="1800" b="0" dirty="0" err="1"/>
              <a:t>Trelleborg</a:t>
            </a:r>
            <a:r>
              <a:rPr lang="en-GB" sz="1800" b="0" dirty="0"/>
              <a:t>, Turku, </a:t>
            </a:r>
            <a:r>
              <a:rPr lang="en-GB" sz="1800" b="0" dirty="0" err="1" smtClean="0"/>
              <a:t>Umeå</a:t>
            </a:r>
            <a:r>
              <a:rPr lang="en-GB" sz="1800" b="0" dirty="0" smtClean="0"/>
              <a:t>, </a:t>
            </a:r>
            <a:r>
              <a:rPr lang="en-GB" sz="1800" b="0" dirty="0" err="1" smtClean="0"/>
              <a:t>Växjö</a:t>
            </a:r>
            <a:r>
              <a:rPr lang="en-GB" sz="1800" b="0" dirty="0" smtClean="0"/>
              <a:t>.</a:t>
            </a:r>
          </a:p>
          <a:p>
            <a:r>
              <a:rPr lang="en-GB" sz="1800" b="0" dirty="0" smtClean="0"/>
              <a:t>4 commissions</a:t>
            </a:r>
            <a:r>
              <a:rPr lang="en-GB" sz="1800" b="0" dirty="0"/>
              <a:t>: Cultural Cities, Safe Cities, Sustainable </a:t>
            </a:r>
            <a:r>
              <a:rPr lang="en-GB" sz="1800" b="0" dirty="0" smtClean="0"/>
              <a:t>Cities, Youthful Cities.</a:t>
            </a:r>
          </a:p>
          <a:p>
            <a:r>
              <a:rPr lang="en-GB" sz="1800" b="0" dirty="0" smtClean="0"/>
              <a:t>Report to be given to UBC Executive Board</a:t>
            </a:r>
            <a:br>
              <a:rPr lang="en-GB" sz="1800" b="0" dirty="0" smtClean="0"/>
            </a:br>
            <a:endParaRPr lang="en-GB" sz="1800" b="0" dirty="0" smtClean="0"/>
          </a:p>
          <a:p>
            <a:pPr marL="0" indent="0">
              <a:buNone/>
            </a:pPr>
            <a:r>
              <a:rPr lang="fi-FI" dirty="0" err="1" smtClean="0"/>
              <a:t>Positive</a:t>
            </a:r>
            <a:r>
              <a:rPr lang="fi-FI" dirty="0" smtClean="0"/>
              <a:t> </a:t>
            </a:r>
            <a:r>
              <a:rPr lang="fi-FI" dirty="0" err="1" smtClean="0"/>
              <a:t>outcomes</a:t>
            </a:r>
            <a:endParaRPr lang="fi-FI" sz="2400" dirty="0"/>
          </a:p>
          <a:p>
            <a:r>
              <a:rPr lang="en-GB" sz="1800" b="0" dirty="0" smtClean="0"/>
              <a:t>Useful</a:t>
            </a:r>
            <a:r>
              <a:rPr lang="en-GB" sz="1800" b="0" dirty="0"/>
              <a:t>, valuable and overall a very good </a:t>
            </a:r>
            <a:r>
              <a:rPr lang="en-GB" sz="1800" b="0" dirty="0" smtClean="0"/>
              <a:t>seminar</a:t>
            </a:r>
            <a:br>
              <a:rPr lang="en-GB" sz="1800" b="0" dirty="0" smtClean="0"/>
            </a:br>
            <a:endParaRPr lang="en-GB" sz="1800" b="0" dirty="0" smtClean="0"/>
          </a:p>
          <a:p>
            <a:r>
              <a:rPr lang="en-GB" sz="1800" b="0" dirty="0" smtClean="0"/>
              <a:t>Good </a:t>
            </a:r>
            <a:r>
              <a:rPr lang="en-GB" sz="1800" b="0" dirty="0"/>
              <a:t>beginning for developing UBC communications which can formulate into a tool that every member city can benefit </a:t>
            </a:r>
            <a:r>
              <a:rPr lang="en-GB" sz="1800" b="0" dirty="0" smtClean="0"/>
              <a:t>from</a:t>
            </a:r>
            <a:br>
              <a:rPr lang="en-GB" sz="1800" b="0" dirty="0" smtClean="0"/>
            </a:br>
            <a:endParaRPr lang="en-GB" sz="1800" b="0" dirty="0"/>
          </a:p>
          <a:p>
            <a:r>
              <a:rPr lang="en-GB" sz="1800" b="0" dirty="0" smtClean="0"/>
              <a:t>Seminar </a:t>
            </a:r>
            <a:r>
              <a:rPr lang="en-GB" sz="1800" b="0" dirty="0"/>
              <a:t>clarified the new UBC commissions and their </a:t>
            </a:r>
            <a:r>
              <a:rPr lang="en-GB" sz="1800" b="0" dirty="0" smtClean="0"/>
              <a:t>tasks</a:t>
            </a:r>
            <a:br>
              <a:rPr lang="en-GB" sz="1800" b="0" dirty="0" smtClean="0"/>
            </a:br>
            <a:endParaRPr lang="en-GB" sz="1800" b="0" dirty="0" smtClean="0"/>
          </a:p>
          <a:p>
            <a:r>
              <a:rPr lang="en-GB" sz="1800" b="0" dirty="0" smtClean="0"/>
              <a:t>Interesting </a:t>
            </a:r>
            <a:r>
              <a:rPr lang="en-GB" sz="1800" b="0" dirty="0"/>
              <a:t>lectures and discussions, everyone had the possibility to </a:t>
            </a:r>
            <a:r>
              <a:rPr lang="en-GB" sz="1800" b="0" dirty="0" smtClean="0"/>
              <a:t>interact</a:t>
            </a:r>
            <a:br>
              <a:rPr lang="en-GB" sz="1800" b="0" dirty="0" smtClean="0"/>
            </a:br>
            <a:endParaRPr lang="fi-FI" sz="1800" b="0" dirty="0"/>
          </a:p>
          <a:p>
            <a:r>
              <a:rPr lang="en-GB" sz="1800" dirty="0" smtClean="0"/>
              <a:t>“I </a:t>
            </a:r>
            <a:r>
              <a:rPr lang="en-GB" sz="1800" dirty="0"/>
              <a:t>had a lot of thought and knowledge to go home with and the seminar made me think more about my responsibility and the responsibility of each member city.”</a:t>
            </a:r>
            <a:endParaRPr lang="fi-FI" sz="1800" dirty="0"/>
          </a:p>
          <a:p>
            <a:pPr lvl="1"/>
            <a:endParaRPr lang="en-GB" dirty="0" smtClean="0"/>
          </a:p>
        </p:txBody>
      </p:sp>
      <p:sp>
        <p:nvSpPr>
          <p:cNvPr id="6" name="Dian numeron paikkamerkki 5"/>
          <p:cNvSpPr>
            <a:spLocks noGrp="1"/>
          </p:cNvSpPr>
          <p:nvPr>
            <p:ph type="sldNum" sz="quarter" idx="16"/>
          </p:nvPr>
        </p:nvSpPr>
        <p:spPr/>
        <p:txBody>
          <a:bodyPr/>
          <a:lstStyle/>
          <a:p>
            <a:fld id="{5313BD74-EA17-574A-98E7-0901538991B3}" type="slidenum">
              <a:rPr lang="fi-FI" smtClean="0"/>
              <a:pPr/>
              <a:t>3</a:t>
            </a:fld>
            <a:endParaRPr lang="fi-FI"/>
          </a:p>
        </p:txBody>
      </p:sp>
      <p:pic>
        <p:nvPicPr>
          <p:cNvPr id="1026" name="Picture 2" descr="\\adturku.fi\jaot\Koti01\ipendoli\Omat tiedostot\UBC\Visit in Gdansk 23092014\UBC logo fb.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84988" y="188640"/>
            <a:ext cx="1079500" cy="9810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969308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tsikko 1"/>
          <p:cNvSpPr>
            <a:spLocks noGrp="1"/>
          </p:cNvSpPr>
          <p:nvPr>
            <p:ph type="title"/>
          </p:nvPr>
        </p:nvSpPr>
        <p:spPr>
          <a:xfrm>
            <a:off x="683568" y="823193"/>
            <a:ext cx="7776432" cy="949623"/>
          </a:xfrm>
        </p:spPr>
        <p:txBody>
          <a:bodyPr>
            <a:normAutofit fontScale="90000"/>
          </a:bodyPr>
          <a:lstStyle/>
          <a:p>
            <a:r>
              <a:rPr lang="en-GB" dirty="0" smtClean="0"/>
              <a:t>Feedback </a:t>
            </a:r>
            <a:r>
              <a:rPr lang="en-GB" dirty="0"/>
              <a:t>on the seminar in </a:t>
            </a:r>
            <a:r>
              <a:rPr lang="en-GB" dirty="0" smtClean="0"/>
              <a:t>Turku</a:t>
            </a:r>
            <a:br>
              <a:rPr lang="en-GB" dirty="0" smtClean="0"/>
            </a:br>
            <a:r>
              <a:rPr lang="fi-FI" sz="2000" dirty="0"/>
              <a:t/>
            </a:r>
            <a:br>
              <a:rPr lang="fi-FI" sz="2000" dirty="0"/>
            </a:br>
            <a:endParaRPr lang="fi-FI" sz="2000" dirty="0"/>
          </a:p>
        </p:txBody>
      </p:sp>
      <p:sp>
        <p:nvSpPr>
          <p:cNvPr id="3" name="Sisällön paikkamerkki 2"/>
          <p:cNvSpPr>
            <a:spLocks noGrp="1"/>
          </p:cNvSpPr>
          <p:nvPr>
            <p:ph sz="quarter" idx="13"/>
          </p:nvPr>
        </p:nvSpPr>
        <p:spPr>
          <a:xfrm>
            <a:off x="683569" y="1412776"/>
            <a:ext cx="7776220" cy="4824536"/>
          </a:xfrm>
        </p:spPr>
        <p:txBody>
          <a:bodyPr>
            <a:noAutofit/>
          </a:bodyPr>
          <a:lstStyle/>
          <a:p>
            <a:pPr marL="0" indent="0">
              <a:buNone/>
            </a:pPr>
            <a:r>
              <a:rPr lang="fi-FI" dirty="0"/>
              <a:t>T</a:t>
            </a:r>
            <a:r>
              <a:rPr lang="fi-FI" dirty="0" smtClean="0"/>
              <a:t>o </a:t>
            </a:r>
            <a:r>
              <a:rPr lang="fi-FI" dirty="0" err="1" smtClean="0"/>
              <a:t>be</a:t>
            </a:r>
            <a:r>
              <a:rPr lang="fi-FI" dirty="0" smtClean="0"/>
              <a:t> </a:t>
            </a:r>
            <a:r>
              <a:rPr lang="fi-FI" dirty="0" err="1" smtClean="0"/>
              <a:t>developed</a:t>
            </a:r>
            <a:r>
              <a:rPr lang="fi-FI" dirty="0" smtClean="0"/>
              <a:t> in </a:t>
            </a:r>
            <a:r>
              <a:rPr lang="fi-FI" dirty="0" err="1" smtClean="0"/>
              <a:t>future</a:t>
            </a:r>
            <a:r>
              <a:rPr lang="fi-FI" dirty="0" smtClean="0"/>
              <a:t> </a:t>
            </a:r>
            <a:r>
              <a:rPr lang="fi-FI" dirty="0" err="1" smtClean="0"/>
              <a:t>seminars</a:t>
            </a:r>
            <a:r>
              <a:rPr lang="fi-FI" dirty="0" smtClean="0"/>
              <a:t/>
            </a:r>
            <a:br>
              <a:rPr lang="fi-FI" dirty="0" smtClean="0"/>
            </a:br>
            <a:endParaRPr lang="fi-FI" dirty="0"/>
          </a:p>
          <a:p>
            <a:r>
              <a:rPr lang="en-GB" sz="1800" b="0" dirty="0" smtClean="0"/>
              <a:t>Workshops </a:t>
            </a:r>
            <a:r>
              <a:rPr lang="en-GB" sz="1800" b="0" dirty="0"/>
              <a:t>could have been divided for two days and arranged differently – the group was large to have discussions </a:t>
            </a:r>
            <a:r>
              <a:rPr lang="en-GB" sz="1800" b="0" dirty="0" smtClean="0"/>
              <a:t>in.</a:t>
            </a:r>
            <a:br>
              <a:rPr lang="en-GB" sz="1800" b="0" dirty="0" smtClean="0"/>
            </a:br>
            <a:endParaRPr lang="en-GB" sz="1800" b="0" dirty="0"/>
          </a:p>
          <a:p>
            <a:r>
              <a:rPr lang="en-GB" sz="1800" b="0" dirty="0" smtClean="0"/>
              <a:t>Could </a:t>
            </a:r>
            <a:r>
              <a:rPr lang="en-GB" sz="1800" b="0" dirty="0"/>
              <a:t>have been more participants and more </a:t>
            </a:r>
            <a:r>
              <a:rPr lang="en-GB" sz="1800" b="0" dirty="0" smtClean="0"/>
              <a:t>time.</a:t>
            </a:r>
            <a:br>
              <a:rPr lang="en-GB" sz="1800" b="0" dirty="0" smtClean="0"/>
            </a:br>
            <a:endParaRPr lang="en-GB" sz="1800" b="0" dirty="0"/>
          </a:p>
          <a:p>
            <a:r>
              <a:rPr lang="en-GB" sz="1800" b="0" dirty="0" smtClean="0"/>
              <a:t>Member </a:t>
            </a:r>
            <a:r>
              <a:rPr lang="en-GB" sz="1800" b="0" dirty="0"/>
              <a:t>cities should have sent more people to the seminar who are directly working with the field. Participants were mixed, which can be a good thing, but then a lot of knowledge from the member cities in the particular field of the seminar is </a:t>
            </a:r>
            <a:r>
              <a:rPr lang="en-GB" sz="1800" b="0" dirty="0" smtClean="0"/>
              <a:t>missed.</a:t>
            </a:r>
            <a:br>
              <a:rPr lang="en-GB" sz="1800" b="0" dirty="0" smtClean="0"/>
            </a:br>
            <a:endParaRPr lang="en-GB" sz="1800" b="0" dirty="0"/>
          </a:p>
          <a:p>
            <a:r>
              <a:rPr lang="en-GB" sz="1800" b="0" dirty="0" smtClean="0"/>
              <a:t>Instead </a:t>
            </a:r>
            <a:r>
              <a:rPr lang="en-GB" sz="1800" b="0" dirty="0"/>
              <a:t>of traditional workshops, online voting, live chats on the wall etc. could be explored, as well as using social media within the </a:t>
            </a:r>
            <a:r>
              <a:rPr lang="en-GB" sz="1800" b="0" dirty="0" smtClean="0"/>
              <a:t>group.</a:t>
            </a:r>
            <a:br>
              <a:rPr lang="en-GB" sz="1800" b="0" dirty="0" smtClean="0"/>
            </a:br>
            <a:endParaRPr lang="en-GB" sz="1800" b="0" dirty="0"/>
          </a:p>
          <a:p>
            <a:r>
              <a:rPr lang="en-GB" sz="1800" b="0" dirty="0" smtClean="0"/>
              <a:t>Lectures </a:t>
            </a:r>
            <a:r>
              <a:rPr lang="en-GB" sz="1800" b="0" dirty="0"/>
              <a:t>were a bit long</a:t>
            </a:r>
            <a:r>
              <a:rPr lang="en-GB" sz="1800" b="0" dirty="0" smtClean="0"/>
              <a:t>.</a:t>
            </a:r>
            <a:endParaRPr lang="fi-FI" sz="1800" b="0" dirty="0"/>
          </a:p>
          <a:p>
            <a:pPr lvl="1"/>
            <a:endParaRPr lang="en-GB" dirty="0" smtClean="0"/>
          </a:p>
        </p:txBody>
      </p:sp>
      <p:sp>
        <p:nvSpPr>
          <p:cNvPr id="6" name="Dian numeron paikkamerkki 5"/>
          <p:cNvSpPr>
            <a:spLocks noGrp="1"/>
          </p:cNvSpPr>
          <p:nvPr>
            <p:ph type="sldNum" sz="quarter" idx="16"/>
          </p:nvPr>
        </p:nvSpPr>
        <p:spPr/>
        <p:txBody>
          <a:bodyPr/>
          <a:lstStyle/>
          <a:p>
            <a:fld id="{5313BD74-EA17-574A-98E7-0901538991B3}" type="slidenum">
              <a:rPr lang="fi-FI" smtClean="0"/>
              <a:pPr/>
              <a:t>4</a:t>
            </a:fld>
            <a:endParaRPr lang="fi-FI"/>
          </a:p>
        </p:txBody>
      </p:sp>
      <p:pic>
        <p:nvPicPr>
          <p:cNvPr id="1026" name="Picture 2" descr="\\adturku.fi\jaot\Koti01\ipendoli\Omat tiedostot\UBC\Visit in Gdansk 23092014\UBC logo fb.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84988" y="188640"/>
            <a:ext cx="1079500" cy="9810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67539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tsikko 1"/>
          <p:cNvSpPr>
            <a:spLocks noGrp="1"/>
          </p:cNvSpPr>
          <p:nvPr>
            <p:ph type="title"/>
          </p:nvPr>
        </p:nvSpPr>
        <p:spPr>
          <a:xfrm>
            <a:off x="683568" y="116632"/>
            <a:ext cx="7776432" cy="949623"/>
          </a:xfrm>
        </p:spPr>
        <p:txBody>
          <a:bodyPr>
            <a:normAutofit/>
          </a:bodyPr>
          <a:lstStyle/>
          <a:p>
            <a:r>
              <a:rPr lang="en-GB" dirty="0"/>
              <a:t>ubc.net </a:t>
            </a:r>
            <a:r>
              <a:rPr lang="en-GB" dirty="0" smtClean="0"/>
              <a:t>development</a:t>
            </a:r>
            <a:endParaRPr lang="fi-FI" dirty="0"/>
          </a:p>
        </p:txBody>
      </p:sp>
      <p:sp>
        <p:nvSpPr>
          <p:cNvPr id="3" name="Sisällön paikkamerkki 2"/>
          <p:cNvSpPr>
            <a:spLocks noGrp="1"/>
          </p:cNvSpPr>
          <p:nvPr>
            <p:ph sz="quarter" idx="13"/>
          </p:nvPr>
        </p:nvSpPr>
        <p:spPr>
          <a:xfrm>
            <a:off x="683569" y="1196752"/>
            <a:ext cx="7776220" cy="4824536"/>
          </a:xfrm>
        </p:spPr>
        <p:txBody>
          <a:bodyPr>
            <a:noAutofit/>
          </a:bodyPr>
          <a:lstStyle/>
          <a:p>
            <a:pPr marL="0" indent="0">
              <a:buNone/>
            </a:pPr>
            <a:r>
              <a:rPr lang="fi-FI" dirty="0" smtClean="0"/>
              <a:t>Top 6 – </a:t>
            </a:r>
            <a:r>
              <a:rPr lang="en-GB" dirty="0" smtClean="0"/>
              <a:t>based on seminar discussions and answers to questionnaire</a:t>
            </a:r>
            <a:r>
              <a:rPr lang="en-GB" sz="1800" b="0" dirty="0" smtClean="0"/>
              <a:t/>
            </a:r>
            <a:br>
              <a:rPr lang="en-GB" sz="1800" b="0" dirty="0" smtClean="0"/>
            </a:br>
            <a:endParaRPr lang="fi-FI" sz="1800" b="0" dirty="0"/>
          </a:p>
          <a:p>
            <a:r>
              <a:rPr lang="en-GB" sz="1800" b="0" dirty="0" smtClean="0"/>
              <a:t>Creating </a:t>
            </a:r>
            <a:r>
              <a:rPr lang="en-GB" sz="1800" b="0" dirty="0"/>
              <a:t>a more functional and clear design, layout and platform, better structure and </a:t>
            </a:r>
            <a:r>
              <a:rPr lang="en-GB" sz="1800" b="0" dirty="0" smtClean="0"/>
              <a:t>user-friendliness </a:t>
            </a:r>
            <a:r>
              <a:rPr lang="en-GB" sz="1800" b="0" dirty="0"/>
              <a:t>– webpage is like a business card of the </a:t>
            </a:r>
            <a:r>
              <a:rPr lang="en-GB" sz="1800" b="0" dirty="0" smtClean="0"/>
              <a:t>organisation</a:t>
            </a:r>
            <a:br>
              <a:rPr lang="en-GB" sz="1800" b="0" dirty="0" smtClean="0"/>
            </a:br>
            <a:endParaRPr lang="fi-FI" sz="1800" b="0" dirty="0"/>
          </a:p>
          <a:p>
            <a:r>
              <a:rPr lang="en-GB" sz="1800" b="0" dirty="0" smtClean="0"/>
              <a:t>Creating </a:t>
            </a:r>
            <a:r>
              <a:rPr lang="en-GB" sz="1800" b="0" dirty="0"/>
              <a:t>a more modern and attractive visual </a:t>
            </a:r>
            <a:r>
              <a:rPr lang="en-GB" sz="1800" b="0" dirty="0" smtClean="0"/>
              <a:t>look</a:t>
            </a:r>
            <a:br>
              <a:rPr lang="en-GB" sz="1800" b="0" dirty="0" smtClean="0"/>
            </a:br>
            <a:endParaRPr lang="fi-FI" sz="1800" b="0" dirty="0"/>
          </a:p>
          <a:p>
            <a:r>
              <a:rPr lang="en-GB" sz="1800" b="0" dirty="0" smtClean="0"/>
              <a:t>Website </a:t>
            </a:r>
            <a:r>
              <a:rPr lang="en-GB" sz="1800" b="0" dirty="0"/>
              <a:t>should be </a:t>
            </a:r>
            <a:r>
              <a:rPr lang="en-GB" sz="1800" b="0" dirty="0" smtClean="0"/>
              <a:t>mobile-friendly</a:t>
            </a:r>
            <a:br>
              <a:rPr lang="en-GB" sz="1800" b="0" dirty="0" smtClean="0"/>
            </a:br>
            <a:endParaRPr lang="fi-FI" sz="1800" b="0" dirty="0"/>
          </a:p>
          <a:p>
            <a:r>
              <a:rPr lang="en-GB" sz="1800" dirty="0" smtClean="0"/>
              <a:t>News</a:t>
            </a:r>
            <a:r>
              <a:rPr lang="en-GB" sz="1800" dirty="0"/>
              <a:t>, results of UBC work done in the commissions and cities </a:t>
            </a:r>
            <a:r>
              <a:rPr lang="en-GB" sz="1800" b="0" dirty="0"/>
              <a:t>as well as upcoming events should be more visible – less static information and more action on the </a:t>
            </a:r>
            <a:r>
              <a:rPr lang="en-GB" sz="1800" b="0" dirty="0" smtClean="0"/>
              <a:t>pages</a:t>
            </a:r>
            <a:br>
              <a:rPr lang="en-GB" sz="1800" b="0" dirty="0" smtClean="0"/>
            </a:br>
            <a:endParaRPr lang="fi-FI" sz="1800" b="0" dirty="0"/>
          </a:p>
          <a:p>
            <a:r>
              <a:rPr lang="en-GB" sz="1800" b="0" dirty="0" smtClean="0"/>
              <a:t>Giving </a:t>
            </a:r>
            <a:r>
              <a:rPr lang="en-GB" sz="1800" b="0" dirty="0"/>
              <a:t>out clear messages what UBC is and how and why cities should join </a:t>
            </a:r>
            <a:r>
              <a:rPr lang="en-GB" sz="1800" b="0" dirty="0" smtClean="0"/>
              <a:t>UBC</a:t>
            </a:r>
            <a:br>
              <a:rPr lang="en-GB" sz="1800" b="0" dirty="0" smtClean="0"/>
            </a:br>
            <a:endParaRPr lang="fi-FI" sz="1800" b="0" dirty="0"/>
          </a:p>
          <a:p>
            <a:r>
              <a:rPr lang="en-GB" sz="1800" b="0" dirty="0" smtClean="0"/>
              <a:t>Creating </a:t>
            </a:r>
            <a:r>
              <a:rPr lang="en-GB" sz="1800" b="0" dirty="0"/>
              <a:t>an </a:t>
            </a:r>
            <a:r>
              <a:rPr lang="en-GB" sz="1800" b="0" dirty="0" smtClean="0"/>
              <a:t>intranet</a:t>
            </a:r>
            <a:endParaRPr lang="fi-FI" sz="1800" b="0" dirty="0"/>
          </a:p>
        </p:txBody>
      </p:sp>
      <p:sp>
        <p:nvSpPr>
          <p:cNvPr id="6" name="Dian numeron paikkamerkki 5"/>
          <p:cNvSpPr>
            <a:spLocks noGrp="1"/>
          </p:cNvSpPr>
          <p:nvPr>
            <p:ph type="sldNum" sz="quarter" idx="16"/>
          </p:nvPr>
        </p:nvSpPr>
        <p:spPr/>
        <p:txBody>
          <a:bodyPr/>
          <a:lstStyle/>
          <a:p>
            <a:fld id="{5313BD74-EA17-574A-98E7-0901538991B3}" type="slidenum">
              <a:rPr lang="fi-FI" smtClean="0"/>
              <a:pPr/>
              <a:t>5</a:t>
            </a:fld>
            <a:endParaRPr lang="fi-FI"/>
          </a:p>
        </p:txBody>
      </p:sp>
      <p:pic>
        <p:nvPicPr>
          <p:cNvPr id="1026" name="Picture 2" descr="\\adturku.fi\jaot\Koti01\ipendoli\Omat tiedostot\UBC\Visit in Gdansk 23092014\UBC logo fb.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84988" y="188640"/>
            <a:ext cx="1079500" cy="9810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886609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tsikko 1"/>
          <p:cNvSpPr>
            <a:spLocks noGrp="1"/>
          </p:cNvSpPr>
          <p:nvPr>
            <p:ph type="title"/>
          </p:nvPr>
        </p:nvSpPr>
        <p:spPr>
          <a:xfrm>
            <a:off x="683568" y="116632"/>
            <a:ext cx="7776432" cy="949623"/>
          </a:xfrm>
        </p:spPr>
        <p:txBody>
          <a:bodyPr>
            <a:normAutofit/>
          </a:bodyPr>
          <a:lstStyle/>
          <a:p>
            <a:r>
              <a:rPr lang="en-GB" dirty="0"/>
              <a:t>ubc.net </a:t>
            </a:r>
            <a:r>
              <a:rPr lang="en-GB" dirty="0" smtClean="0"/>
              <a:t>development</a:t>
            </a:r>
            <a:endParaRPr lang="fi-FI" dirty="0"/>
          </a:p>
        </p:txBody>
      </p:sp>
      <p:sp>
        <p:nvSpPr>
          <p:cNvPr id="3" name="Sisällön paikkamerkki 2"/>
          <p:cNvSpPr>
            <a:spLocks noGrp="1"/>
          </p:cNvSpPr>
          <p:nvPr>
            <p:ph sz="quarter" idx="13"/>
          </p:nvPr>
        </p:nvSpPr>
        <p:spPr>
          <a:xfrm>
            <a:off x="649698" y="1268760"/>
            <a:ext cx="7776220" cy="5256584"/>
          </a:xfrm>
        </p:spPr>
        <p:txBody>
          <a:bodyPr>
            <a:noAutofit/>
          </a:bodyPr>
          <a:lstStyle/>
          <a:p>
            <a:pPr marL="0" indent="0">
              <a:buNone/>
            </a:pPr>
            <a:r>
              <a:rPr lang="en-GB" dirty="0" smtClean="0"/>
              <a:t>Where we are at in </a:t>
            </a:r>
            <a:r>
              <a:rPr lang="en-GB" dirty="0" err="1"/>
              <a:t>Dolina</a:t>
            </a:r>
            <a:r>
              <a:rPr lang="en-GB" dirty="0"/>
              <a:t> </a:t>
            </a:r>
            <a:r>
              <a:rPr lang="en-GB" dirty="0" err="1" smtClean="0"/>
              <a:t>Charlotty</a:t>
            </a:r>
            <a:endParaRPr lang="fi-FI" dirty="0"/>
          </a:p>
          <a:p>
            <a:r>
              <a:rPr lang="en-GB" sz="1800" b="0" dirty="0" smtClean="0"/>
              <a:t>Budget under review by the Presidium</a:t>
            </a:r>
          </a:p>
          <a:p>
            <a:r>
              <a:rPr lang="en-GB" sz="1800" b="0" dirty="0" smtClean="0"/>
              <a:t>If/when UBC’s visual look is renewed, it will encompass all the commissions</a:t>
            </a:r>
          </a:p>
          <a:p>
            <a:r>
              <a:rPr lang="fi-FI" sz="1800" b="0" dirty="0" err="1" smtClean="0"/>
              <a:t>Until</a:t>
            </a:r>
            <a:r>
              <a:rPr lang="fi-FI" sz="1800" b="0" dirty="0" smtClean="0"/>
              <a:t> the </a:t>
            </a:r>
            <a:r>
              <a:rPr lang="fi-FI" sz="1800" b="0" dirty="0" err="1" smtClean="0"/>
              <a:t>renewal</a:t>
            </a:r>
            <a:r>
              <a:rPr lang="fi-FI" sz="1800" b="0" dirty="0" smtClean="0"/>
              <a:t> </a:t>
            </a:r>
            <a:r>
              <a:rPr lang="fi-FI" sz="1800" b="0" dirty="0" err="1" smtClean="0"/>
              <a:t>process</a:t>
            </a:r>
            <a:r>
              <a:rPr lang="fi-FI" sz="1800" b="0" dirty="0" smtClean="0"/>
              <a:t> </a:t>
            </a:r>
            <a:r>
              <a:rPr lang="fi-FI" sz="1800" b="0" dirty="0" err="1" smtClean="0"/>
              <a:t>starts</a:t>
            </a:r>
            <a:r>
              <a:rPr lang="fi-FI" sz="1800" b="0" dirty="0" smtClean="0"/>
              <a:t>, </a:t>
            </a:r>
            <a:r>
              <a:rPr lang="fi-FI" sz="1800" b="0" dirty="0" err="1" smtClean="0"/>
              <a:t>commissions</a:t>
            </a:r>
            <a:r>
              <a:rPr lang="fi-FI" sz="1800" b="0" dirty="0" smtClean="0"/>
              <a:t> </a:t>
            </a:r>
            <a:r>
              <a:rPr lang="fi-FI" sz="1800" b="0" dirty="0" err="1" smtClean="0"/>
              <a:t>should</a:t>
            </a:r>
            <a:r>
              <a:rPr lang="fi-FI" sz="1800" b="0" dirty="0" smtClean="0"/>
              <a:t> </a:t>
            </a:r>
            <a:r>
              <a:rPr lang="fi-FI" sz="1800" b="0" dirty="0" err="1" smtClean="0"/>
              <a:t>not</a:t>
            </a:r>
            <a:r>
              <a:rPr lang="fi-FI" sz="1800" b="0" dirty="0" smtClean="0"/>
              <a:t> </a:t>
            </a:r>
            <a:r>
              <a:rPr lang="fi-FI" sz="1800" b="0" dirty="0" err="1" smtClean="0"/>
              <a:t>invest</a:t>
            </a:r>
            <a:r>
              <a:rPr lang="fi-FI" sz="1800" b="0" dirty="0" smtClean="0"/>
              <a:t> </a:t>
            </a:r>
            <a:r>
              <a:rPr lang="fi-FI" sz="1800" b="0" dirty="0" err="1" smtClean="0"/>
              <a:t>too</a:t>
            </a:r>
            <a:r>
              <a:rPr lang="fi-FI" sz="1800" b="0" dirty="0" smtClean="0"/>
              <a:t> </a:t>
            </a:r>
            <a:r>
              <a:rPr lang="fi-FI" sz="1800" b="0" dirty="0" err="1" smtClean="0"/>
              <a:t>much</a:t>
            </a:r>
            <a:r>
              <a:rPr lang="fi-FI" sz="1800" b="0" dirty="0"/>
              <a:t> </a:t>
            </a:r>
            <a:r>
              <a:rPr lang="fi-FI" sz="1800" b="0" dirty="0" err="1" smtClean="0"/>
              <a:t>resources/money</a:t>
            </a:r>
            <a:r>
              <a:rPr lang="fi-FI" sz="1800" b="0" dirty="0" smtClean="0"/>
              <a:t> in </a:t>
            </a:r>
            <a:r>
              <a:rPr lang="fi-FI" sz="1800" b="0" dirty="0" err="1" smtClean="0"/>
              <a:t>especially</a:t>
            </a:r>
            <a:r>
              <a:rPr lang="fi-FI" sz="1800" b="0" dirty="0"/>
              <a:t> </a:t>
            </a:r>
            <a:r>
              <a:rPr lang="fi-FI" sz="1800" b="0" dirty="0" err="1" smtClean="0"/>
              <a:t>renewing</a:t>
            </a:r>
            <a:r>
              <a:rPr lang="fi-FI" sz="1800" b="0" dirty="0" smtClean="0"/>
              <a:t> </a:t>
            </a:r>
            <a:r>
              <a:rPr lang="fi-FI" sz="1800" b="0" dirty="0" err="1" smtClean="0"/>
              <a:t>their</a:t>
            </a:r>
            <a:r>
              <a:rPr lang="fi-FI" sz="1800" b="0" dirty="0" smtClean="0"/>
              <a:t> </a:t>
            </a:r>
            <a:r>
              <a:rPr lang="fi-FI" sz="1800" b="0" dirty="0" err="1" smtClean="0"/>
              <a:t>websites</a:t>
            </a:r>
            <a:r>
              <a:rPr lang="fi-FI" sz="1800" b="0" dirty="0" smtClean="0"/>
              <a:t>, </a:t>
            </a:r>
            <a:r>
              <a:rPr lang="fi-FI" sz="1800" b="0" dirty="0" err="1" smtClean="0"/>
              <a:t>print</a:t>
            </a:r>
            <a:r>
              <a:rPr lang="fi-FI" sz="1800" b="0" dirty="0" smtClean="0"/>
              <a:t> </a:t>
            </a:r>
            <a:r>
              <a:rPr lang="fi-FI" sz="1800" b="0" dirty="0" err="1" smtClean="0"/>
              <a:t>mediums</a:t>
            </a:r>
            <a:r>
              <a:rPr lang="fi-FI" sz="1800" b="0" dirty="0" smtClean="0"/>
              <a:t> etc.</a:t>
            </a:r>
          </a:p>
          <a:p>
            <a:pPr lvl="1"/>
            <a:r>
              <a:rPr lang="en-GB" dirty="0" smtClean="0"/>
              <a:t>Graphical </a:t>
            </a:r>
            <a:r>
              <a:rPr lang="en-GB" dirty="0"/>
              <a:t>Guidelines and instructions from the </a:t>
            </a:r>
            <a:r>
              <a:rPr lang="en-GB" dirty="0" smtClean="0"/>
              <a:t>Secretariat</a:t>
            </a:r>
            <a:endParaRPr lang="en-GB" dirty="0"/>
          </a:p>
          <a:p>
            <a:pPr marL="0" indent="0">
              <a:buNone/>
            </a:pPr>
            <a:endParaRPr lang="en-GB" dirty="0" smtClean="0"/>
          </a:p>
          <a:p>
            <a:pPr marL="0" indent="0">
              <a:buNone/>
            </a:pPr>
            <a:r>
              <a:rPr lang="en-GB" dirty="0" smtClean="0"/>
              <a:t>ubc.net working group</a:t>
            </a:r>
            <a:endParaRPr lang="fi-FI" dirty="0"/>
          </a:p>
          <a:p>
            <a:r>
              <a:rPr lang="en-GB" sz="1800" b="0" dirty="0" smtClean="0"/>
              <a:t>Carsten </a:t>
            </a:r>
            <a:r>
              <a:rPr lang="en-GB" sz="1800" b="0" dirty="0" err="1" smtClean="0"/>
              <a:t>Adamsen</a:t>
            </a:r>
            <a:r>
              <a:rPr lang="en-GB" sz="1800" b="0" dirty="0" smtClean="0"/>
              <a:t> (Kolding), Natalia Vecvagare (Liepaja), Satu </a:t>
            </a:r>
            <a:r>
              <a:rPr lang="en-GB" sz="1800" b="0" dirty="0" err="1" smtClean="0"/>
              <a:t>Heikkinen</a:t>
            </a:r>
            <a:r>
              <a:rPr lang="en-GB" sz="1800" b="0" dirty="0" smtClean="0"/>
              <a:t> (</a:t>
            </a:r>
            <a:r>
              <a:rPr lang="en-GB" sz="1800" b="0" dirty="0" err="1" smtClean="0"/>
              <a:t>Jyväskylä</a:t>
            </a:r>
            <a:r>
              <a:rPr lang="en-GB" sz="1800" b="0" dirty="0" smtClean="0"/>
              <a:t>)</a:t>
            </a:r>
            <a:endParaRPr lang="en-GB" sz="1800" b="0" dirty="0"/>
          </a:p>
          <a:p>
            <a:r>
              <a:rPr lang="en-GB" sz="1800" b="0" dirty="0" smtClean="0"/>
              <a:t>Christina Karlsson (</a:t>
            </a:r>
            <a:r>
              <a:rPr lang="en-GB" sz="1800" b="0" dirty="0" err="1" smtClean="0"/>
              <a:t>Växjö</a:t>
            </a:r>
            <a:r>
              <a:rPr lang="en-GB" sz="1800" b="0" dirty="0" smtClean="0"/>
              <a:t>), Esa </a:t>
            </a:r>
            <a:r>
              <a:rPr lang="en-GB" sz="1800" b="0" dirty="0" err="1" smtClean="0"/>
              <a:t>Linna</a:t>
            </a:r>
            <a:r>
              <a:rPr lang="en-GB" sz="1800" b="0" dirty="0" smtClean="0"/>
              <a:t> (</a:t>
            </a:r>
            <a:r>
              <a:rPr lang="en-GB" sz="1800" b="0" dirty="0" err="1" smtClean="0"/>
              <a:t>Jyväskylä</a:t>
            </a:r>
            <a:r>
              <a:rPr lang="en-GB" sz="1800" b="0" dirty="0" smtClean="0"/>
              <a:t>), Agnieszka Ilola (Turku) </a:t>
            </a:r>
            <a:endParaRPr lang="en-GB" sz="1800" b="0" dirty="0"/>
          </a:p>
          <a:p>
            <a:r>
              <a:rPr lang="en-GB" sz="1800" b="0" dirty="0" smtClean="0"/>
              <a:t>Others who are interested?</a:t>
            </a:r>
          </a:p>
          <a:p>
            <a:r>
              <a:rPr lang="en-GB" sz="1800" b="0" dirty="0" smtClean="0"/>
              <a:t>Secretariat personnel</a:t>
            </a:r>
            <a:endParaRPr lang="fi-FI" sz="1800" b="0" dirty="0" smtClean="0"/>
          </a:p>
          <a:p>
            <a:r>
              <a:rPr lang="fi-FI" sz="1800" b="0" dirty="0" err="1" smtClean="0"/>
              <a:t>Mainly</a:t>
            </a:r>
            <a:r>
              <a:rPr lang="fi-FI" sz="1800" b="0" dirty="0" smtClean="0"/>
              <a:t> </a:t>
            </a:r>
            <a:r>
              <a:rPr lang="fi-FI" sz="1800" b="0" dirty="0" err="1" smtClean="0"/>
              <a:t>online</a:t>
            </a:r>
            <a:r>
              <a:rPr lang="fi-FI" sz="1800" b="0" dirty="0" smtClean="0"/>
              <a:t> </a:t>
            </a:r>
            <a:r>
              <a:rPr lang="fi-FI" sz="1800" b="0" dirty="0" err="1" smtClean="0"/>
              <a:t>meetings</a:t>
            </a:r>
            <a:r>
              <a:rPr lang="fi-FI" sz="1800" b="0" dirty="0" err="1"/>
              <a:t>/</a:t>
            </a:r>
            <a:r>
              <a:rPr lang="fi-FI" sz="1800" b="0" dirty="0" err="1" smtClean="0"/>
              <a:t>emailing</a:t>
            </a:r>
            <a:r>
              <a:rPr lang="fi-FI" sz="1800" b="0" dirty="0" smtClean="0"/>
              <a:t> + </a:t>
            </a:r>
            <a:r>
              <a:rPr lang="fi-FI" sz="1800" b="0" dirty="0" err="1" smtClean="0"/>
              <a:t>next</a:t>
            </a:r>
            <a:r>
              <a:rPr lang="fi-FI" sz="1800" b="0" dirty="0" smtClean="0"/>
              <a:t> session in GC in </a:t>
            </a:r>
            <a:r>
              <a:rPr lang="fi-FI" sz="1800" b="0" dirty="0" err="1" smtClean="0"/>
              <a:t>Gdynia</a:t>
            </a:r>
            <a:r>
              <a:rPr lang="fi-FI" sz="1800" b="0" dirty="0" smtClean="0"/>
              <a:t> 27–30 </a:t>
            </a:r>
            <a:r>
              <a:rPr lang="fi-FI" sz="1800" b="0" dirty="0" err="1" smtClean="0"/>
              <a:t>October</a:t>
            </a:r>
            <a:r>
              <a:rPr lang="fi-FI" sz="1800" b="0" dirty="0" smtClean="0"/>
              <a:t> 2015</a:t>
            </a:r>
            <a:endParaRPr lang="en-GB" sz="1800" b="0" dirty="0" smtClean="0"/>
          </a:p>
        </p:txBody>
      </p:sp>
      <p:sp>
        <p:nvSpPr>
          <p:cNvPr id="6" name="Dian numeron paikkamerkki 5"/>
          <p:cNvSpPr>
            <a:spLocks noGrp="1"/>
          </p:cNvSpPr>
          <p:nvPr>
            <p:ph type="sldNum" sz="quarter" idx="16"/>
          </p:nvPr>
        </p:nvSpPr>
        <p:spPr/>
        <p:txBody>
          <a:bodyPr/>
          <a:lstStyle/>
          <a:p>
            <a:fld id="{5313BD74-EA17-574A-98E7-0901538991B3}" type="slidenum">
              <a:rPr lang="fi-FI" smtClean="0"/>
              <a:pPr/>
              <a:t>6</a:t>
            </a:fld>
            <a:endParaRPr lang="fi-FI" dirty="0"/>
          </a:p>
        </p:txBody>
      </p:sp>
      <p:pic>
        <p:nvPicPr>
          <p:cNvPr id="1026" name="Picture 2" descr="\\adturku.fi\jaot\Koti01\ipendoli\Omat tiedostot\UBC\Visit in Gdansk 23092014\UBC logo fb.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84988" y="188640"/>
            <a:ext cx="1079500" cy="9810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51528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tsikko 1"/>
          <p:cNvSpPr>
            <a:spLocks noGrp="1"/>
          </p:cNvSpPr>
          <p:nvPr>
            <p:ph type="title"/>
          </p:nvPr>
        </p:nvSpPr>
        <p:spPr>
          <a:xfrm>
            <a:off x="683568" y="260648"/>
            <a:ext cx="7776432" cy="949623"/>
          </a:xfrm>
        </p:spPr>
        <p:txBody>
          <a:bodyPr>
            <a:normAutofit fontScale="90000"/>
          </a:bodyPr>
          <a:lstStyle/>
          <a:p>
            <a:r>
              <a:rPr lang="en-GB" dirty="0"/>
              <a:t>Intro: </a:t>
            </a:r>
            <a:r>
              <a:rPr lang="en-US" dirty="0" smtClean="0"/>
              <a:t>Future plans and possibilities </a:t>
            </a:r>
            <a:br>
              <a:rPr lang="en-US" dirty="0" smtClean="0"/>
            </a:br>
            <a:r>
              <a:rPr lang="en-US" dirty="0" smtClean="0"/>
              <a:t>– </a:t>
            </a:r>
            <a:r>
              <a:rPr lang="en-US" dirty="0"/>
              <a:t>to be discussed in Learning </a:t>
            </a:r>
            <a:r>
              <a:rPr lang="en-US" dirty="0" smtClean="0"/>
              <a:t>Café 2</a:t>
            </a:r>
            <a:endParaRPr lang="en-US" dirty="0"/>
          </a:p>
        </p:txBody>
      </p:sp>
      <p:sp>
        <p:nvSpPr>
          <p:cNvPr id="6" name="Dian numeron paikkamerkki 5"/>
          <p:cNvSpPr>
            <a:spLocks noGrp="1"/>
          </p:cNvSpPr>
          <p:nvPr>
            <p:ph type="sldNum" sz="quarter" idx="16"/>
          </p:nvPr>
        </p:nvSpPr>
        <p:spPr/>
        <p:txBody>
          <a:bodyPr/>
          <a:lstStyle/>
          <a:p>
            <a:fld id="{5313BD74-EA17-574A-98E7-0901538991B3}" type="slidenum">
              <a:rPr lang="fi-FI" smtClean="0"/>
              <a:pPr/>
              <a:t>7</a:t>
            </a:fld>
            <a:endParaRPr lang="fi-FI"/>
          </a:p>
        </p:txBody>
      </p:sp>
      <p:pic>
        <p:nvPicPr>
          <p:cNvPr id="1026" name="Picture 2" descr="\\adturku.fi\jaot\Koti01\ipendoli\Omat tiedostot\UBC\Visit in Gdansk 23092014\UBC logo fb.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84988" y="188640"/>
            <a:ext cx="1079500" cy="981075"/>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Obraz 13" descr="logo UBC.jpg"/>
          <p:cNvPicPr>
            <a:picLocks noChangeAspect="1"/>
          </p:cNvPicPr>
          <p:nvPr/>
        </p:nvPicPr>
        <p:blipFill>
          <a:blip r:embed="rId4" cstate="print"/>
          <a:srcRect/>
          <a:stretch>
            <a:fillRect/>
          </a:stretch>
        </p:blipFill>
        <p:spPr bwMode="auto">
          <a:xfrm>
            <a:off x="7551151" y="183084"/>
            <a:ext cx="1417638" cy="1296988"/>
          </a:xfrm>
          <a:prstGeom prst="rect">
            <a:avLst/>
          </a:prstGeom>
          <a:noFill/>
          <a:ln w="9525">
            <a:noFill/>
            <a:miter lim="800000"/>
            <a:headEnd/>
            <a:tailEnd/>
          </a:ln>
        </p:spPr>
      </p:pic>
      <p:pic>
        <p:nvPicPr>
          <p:cNvPr id="2050" name="Picture 2" descr="D:\UBC_www-pohja_ubc net layout.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6226" y="44624"/>
            <a:ext cx="9349622" cy="1157386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117938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an numeron paikkamerkki 5"/>
          <p:cNvSpPr>
            <a:spLocks noGrp="1"/>
          </p:cNvSpPr>
          <p:nvPr>
            <p:ph type="sldNum" sz="quarter" idx="16"/>
          </p:nvPr>
        </p:nvSpPr>
        <p:spPr/>
        <p:txBody>
          <a:bodyPr/>
          <a:lstStyle/>
          <a:p>
            <a:fld id="{5313BD74-EA17-574A-98E7-0901538991B3}" type="slidenum">
              <a:rPr lang="fi-FI" smtClean="0"/>
              <a:pPr/>
              <a:t>8</a:t>
            </a:fld>
            <a:endParaRPr lang="fi-FI"/>
          </a:p>
        </p:txBody>
      </p:sp>
      <p:pic>
        <p:nvPicPr>
          <p:cNvPr id="1026" name="Picture 2" descr="\\adturku.fi\jaot\Koti01\ipendoli\Omat tiedostot\UBC\Visit in Gdansk 23092014\UBC logo fb.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84988" y="188640"/>
            <a:ext cx="1079500" cy="981075"/>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Obraz 13" descr="logo UBC.jpg"/>
          <p:cNvPicPr>
            <a:picLocks noChangeAspect="1"/>
          </p:cNvPicPr>
          <p:nvPr/>
        </p:nvPicPr>
        <p:blipFill>
          <a:blip r:embed="rId4" cstate="print"/>
          <a:srcRect/>
          <a:stretch>
            <a:fillRect/>
          </a:stretch>
        </p:blipFill>
        <p:spPr bwMode="auto">
          <a:xfrm>
            <a:off x="7551151" y="183084"/>
            <a:ext cx="1417638" cy="1296988"/>
          </a:xfrm>
          <a:prstGeom prst="rect">
            <a:avLst/>
          </a:prstGeom>
          <a:noFill/>
          <a:ln w="9525">
            <a:noFill/>
            <a:miter lim="800000"/>
            <a:headEnd/>
            <a:tailEnd/>
          </a:ln>
        </p:spPr>
      </p:pic>
      <p:pic>
        <p:nvPicPr>
          <p:cNvPr id="3074" name="Picture 2" descr="D:\UBC_slide1_mobiili.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39552" y="1435497"/>
            <a:ext cx="7699375" cy="54498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527046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tsikko 1"/>
          <p:cNvSpPr>
            <a:spLocks noGrp="1"/>
          </p:cNvSpPr>
          <p:nvPr>
            <p:ph type="title"/>
          </p:nvPr>
        </p:nvSpPr>
        <p:spPr>
          <a:xfrm>
            <a:off x="683568" y="463153"/>
            <a:ext cx="7776432" cy="949623"/>
          </a:xfrm>
        </p:spPr>
        <p:txBody>
          <a:bodyPr>
            <a:normAutofit fontScale="90000"/>
          </a:bodyPr>
          <a:lstStyle/>
          <a:p>
            <a:r>
              <a:rPr lang="en-GB" dirty="0" smtClean="0"/>
              <a:t>UBC communications and marketing renewal process</a:t>
            </a:r>
            <a:endParaRPr lang="fi-FI" dirty="0"/>
          </a:p>
        </p:txBody>
      </p:sp>
      <p:sp>
        <p:nvSpPr>
          <p:cNvPr id="3" name="Sisällön paikkamerkki 2"/>
          <p:cNvSpPr>
            <a:spLocks noGrp="1"/>
          </p:cNvSpPr>
          <p:nvPr>
            <p:ph sz="quarter" idx="13"/>
          </p:nvPr>
        </p:nvSpPr>
        <p:spPr>
          <a:xfrm>
            <a:off x="683569" y="1844824"/>
            <a:ext cx="7776220" cy="4824536"/>
          </a:xfrm>
        </p:spPr>
        <p:txBody>
          <a:bodyPr>
            <a:noAutofit/>
          </a:bodyPr>
          <a:lstStyle/>
          <a:p>
            <a:pPr marL="0" indent="0">
              <a:buNone/>
            </a:pPr>
            <a:r>
              <a:rPr lang="en-GB" dirty="0"/>
              <a:t>Timeframe estimation </a:t>
            </a:r>
            <a:endParaRPr lang="fi-FI" sz="2400" dirty="0"/>
          </a:p>
          <a:p>
            <a:pPr marL="0" indent="0">
              <a:buNone/>
            </a:pPr>
            <a:endParaRPr lang="en-GB" sz="1800" b="0" dirty="0" smtClean="0"/>
          </a:p>
          <a:p>
            <a:pPr marL="0" indent="0">
              <a:buNone/>
            </a:pPr>
            <a:r>
              <a:rPr lang="en-GB" sz="1800" dirty="0" smtClean="0"/>
              <a:t>2015</a:t>
            </a:r>
            <a:endParaRPr lang="fi-FI" sz="1800" dirty="0"/>
          </a:p>
          <a:p>
            <a:pPr lvl="0"/>
            <a:r>
              <a:rPr lang="en-GB" sz="1800" b="0" dirty="0"/>
              <a:t>Design of a logo and a visual ”face lift” / August</a:t>
            </a:r>
            <a:endParaRPr lang="fi-FI" sz="1800" b="0" dirty="0"/>
          </a:p>
          <a:p>
            <a:pPr lvl="0"/>
            <a:r>
              <a:rPr lang="en-GB" sz="1800" b="0" dirty="0"/>
              <a:t>Design, production and testing of the web site www.ubc.net  / June–November</a:t>
            </a:r>
            <a:endParaRPr lang="fi-FI" sz="1800" b="0" dirty="0"/>
          </a:p>
          <a:p>
            <a:pPr lvl="1"/>
            <a:r>
              <a:rPr lang="en-GB" dirty="0"/>
              <a:t>Beta version of the website possibly available for testing at UBC’s General Conference in Gdynia 27–30  </a:t>
            </a:r>
            <a:r>
              <a:rPr lang="en-GB" dirty="0" smtClean="0"/>
              <a:t>October</a:t>
            </a:r>
            <a:endParaRPr lang="fi-FI" sz="2400" dirty="0" smtClean="0"/>
          </a:p>
          <a:p>
            <a:pPr marL="0" indent="0">
              <a:buNone/>
            </a:pPr>
            <a:r>
              <a:rPr lang="en-GB" sz="1800" dirty="0" smtClean="0"/>
              <a:t>2016</a:t>
            </a:r>
            <a:endParaRPr lang="fi-FI" sz="1800" dirty="0" smtClean="0"/>
          </a:p>
          <a:p>
            <a:pPr lvl="0"/>
            <a:r>
              <a:rPr lang="en-GB" sz="1800" b="0" dirty="0" smtClean="0"/>
              <a:t>Design</a:t>
            </a:r>
            <a:r>
              <a:rPr lang="en-GB" sz="1800" b="0" dirty="0"/>
              <a:t>, production and testing of UBC intranet / January–April</a:t>
            </a:r>
            <a:endParaRPr lang="fi-FI" sz="1800" b="0" dirty="0"/>
          </a:p>
          <a:p>
            <a:pPr lvl="0"/>
            <a:r>
              <a:rPr lang="en-GB" sz="1800" b="0" dirty="0"/>
              <a:t>Creating UBC’s graphic guidelines and templates / January</a:t>
            </a:r>
            <a:endParaRPr lang="fi-FI" sz="1800" b="0" dirty="0"/>
          </a:p>
          <a:p>
            <a:pPr lvl="0"/>
            <a:r>
              <a:rPr lang="en-GB" sz="1800" b="0" dirty="0"/>
              <a:t>Design and layout for the Baltic Cities Bulletin based on the new visual image / January–February</a:t>
            </a:r>
            <a:endParaRPr lang="fi-FI" sz="1800" b="0" dirty="0"/>
          </a:p>
          <a:p>
            <a:pPr lvl="0"/>
            <a:r>
              <a:rPr lang="en-GB" sz="1800" b="0" dirty="0"/>
              <a:t>Design of UBC general brochure based on the new visual image / </a:t>
            </a:r>
            <a:r>
              <a:rPr lang="en-GB" sz="1800" b="0" dirty="0" smtClean="0"/>
              <a:t>March–April</a:t>
            </a:r>
            <a:endParaRPr lang="fi-FI" sz="1800" b="0" dirty="0"/>
          </a:p>
        </p:txBody>
      </p:sp>
      <p:sp>
        <p:nvSpPr>
          <p:cNvPr id="6" name="Dian numeron paikkamerkki 5"/>
          <p:cNvSpPr>
            <a:spLocks noGrp="1"/>
          </p:cNvSpPr>
          <p:nvPr>
            <p:ph type="sldNum" sz="quarter" idx="16"/>
          </p:nvPr>
        </p:nvSpPr>
        <p:spPr/>
        <p:txBody>
          <a:bodyPr/>
          <a:lstStyle/>
          <a:p>
            <a:fld id="{5313BD74-EA17-574A-98E7-0901538991B3}" type="slidenum">
              <a:rPr lang="fi-FI" smtClean="0"/>
              <a:pPr/>
              <a:t>9</a:t>
            </a:fld>
            <a:endParaRPr lang="fi-FI"/>
          </a:p>
        </p:txBody>
      </p:sp>
      <p:pic>
        <p:nvPicPr>
          <p:cNvPr id="1026" name="Picture 2" descr="\\adturku.fi\jaot\Koti01\ipendoli\Omat tiedostot\UBC\Visit in Gdansk 23092014\UBC logo fb.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84988" y="188640"/>
            <a:ext cx="1079500" cy="9810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63732150"/>
      </p:ext>
    </p:extLst>
  </p:cSld>
  <p:clrMapOvr>
    <a:masterClrMapping/>
  </p:clrMapOvr>
  <p:timing>
    <p:tnLst>
      <p:par>
        <p:cTn id="1" dur="indefinite" restart="never" nodeType="tmRoot"/>
      </p:par>
    </p:tnLst>
  </p:timing>
</p:sld>
</file>

<file path=ppt/theme/theme1.xml><?xml version="1.0" encoding="utf-8"?>
<a:theme xmlns:a="http://schemas.openxmlformats.org/drawingml/2006/main" name="tku_ppt-pohja_25012012">
  <a:themeElements>
    <a:clrScheme name="Mukautettu 1">
      <a:dk1>
        <a:sysClr val="windowText" lastClr="000000"/>
      </a:dk1>
      <a:lt1>
        <a:sysClr val="window" lastClr="FFFFFF"/>
      </a:lt1>
      <a:dk2>
        <a:srgbClr val="00468B"/>
      </a:dk2>
      <a:lt2>
        <a:srgbClr val="EEECE1"/>
      </a:lt2>
      <a:accent1>
        <a:srgbClr val="00468B"/>
      </a:accent1>
      <a:accent2>
        <a:srgbClr val="FFB92F"/>
      </a:accent2>
      <a:accent3>
        <a:srgbClr val="B61130"/>
      </a:accent3>
      <a:accent4>
        <a:srgbClr val="FC670D"/>
      </a:accent4>
      <a:accent5>
        <a:srgbClr val="32AACD"/>
      </a:accent5>
      <a:accent6>
        <a:srgbClr val="808080"/>
      </a:accent6>
      <a:hlink>
        <a:srgbClr val="00367A"/>
      </a:hlink>
      <a:folHlink>
        <a:srgbClr val="32AACD"/>
      </a:folHlink>
    </a:clrScheme>
    <a:fontScheme name="Office, klassinen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xml><?xml version="1.0" encoding="utf-8"?>
<a:theme xmlns:a="http://schemas.openxmlformats.org/drawingml/2006/main" name="Office-teema">
  <a:themeElements>
    <a:clrScheme name="Turun kaupunki">
      <a:dk1>
        <a:sysClr val="windowText" lastClr="000000"/>
      </a:dk1>
      <a:lt1>
        <a:sysClr val="window" lastClr="FFFFFF"/>
      </a:lt1>
      <a:dk2>
        <a:srgbClr val="298AAD"/>
      </a:dk2>
      <a:lt2>
        <a:srgbClr val="EEECE1"/>
      </a:lt2>
      <a:accent1>
        <a:srgbClr val="00468B"/>
      </a:accent1>
      <a:accent2>
        <a:srgbClr val="FFB92F"/>
      </a:accent2>
      <a:accent3>
        <a:srgbClr val="B61130"/>
      </a:accent3>
      <a:accent4>
        <a:srgbClr val="FC670D"/>
      </a:accent4>
      <a:accent5>
        <a:srgbClr val="298AAD"/>
      </a:accent5>
      <a:accent6>
        <a:srgbClr val="2C9024"/>
      </a:accent6>
      <a:hlink>
        <a:srgbClr val="0000FF"/>
      </a:hlink>
      <a:folHlink>
        <a:srgbClr val="800080"/>
      </a:folHlink>
    </a:clrScheme>
    <a:fontScheme name="Turun kaupun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Turun kaupunki">
      <a:dk1>
        <a:sysClr val="windowText" lastClr="000000"/>
      </a:dk1>
      <a:lt1>
        <a:sysClr val="window" lastClr="FFFFFF"/>
      </a:lt1>
      <a:dk2>
        <a:srgbClr val="298AAD"/>
      </a:dk2>
      <a:lt2>
        <a:srgbClr val="EEECE1"/>
      </a:lt2>
      <a:accent1>
        <a:srgbClr val="00468B"/>
      </a:accent1>
      <a:accent2>
        <a:srgbClr val="FFB92F"/>
      </a:accent2>
      <a:accent3>
        <a:srgbClr val="B61130"/>
      </a:accent3>
      <a:accent4>
        <a:srgbClr val="FC670D"/>
      </a:accent4>
      <a:accent5>
        <a:srgbClr val="298AAD"/>
      </a:accent5>
      <a:accent6>
        <a:srgbClr val="2C9024"/>
      </a:accent6>
      <a:hlink>
        <a:srgbClr val="0000FF"/>
      </a:hlink>
      <a:folHlink>
        <a:srgbClr val="800080"/>
      </a:folHlink>
    </a:clrScheme>
    <a:fontScheme name="Turun kaupun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7660</TotalTime>
  <Words>505</Words>
  <Application>Microsoft Office PowerPoint</Application>
  <PresentationFormat>Pokaz na ekranie (4:3)</PresentationFormat>
  <Paragraphs>124</Paragraphs>
  <Slides>14</Slides>
  <Notes>14</Notes>
  <HiddenSlides>0</HiddenSlides>
  <MMClips>0</MMClips>
  <ScaleCrop>false</ScaleCrop>
  <HeadingPairs>
    <vt:vector size="4" baseType="variant">
      <vt:variant>
        <vt:lpstr>Motyw</vt:lpstr>
      </vt:variant>
      <vt:variant>
        <vt:i4>1</vt:i4>
      </vt:variant>
      <vt:variant>
        <vt:lpstr>Tytuły slajdów</vt:lpstr>
      </vt:variant>
      <vt:variant>
        <vt:i4>14</vt:i4>
      </vt:variant>
    </vt:vector>
  </HeadingPairs>
  <TitlesOfParts>
    <vt:vector size="15" baseType="lpstr">
      <vt:lpstr>tku_ppt-pohja_25012012</vt:lpstr>
      <vt:lpstr>Meeting of UBC’s Communications Network during UBC Executive Board meeting 11 June 2015, Dolina Charlotty, Poland   Irene Pendolin / Anna Kotaviita Communications Manager irene.pendolin@ubc.net / anna.kotaviita@ubc.net +358 40 848 6242      </vt:lpstr>
      <vt:lpstr>Meeting of UBC’s Communications Network during UBC Executive Board meeting 11 June 2015, Dolina Charlotty, Poland   Irene Pendolin / Anna Kotaviita Communications Manager irene.pendolin@ubc.net / anna.kotaviita@ubc.net +358 40 848 6242      </vt:lpstr>
      <vt:lpstr>Feedback on the seminar in Turku  </vt:lpstr>
      <vt:lpstr>Feedback on the seminar in Turku  </vt:lpstr>
      <vt:lpstr>ubc.net development</vt:lpstr>
      <vt:lpstr>ubc.net development</vt:lpstr>
      <vt:lpstr>Intro: Future plans and possibilities  – to be discussed in Learning Café 2</vt:lpstr>
      <vt:lpstr>Slajd 8</vt:lpstr>
      <vt:lpstr>UBC communications and marketing renewal process</vt:lpstr>
      <vt:lpstr>  Pitching: What is UBC? Why do we exist? What is the added value that UBC brings? </vt:lpstr>
      <vt:lpstr>  Pitching: What is UBC? Why do we exist? What is the added value that UBC brings? </vt:lpstr>
      <vt:lpstr>ubc.net development</vt:lpstr>
      <vt:lpstr>Developing UBC’s internal communications</vt:lpstr>
      <vt:lpstr>Slajd 14</vt:lpstr>
    </vt:vector>
  </TitlesOfParts>
  <Company>Turun kaupunki</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Riikonen Janne</dc:creator>
  <cp:lastModifiedBy>SOŚNICKA.A</cp:lastModifiedBy>
  <cp:revision>411</cp:revision>
  <cp:lastPrinted>2015-02-24T15:57:20Z</cp:lastPrinted>
  <dcterms:created xsi:type="dcterms:W3CDTF">2012-01-04T10:39:25Z</dcterms:created>
  <dcterms:modified xsi:type="dcterms:W3CDTF">2015-07-01T14:48:03Z</dcterms:modified>
</cp:coreProperties>
</file>