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7"/>
  </p:notesMasterIdLst>
  <p:handoutMasterIdLst>
    <p:handoutMasterId r:id="rId18"/>
  </p:handoutMasterIdLst>
  <p:sldIdLst>
    <p:sldId id="257" r:id="rId3"/>
    <p:sldId id="258" r:id="rId4"/>
    <p:sldId id="280" r:id="rId5"/>
    <p:sldId id="279" r:id="rId6"/>
    <p:sldId id="270" r:id="rId7"/>
    <p:sldId id="271" r:id="rId8"/>
    <p:sldId id="272" r:id="rId9"/>
    <p:sldId id="273" r:id="rId10"/>
    <p:sldId id="274" r:id="rId11"/>
    <p:sldId id="275" r:id="rId12"/>
    <p:sldId id="276" r:id="rId13"/>
    <p:sldId id="277" r:id="rId14"/>
    <p:sldId id="278" r:id="rId15"/>
    <p:sldId id="2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14" y="-432"/>
      </p:cViewPr>
      <p:guideLst>
        <p:guide orient="horz" pos="2160"/>
        <p:guide pos="3840"/>
      </p:guideLst>
    </p:cSldViewPr>
  </p:slideViewPr>
  <p:notesTextViewPr>
    <p:cViewPr>
      <p:scale>
        <a:sx n="1" d="1"/>
        <a:sy n="1" d="1"/>
      </p:scale>
      <p:origin x="0" y="0"/>
    </p:cViewPr>
  </p:notesTextViewPr>
  <p:notesViewPr>
    <p:cSldViewPr snapToGrid="0" showGuides="1">
      <p:cViewPr varScale="1">
        <p:scale>
          <a:sx n="95" d="100"/>
          <a:sy n="95" d="100"/>
        </p:scale>
        <p:origin x="2724"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pPr/>
              <a:t>6/16/2015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pPr/>
              <a:t>‹#›</a:t>
            </a:fld>
            <a:endParaRPr lang="en-US"/>
          </a:p>
        </p:txBody>
      </p:sp>
    </p:spTree>
    <p:extLst>
      <p:ext uri="{BB962C8B-B14F-4D97-AF65-F5344CB8AC3E}">
        <p14:creationId xmlns:p14="http://schemas.microsoft.com/office/powerpoint/2010/main" xmlns=""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pPr/>
              <a:t>6/16/2015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pPr/>
              <a:t>‹#›</a:t>
            </a:fld>
            <a:endParaRPr lang="en-US"/>
          </a:p>
        </p:txBody>
      </p:sp>
    </p:spTree>
    <p:extLst>
      <p:ext uri="{BB962C8B-B14F-4D97-AF65-F5344CB8AC3E}">
        <p14:creationId xmlns:p14="http://schemas.microsoft.com/office/powerpoint/2010/main" xmlns=""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1B9A179D-2D27-49E2-B022-8EDDA2EFE682}" type="slidenum">
              <a:rPr lang="en-US" smtClean="0"/>
              <a:pPr/>
              <a:t>2</a:t>
            </a:fld>
            <a:endParaRPr lang="en-US"/>
          </a:p>
        </p:txBody>
      </p:sp>
    </p:spTree>
    <p:extLst>
      <p:ext uri="{BB962C8B-B14F-4D97-AF65-F5344CB8AC3E}">
        <p14:creationId xmlns:p14="http://schemas.microsoft.com/office/powerpoint/2010/main" xmlns="" val="203901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lv-LV" smtClean="0"/>
              <a:t>Rediģēt šablona virsraksta stilu</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smtClean="0"/>
              <a:t>Rediģēt šablona apakšvirsraksta stilu</a:t>
            </a:r>
            <a:endParaRPr lang="en-US"/>
          </a:p>
        </p:txBody>
      </p:sp>
    </p:spTree>
    <p:extLst>
      <p:ext uri="{BB962C8B-B14F-4D97-AF65-F5344CB8AC3E}">
        <p14:creationId xmlns:p14="http://schemas.microsoft.com/office/powerpoint/2010/main" xmlns="" val="5125859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lv-LV" smtClean="0"/>
              <a:t>Rediģēt šablona virsraksta stilu</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Noklikšķiniet uz ikonas, lai pievienotu attēlu</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A79A3335-6331-4872-A8B7-ECD55539F4D0}" type="datetimeFigureOut">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106759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Divi attēli ar parakstiem">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lv-LV" smtClean="0"/>
              <a:t>Rediģēt šablona virsraksta stilu</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A79A3335-6331-4872-A8B7-ECD55539F4D0}" type="datetimeFigureOut">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Noklikšķiniet uz ikonas, lai pievienotu attēlu</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Noklikšķiniet uz ikonas, lai pievienotu attēlu</a:t>
            </a:r>
            <a:endParaRPr lang="en-US" dirty="0"/>
          </a:p>
        </p:txBody>
      </p:sp>
    </p:spTree>
    <p:extLst>
      <p:ext uri="{BB962C8B-B14F-4D97-AF65-F5344CB8AC3E}">
        <p14:creationId xmlns:p14="http://schemas.microsoft.com/office/powerpoint/2010/main" xmlns="" val="39440104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3" name="Vertical Text Placeholder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pPr/>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10929453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kāls virsraksts un teksts">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lv-LV" smtClean="0"/>
              <a:t>Rediģēt šablona virsraksta stilu</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pPr/>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18041103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3" name="Content Placeholder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pPr/>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pPr/>
              <a:t>‹#›</a:t>
            </a:fld>
            <a:endParaRPr lang="en-US"/>
          </a:p>
        </p:txBody>
      </p:sp>
      <p:pic>
        <p:nvPicPr>
          <p:cNvPr id="7" name="Attēls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732040" y="41081"/>
            <a:ext cx="1347417" cy="1421959"/>
          </a:xfrm>
          <a:prstGeom prst="rect">
            <a:avLst/>
          </a:prstGeom>
        </p:spPr>
      </p:pic>
    </p:spTree>
    <p:extLst>
      <p:ext uri="{BB962C8B-B14F-4D97-AF65-F5344CB8AC3E}">
        <p14:creationId xmlns:p14="http://schemas.microsoft.com/office/powerpoint/2010/main" xmlns="" val="25961823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Virsraksta slaids ar attēlu">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lv-LV" smtClean="0"/>
              <a:t>Rediģēt šablona virsraksta stilu</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smtClean="0"/>
              <a:t>Rediģēt šablona apakšvirsraksta stilu</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lv-LV" smtClean="0"/>
              <a:t>Noklikšķiniet uz ikonas, lai pievienotu attēlu</a:t>
            </a:r>
            <a:endParaRPr lang="en-US"/>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sz="1200" b="1" i="1">
                <a:latin typeface="Arial"/>
                <a:ea typeface="+mn-ea"/>
                <a:cs typeface="Arial"/>
              </a:rPr>
              <a:t>PIEZĪME:</a:t>
            </a:r>
          </a:p>
          <a:p>
            <a:pPr algn="l" defTabSz="914400">
              <a:buNone/>
            </a:pPr>
            <a:r>
              <a:rPr sz="1200" b="0" i="1">
                <a:latin typeface="Arial"/>
                <a:ea typeface="+mn-ea"/>
                <a:cs typeface="Arial"/>
              </a:rPr>
              <a:t>Lai mainītu attēlu šajā slaidā, atlasiet attēlu un izdzēsiet to. Pēc tam noklikšķiniet uz ikonas Attēli vietturī, lai ievietotu savu attēlu.</a:t>
            </a:r>
          </a:p>
        </p:txBody>
      </p:sp>
    </p:spTree>
    <p:extLst>
      <p:ext uri="{BB962C8B-B14F-4D97-AF65-F5344CB8AC3E}">
        <p14:creationId xmlns:p14="http://schemas.microsoft.com/office/powerpoint/2010/main" xmlns="" val="24028134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lv-LV" smtClean="0"/>
              <a:t>Rediģēt šablona virsraksta stilu</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smtClean="0"/>
              <a:t>Rediģēt šablona teksta stilus</a:t>
            </a:r>
          </a:p>
        </p:txBody>
      </p:sp>
    </p:spTree>
    <p:extLst>
      <p:ext uri="{BB962C8B-B14F-4D97-AF65-F5344CB8AC3E}">
        <p14:creationId xmlns:p14="http://schemas.microsoft.com/office/powerpoint/2010/main" xmlns="" val="15196429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3" name="Content Placeholder 2"/>
          <p:cNvSpPr>
            <a:spLocks noGrp="1"/>
          </p:cNvSpPr>
          <p:nvPr>
            <p:ph sz="half"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24482060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lv-LV" smtClean="0"/>
              <a:t>Rediģēt šablona virsraksta stilu</a:t>
            </a:r>
            <a:endParaRPr lang="en-US"/>
          </a:p>
        </p:txBody>
      </p:sp>
      <p:sp>
        <p:nvSpPr>
          <p:cNvPr id="3" name="Text Placeholder 2"/>
          <p:cNvSpPr>
            <a:spLocks noGrp="1"/>
          </p:cNvSpPr>
          <p:nvPr>
            <p:ph type="body" idx="1"/>
          </p:nvPr>
        </p:nvSpPr>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Content Placeholder 3"/>
          <p:cNvSpPr>
            <a:spLocks noGrp="1"/>
          </p:cNvSpPr>
          <p:nvPr>
            <p:ph sz="half" idx="2"/>
          </p:nvPr>
        </p:nvSpPr>
        <p:spPr>
          <a:xfrm>
            <a:off x="1295400" y="2705100"/>
            <a:ext cx="4572000" cy="3467100"/>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Content Placeholder 5"/>
          <p:cNvSpPr>
            <a:spLocks noGrp="1"/>
          </p:cNvSpPr>
          <p:nvPr>
            <p:ph sz="quarter" idx="4"/>
          </p:nvPr>
        </p:nvSpPr>
        <p:spPr>
          <a:xfrm>
            <a:off x="6324600" y="2705100"/>
            <a:ext cx="4572000" cy="3467100"/>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pPr/>
              <a:t>6/16/2015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26023603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pPr/>
              <a:t>6/16/2015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33973370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pPr/>
              <a:t>6/16/2015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29836364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lv-LV" smtClean="0"/>
              <a:t>Rediģēt šablona virsraksta stilu</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A79A3335-6331-4872-A8B7-ECD55539F4D0}" type="datetimeFigureOut">
              <a:rPr lang="en-US" smtClean="0"/>
              <a:pPr/>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2547638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lv-LV" smtClean="0"/>
              <a:t>Rediģēt šablona virsraksta stilu</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smtClean="0"/>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6/16/2015</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xmlns=""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normAutofit fontScale="90000"/>
          </a:bodyPr>
          <a:lstStyle/>
          <a:p>
            <a:r>
              <a:rPr lang="lv-LV" noProof="1" smtClean="0"/>
              <a:t>UNION OF THE BALTIC CITIES</a:t>
            </a:r>
            <a:br>
              <a:rPr lang="lv-LV" noProof="1" smtClean="0"/>
            </a:br>
            <a:r>
              <a:rPr lang="lv-LV" noProof="1"/>
              <a:t/>
            </a:r>
            <a:br>
              <a:rPr lang="lv-LV" noProof="1"/>
            </a:br>
            <a:r>
              <a:rPr lang="lv-LV" noProof="1" smtClean="0"/>
              <a:t>SAFE CITIES COMMISSION</a:t>
            </a:r>
            <a:endParaRPr lang="lv-LV" noProof="1"/>
          </a:p>
        </p:txBody>
      </p:sp>
      <p:sp>
        <p:nvSpPr>
          <p:cNvPr id="3" name="Apakšvirsraksts 2"/>
          <p:cNvSpPr>
            <a:spLocks noGrp="1"/>
          </p:cNvSpPr>
          <p:nvPr>
            <p:ph type="subTitle" idx="1"/>
          </p:nvPr>
        </p:nvSpPr>
        <p:spPr/>
        <p:txBody>
          <a:bodyPr>
            <a:normAutofit/>
          </a:bodyPr>
          <a:lstStyle/>
          <a:p>
            <a:r>
              <a:rPr lang="lv-LV" noProof="1" smtClean="0"/>
              <a:t>Action plan and budget proposal</a:t>
            </a:r>
          </a:p>
          <a:p>
            <a:r>
              <a:rPr lang="lv-LV" noProof="1" smtClean="0"/>
              <a:t>2015-2016</a:t>
            </a:r>
            <a:endParaRPr lang="lv-LV" noProof="1"/>
          </a:p>
        </p:txBody>
      </p:sp>
      <p:pic>
        <p:nvPicPr>
          <p:cNvPr id="5" name="4. attēla vietturis" descr="Pilsētas iela ar neskaidru kustību"/>
          <p:cNvPicPr>
            <a:picLocks noGrp="1" noChangeAspect="1"/>
          </p:cNvPicPr>
          <p:nvPr>
            <p:ph type="pic" sz="quarter" idx="10"/>
          </p:nvPr>
        </p:nvPicPr>
        <p:blipFill>
          <a:blip r:embed="rId2" cstate="print">
            <a:extLst>
              <a:ext uri="{28A0092B-C50C-407E-A947-70E740481C1C}">
                <a14:useLocalDpi xmlns:a14="http://schemas.microsoft.com/office/drawing/2010/main" xmlns="" val="0"/>
              </a:ext>
            </a:extLst>
          </a:blip>
          <a:srcRect/>
          <a:stretch>
            <a:fillRect/>
          </a:stretch>
        </p:blipFill>
        <p:spPr/>
      </p:pic>
      <p:pic>
        <p:nvPicPr>
          <p:cNvPr id="4" name="Attēls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09630" y="2305318"/>
            <a:ext cx="2355322" cy="2485623"/>
          </a:xfrm>
          <a:prstGeom prst="rect">
            <a:avLst/>
          </a:prstGeom>
        </p:spPr>
      </p:pic>
      <p:pic>
        <p:nvPicPr>
          <p:cNvPr id="6" name="Attēls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0"/>
            <a:ext cx="1967813" cy="1772254"/>
          </a:xfrm>
          <a:prstGeom prst="rect">
            <a:avLst/>
          </a:prstGeom>
        </p:spPr>
      </p:pic>
      <p:sp>
        <p:nvSpPr>
          <p:cNvPr id="7" name="Apakšvirsraksts 2"/>
          <p:cNvSpPr txBox="1">
            <a:spLocks/>
          </p:cNvSpPr>
          <p:nvPr/>
        </p:nvSpPr>
        <p:spPr>
          <a:xfrm>
            <a:off x="1295400" y="6172200"/>
            <a:ext cx="3825239" cy="6858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8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9pPr>
          </a:lstStyle>
          <a:p>
            <a:pPr>
              <a:lnSpc>
                <a:spcPct val="50000"/>
              </a:lnSpc>
            </a:pPr>
            <a:r>
              <a:rPr lang="lv-LV" sz="1500" noProof="1" smtClean="0"/>
              <a:t>Kaspars Vārpiņš</a:t>
            </a:r>
          </a:p>
          <a:p>
            <a:pPr>
              <a:lnSpc>
                <a:spcPct val="50000"/>
              </a:lnSpc>
            </a:pPr>
            <a:r>
              <a:rPr lang="lv-LV" sz="1500" noProof="1" smtClean="0"/>
              <a:t>Chairman of UBC Safe Cities commission</a:t>
            </a:r>
            <a:endParaRPr lang="lv-LV" sz="1500" noProof="1"/>
          </a:p>
        </p:txBody>
      </p:sp>
    </p:spTree>
    <p:extLst>
      <p:ext uri="{BB962C8B-B14F-4D97-AF65-F5344CB8AC3E}">
        <p14:creationId xmlns:p14="http://schemas.microsoft.com/office/powerpoint/2010/main" xmlns="" val="13805955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GB" dirty="0"/>
              <a:t>First tasks to do</a:t>
            </a:r>
            <a:endParaRPr lang="lv-LV" dirty="0"/>
          </a:p>
        </p:txBody>
      </p:sp>
      <p:sp>
        <p:nvSpPr>
          <p:cNvPr id="3" name="Satura vietturis 2"/>
          <p:cNvSpPr>
            <a:spLocks noGrp="1"/>
          </p:cNvSpPr>
          <p:nvPr>
            <p:ph idx="1"/>
          </p:nvPr>
        </p:nvSpPr>
        <p:spPr/>
        <p:txBody>
          <a:bodyPr anchor="ctr"/>
          <a:lstStyle/>
          <a:p>
            <a:pPr lvl="0"/>
            <a:r>
              <a:rPr lang="en-GB" dirty="0"/>
              <a:t>To create a website/database for safety professionals to expand partnership and arrange possible experience exchanges (study visits, educational materials and experience articles</a:t>
            </a:r>
            <a:r>
              <a:rPr lang="en-GB" dirty="0" smtClean="0"/>
              <a:t>)</a:t>
            </a:r>
            <a:endParaRPr lang="lv-LV" dirty="0"/>
          </a:p>
          <a:p>
            <a:pPr lvl="0"/>
            <a:r>
              <a:rPr lang="en-GB" dirty="0"/>
              <a:t>To make the discussed topics wider to involve safety workers from more </a:t>
            </a:r>
            <a:r>
              <a:rPr lang="en-GB" dirty="0" smtClean="0"/>
              <a:t>fields</a:t>
            </a:r>
            <a:endParaRPr lang="lv-LV" dirty="0"/>
          </a:p>
          <a:p>
            <a:pPr lvl="0"/>
            <a:r>
              <a:rPr lang="en-GB" dirty="0"/>
              <a:t>To create a pilot - short film about one of the safety topics in collaboration with organizations that are responsible for safety promotion. After pilot film to apply to possible project funding to create further short films about different safety </a:t>
            </a:r>
            <a:r>
              <a:rPr lang="en-GB" dirty="0" smtClean="0"/>
              <a:t>topics</a:t>
            </a:r>
            <a:endParaRPr lang="lv-LV" dirty="0"/>
          </a:p>
          <a:p>
            <a:r>
              <a:rPr lang="en-GB" dirty="0"/>
              <a:t>To organize next meeting in Turku, </a:t>
            </a:r>
            <a:r>
              <a:rPr lang="en-GB" dirty="0" smtClean="0"/>
              <a:t>Finland</a:t>
            </a:r>
            <a:endParaRPr lang="lv-LV" dirty="0"/>
          </a:p>
        </p:txBody>
      </p:sp>
    </p:spTree>
    <p:extLst>
      <p:ext uri="{BB962C8B-B14F-4D97-AF65-F5344CB8AC3E}">
        <p14:creationId xmlns:p14="http://schemas.microsoft.com/office/powerpoint/2010/main" xmlns="" val="35967465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en-US" dirty="0" smtClean="0"/>
              <a:t>Main objectives of action until 2017</a:t>
            </a:r>
            <a:endParaRPr lang="lv-LV" dirty="0"/>
          </a:p>
        </p:txBody>
      </p:sp>
      <p:sp>
        <p:nvSpPr>
          <p:cNvPr id="3" name="Satura vietturis 2"/>
          <p:cNvSpPr>
            <a:spLocks noGrp="1"/>
          </p:cNvSpPr>
          <p:nvPr>
            <p:ph idx="1"/>
          </p:nvPr>
        </p:nvSpPr>
        <p:spPr/>
        <p:txBody>
          <a:bodyPr anchor="ctr"/>
          <a:lstStyle/>
          <a:p>
            <a:r>
              <a:rPr lang="en-GB" dirty="0"/>
              <a:t>Follow up CIFOSA project and work on new projects supported by EU funds with the main goal to build urban safety through citizens </a:t>
            </a:r>
            <a:r>
              <a:rPr lang="en-GB" dirty="0" smtClean="0"/>
              <a:t>participation</a:t>
            </a:r>
            <a:endParaRPr lang="lv-LV" dirty="0"/>
          </a:p>
          <a:p>
            <a:r>
              <a:rPr lang="en-GB" dirty="0"/>
              <a:t>Implementing projects on </a:t>
            </a:r>
            <a:r>
              <a:rPr lang="lv-LV" dirty="0" err="1"/>
              <a:t>opportunities</a:t>
            </a:r>
            <a:r>
              <a:rPr lang="lv-LV" dirty="0"/>
              <a:t> </a:t>
            </a:r>
            <a:r>
              <a:rPr lang="lv-LV" dirty="0" err="1"/>
              <a:t>and</a:t>
            </a:r>
            <a:r>
              <a:rPr lang="lv-LV" dirty="0"/>
              <a:t> </a:t>
            </a:r>
            <a:r>
              <a:rPr lang="lv-LV" dirty="0" err="1"/>
              <a:t>areas</a:t>
            </a:r>
            <a:r>
              <a:rPr lang="lv-LV" dirty="0"/>
              <a:t> </a:t>
            </a:r>
            <a:r>
              <a:rPr lang="lv-LV" dirty="0" err="1"/>
              <a:t>of</a:t>
            </a:r>
            <a:r>
              <a:rPr lang="lv-LV" dirty="0"/>
              <a:t> </a:t>
            </a:r>
            <a:r>
              <a:rPr lang="lv-LV" dirty="0" err="1"/>
              <a:t>cooperation</a:t>
            </a:r>
            <a:r>
              <a:rPr lang="lv-LV" dirty="0"/>
              <a:t> </a:t>
            </a:r>
            <a:r>
              <a:rPr lang="lv-LV" dirty="0" err="1"/>
              <a:t>with</a:t>
            </a:r>
            <a:r>
              <a:rPr lang="lv-LV" dirty="0"/>
              <a:t> </a:t>
            </a:r>
            <a:r>
              <a:rPr lang="lv-LV" dirty="0" err="1"/>
              <a:t>the</a:t>
            </a:r>
            <a:r>
              <a:rPr lang="lv-LV" dirty="0"/>
              <a:t> </a:t>
            </a:r>
            <a:r>
              <a:rPr lang="lv-LV" dirty="0" err="1"/>
              <a:t>private</a:t>
            </a:r>
            <a:r>
              <a:rPr lang="lv-LV" dirty="0"/>
              <a:t> </a:t>
            </a:r>
            <a:r>
              <a:rPr lang="lv-LV" dirty="0" err="1"/>
              <a:t>sector</a:t>
            </a:r>
            <a:r>
              <a:rPr lang="lv-LV" dirty="0"/>
              <a:t> </a:t>
            </a:r>
            <a:r>
              <a:rPr lang="lv-LV" dirty="0" err="1"/>
              <a:t>in</a:t>
            </a:r>
            <a:r>
              <a:rPr lang="lv-LV" dirty="0"/>
              <a:t> terms </a:t>
            </a:r>
            <a:r>
              <a:rPr lang="lv-LV" dirty="0" err="1"/>
              <a:t>of</a:t>
            </a:r>
            <a:r>
              <a:rPr lang="lv-LV" dirty="0"/>
              <a:t> </a:t>
            </a:r>
            <a:r>
              <a:rPr lang="lv-LV" dirty="0" err="1"/>
              <a:t>maintaining</a:t>
            </a:r>
            <a:r>
              <a:rPr lang="lv-LV" dirty="0"/>
              <a:t> </a:t>
            </a:r>
            <a:r>
              <a:rPr lang="lv-LV" dirty="0" err="1"/>
              <a:t>law</a:t>
            </a:r>
            <a:r>
              <a:rPr lang="lv-LV" dirty="0"/>
              <a:t> </a:t>
            </a:r>
            <a:r>
              <a:rPr lang="lv-LV" dirty="0" err="1"/>
              <a:t>and</a:t>
            </a:r>
            <a:r>
              <a:rPr lang="lv-LV" dirty="0"/>
              <a:t> </a:t>
            </a:r>
            <a:r>
              <a:rPr lang="lv-LV" dirty="0" err="1"/>
              <a:t>order</a:t>
            </a:r>
            <a:r>
              <a:rPr lang="lv-LV" dirty="0"/>
              <a:t> </a:t>
            </a:r>
            <a:r>
              <a:rPr lang="lv-LV" dirty="0" err="1"/>
              <a:t>in</a:t>
            </a:r>
            <a:r>
              <a:rPr lang="lv-LV" dirty="0"/>
              <a:t> </a:t>
            </a:r>
            <a:r>
              <a:rPr lang="lv-LV" dirty="0" err="1"/>
              <a:t>the</a:t>
            </a:r>
            <a:r>
              <a:rPr lang="lv-LV" dirty="0"/>
              <a:t> </a:t>
            </a:r>
            <a:r>
              <a:rPr lang="lv-LV" dirty="0" err="1" smtClean="0"/>
              <a:t>cities</a:t>
            </a:r>
            <a:endParaRPr lang="lv-LV" dirty="0"/>
          </a:p>
        </p:txBody>
      </p:sp>
    </p:spTree>
    <p:extLst>
      <p:ext uri="{BB962C8B-B14F-4D97-AF65-F5344CB8AC3E}">
        <p14:creationId xmlns:p14="http://schemas.microsoft.com/office/powerpoint/2010/main" xmlns="" val="20437133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err="1" smtClean="0"/>
              <a:t>Budget</a:t>
            </a:r>
            <a:r>
              <a:rPr lang="lv-LV" dirty="0" smtClean="0"/>
              <a:t> 2015</a:t>
            </a:r>
            <a:endParaRPr lang="lv-LV" dirty="0"/>
          </a:p>
        </p:txBody>
      </p:sp>
      <p:graphicFrame>
        <p:nvGraphicFramePr>
          <p:cNvPr id="4" name="Satura vietturis 3"/>
          <p:cNvGraphicFramePr>
            <a:graphicFrameLocks noGrp="1"/>
          </p:cNvGraphicFramePr>
          <p:nvPr>
            <p:ph idx="1"/>
            <p:extLst>
              <p:ext uri="{D42A27DB-BD31-4B8C-83A1-F6EECF244321}">
                <p14:modId xmlns:p14="http://schemas.microsoft.com/office/powerpoint/2010/main" xmlns="" val="4029920971"/>
              </p:ext>
            </p:extLst>
          </p:nvPr>
        </p:nvGraphicFramePr>
        <p:xfrm>
          <a:off x="1295400" y="1828800"/>
          <a:ext cx="9601200" cy="3307080"/>
        </p:xfrm>
        <a:graphic>
          <a:graphicData uri="http://schemas.openxmlformats.org/drawingml/2006/table">
            <a:tbl>
              <a:tblPr firstRow="1" bandRow="1">
                <a:tableStyleId>{5C22544A-7EE6-4342-B048-85BDC9FD1C3A}</a:tableStyleId>
              </a:tblPr>
              <a:tblGrid>
                <a:gridCol w="533400"/>
                <a:gridCol w="7662930"/>
                <a:gridCol w="1404870"/>
              </a:tblGrid>
              <a:tr h="370840">
                <a:tc>
                  <a:txBody>
                    <a:bodyPr/>
                    <a:lstStyle/>
                    <a:p>
                      <a:pPr algn="ctr"/>
                      <a:r>
                        <a:rPr lang="lv-LV" dirty="0" smtClean="0"/>
                        <a:t>No</a:t>
                      </a:r>
                      <a:endParaRPr lang="lv-LV" dirty="0"/>
                    </a:p>
                  </a:txBody>
                  <a:tcPr/>
                </a:tc>
                <a:tc>
                  <a:txBody>
                    <a:bodyPr/>
                    <a:lstStyle/>
                    <a:p>
                      <a:pPr algn="ctr"/>
                      <a:r>
                        <a:rPr lang="lv-LV" sz="1800" b="1" kern="1200" dirty="0" err="1" smtClean="0">
                          <a:solidFill>
                            <a:schemeClr val="lt1"/>
                          </a:solidFill>
                          <a:effectLst/>
                          <a:latin typeface="+mn-lt"/>
                          <a:ea typeface="+mn-ea"/>
                          <a:cs typeface="+mn-cs"/>
                        </a:rPr>
                        <a:t>Expenditure</a:t>
                      </a:r>
                      <a:endParaRPr lang="lv-LV" dirty="0"/>
                    </a:p>
                  </a:txBody>
                  <a:tcPr/>
                </a:tc>
                <a:tc>
                  <a:txBody>
                    <a:bodyPr/>
                    <a:lstStyle/>
                    <a:p>
                      <a:pPr algn="ctr"/>
                      <a:r>
                        <a:rPr lang="lv-LV" sz="1800" b="1" kern="1200" dirty="0" err="1" smtClean="0">
                          <a:solidFill>
                            <a:schemeClr val="lt1"/>
                          </a:solidFill>
                          <a:effectLst/>
                          <a:latin typeface="+mn-lt"/>
                          <a:ea typeface="+mn-ea"/>
                          <a:cs typeface="+mn-cs"/>
                        </a:rPr>
                        <a:t>Amount</a:t>
                      </a:r>
                      <a:r>
                        <a:rPr lang="lv-LV" sz="1800" b="1" kern="1200" dirty="0" smtClean="0">
                          <a:solidFill>
                            <a:schemeClr val="lt1"/>
                          </a:solidFill>
                          <a:effectLst/>
                          <a:latin typeface="+mn-lt"/>
                          <a:ea typeface="+mn-ea"/>
                          <a:cs typeface="+mn-cs"/>
                        </a:rPr>
                        <a:t> </a:t>
                      </a:r>
                      <a:r>
                        <a:rPr lang="lv-LV" sz="1800" b="1" kern="1200" dirty="0" err="1" smtClean="0">
                          <a:solidFill>
                            <a:schemeClr val="lt1"/>
                          </a:solidFill>
                          <a:effectLst/>
                          <a:latin typeface="+mn-lt"/>
                          <a:ea typeface="+mn-ea"/>
                          <a:cs typeface="+mn-cs"/>
                        </a:rPr>
                        <a:t>in</a:t>
                      </a:r>
                      <a:r>
                        <a:rPr lang="lv-LV" sz="1800" b="1" kern="1200" dirty="0" smtClean="0">
                          <a:solidFill>
                            <a:schemeClr val="lt1"/>
                          </a:solidFill>
                          <a:effectLst/>
                          <a:latin typeface="+mn-lt"/>
                          <a:ea typeface="+mn-ea"/>
                          <a:cs typeface="+mn-cs"/>
                        </a:rPr>
                        <a:t> EUR</a:t>
                      </a:r>
                      <a:endParaRPr lang="lv-LV" dirty="0"/>
                    </a:p>
                  </a:txBody>
                  <a:tcPr/>
                </a:tc>
              </a:tr>
              <a:tr h="370840">
                <a:tc>
                  <a:txBody>
                    <a:bodyPr/>
                    <a:lstStyle/>
                    <a:p>
                      <a:r>
                        <a:rPr lang="lv-LV" dirty="0" smtClean="0"/>
                        <a:t>1</a:t>
                      </a:r>
                      <a:endParaRPr lang="lv-LV" dirty="0"/>
                    </a:p>
                  </a:txBody>
                  <a:tcPr/>
                </a:tc>
                <a:tc>
                  <a:txBody>
                    <a:bodyPr/>
                    <a:lstStyle/>
                    <a:p>
                      <a:r>
                        <a:rPr lang="lv-LV" sz="1800" kern="1200" dirty="0" err="1" smtClean="0">
                          <a:solidFill>
                            <a:schemeClr val="dk1"/>
                          </a:solidFill>
                          <a:effectLst/>
                          <a:latin typeface="+mn-lt"/>
                          <a:ea typeface="+mn-ea"/>
                          <a:cs typeface="+mn-cs"/>
                        </a:rPr>
                        <a:t>Commission’s</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conferences</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in</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Gdansk</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and</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most</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probably</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in</a:t>
                      </a:r>
                      <a:r>
                        <a:rPr lang="lv-LV" sz="1800" kern="1200" dirty="0" smtClean="0">
                          <a:solidFill>
                            <a:schemeClr val="dk1"/>
                          </a:solidFill>
                          <a:effectLst/>
                          <a:latin typeface="+mn-lt"/>
                          <a:ea typeface="+mn-ea"/>
                          <a:cs typeface="+mn-cs"/>
                        </a:rPr>
                        <a:t> Turku</a:t>
                      </a:r>
                      <a:br>
                        <a:rPr lang="lv-LV" sz="1800" kern="1200" dirty="0" smtClean="0">
                          <a:solidFill>
                            <a:schemeClr val="dk1"/>
                          </a:solidFill>
                          <a:effectLst/>
                          <a:latin typeface="+mn-lt"/>
                          <a:ea typeface="+mn-ea"/>
                          <a:cs typeface="+mn-cs"/>
                        </a:rPr>
                      </a:br>
                      <a:r>
                        <a:rPr lang="lv-LV" sz="1800" kern="1200" dirty="0" smtClean="0">
                          <a:solidFill>
                            <a:schemeClr val="dk1"/>
                          </a:solidFill>
                          <a:effectLst/>
                          <a:latin typeface="+mn-lt"/>
                          <a:ea typeface="+mn-ea"/>
                          <a:cs typeface="+mn-cs"/>
                        </a:rPr>
                        <a:t>(</a:t>
                      </a:r>
                      <a:r>
                        <a:rPr lang="lv-LV" sz="1800" kern="1200" dirty="0" err="1" smtClean="0">
                          <a:solidFill>
                            <a:schemeClr val="dk1"/>
                          </a:solidFill>
                          <a:effectLst/>
                          <a:latin typeface="+mn-lt"/>
                          <a:ea typeface="+mn-ea"/>
                          <a:cs typeface="+mn-cs"/>
                        </a:rPr>
                        <a:t>boarding</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meeting</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venue</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local</a:t>
                      </a:r>
                      <a:r>
                        <a:rPr lang="lv-LV" sz="1800" kern="1200" dirty="0" smtClean="0">
                          <a:solidFill>
                            <a:schemeClr val="dk1"/>
                          </a:solidFill>
                          <a:effectLst/>
                          <a:latin typeface="+mn-lt"/>
                          <a:ea typeface="+mn-ea"/>
                          <a:cs typeface="+mn-cs"/>
                        </a:rPr>
                        <a:t> transport, </a:t>
                      </a:r>
                      <a:r>
                        <a:rPr lang="lv-LV" sz="1800" kern="1200" dirty="0" err="1" smtClean="0">
                          <a:solidFill>
                            <a:schemeClr val="dk1"/>
                          </a:solidFill>
                          <a:effectLst/>
                          <a:latin typeface="+mn-lt"/>
                          <a:ea typeface="+mn-ea"/>
                          <a:cs typeface="+mn-cs"/>
                        </a:rPr>
                        <a:t>certain</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meal</a:t>
                      </a:r>
                      <a:r>
                        <a:rPr lang="lv-LV" sz="1800" kern="1200" dirty="0" smtClean="0">
                          <a:solidFill>
                            <a:schemeClr val="dk1"/>
                          </a:solidFill>
                          <a:effectLst/>
                          <a:latin typeface="+mn-lt"/>
                          <a:ea typeface="+mn-ea"/>
                          <a:cs typeface="+mn-cs"/>
                        </a:rPr>
                        <a:t>)</a:t>
                      </a:r>
                      <a:endParaRPr lang="lv-LV" dirty="0"/>
                    </a:p>
                  </a:txBody>
                  <a:tcPr/>
                </a:tc>
                <a:tc>
                  <a:txBody>
                    <a:bodyPr/>
                    <a:lstStyle/>
                    <a:p>
                      <a:r>
                        <a:rPr lang="lv-LV" dirty="0" smtClean="0"/>
                        <a:t>6000</a:t>
                      </a:r>
                      <a:endParaRPr lang="lv-LV" dirty="0"/>
                    </a:p>
                  </a:txBody>
                  <a:tcPr/>
                </a:tc>
              </a:tr>
              <a:tr h="370840">
                <a:tc>
                  <a:txBody>
                    <a:bodyPr/>
                    <a:lstStyle/>
                    <a:p>
                      <a:r>
                        <a:rPr lang="lv-LV" dirty="0" smtClean="0"/>
                        <a:t>2</a:t>
                      </a:r>
                      <a:endParaRPr lang="lv-LV" dirty="0"/>
                    </a:p>
                  </a:txBody>
                  <a:tcPr/>
                </a:tc>
                <a:tc>
                  <a:txBody>
                    <a:bodyPr/>
                    <a:lstStyle/>
                    <a:p>
                      <a:r>
                        <a:rPr lang="lv-LV" sz="1800" kern="1200" dirty="0" err="1" smtClean="0">
                          <a:solidFill>
                            <a:schemeClr val="dk1"/>
                          </a:solidFill>
                          <a:effectLst/>
                          <a:latin typeface="+mn-lt"/>
                          <a:ea typeface="+mn-ea"/>
                          <a:cs typeface="+mn-cs"/>
                        </a:rPr>
                        <a:t>Other</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expenses</a:t>
                      </a:r>
                      <a:r>
                        <a:rPr lang="lv-LV" sz="1800" kern="1200" dirty="0" smtClean="0">
                          <a:solidFill>
                            <a:schemeClr val="dk1"/>
                          </a:solidFill>
                          <a:effectLst/>
                          <a:latin typeface="+mn-lt"/>
                          <a:ea typeface="+mn-ea"/>
                          <a:cs typeface="+mn-cs"/>
                        </a:rPr>
                        <a:t/>
                      </a:r>
                      <a:br>
                        <a:rPr lang="lv-LV" sz="1800" kern="1200" dirty="0" smtClean="0">
                          <a:solidFill>
                            <a:schemeClr val="dk1"/>
                          </a:solidFill>
                          <a:effectLst/>
                          <a:latin typeface="+mn-lt"/>
                          <a:ea typeface="+mn-ea"/>
                          <a:cs typeface="+mn-cs"/>
                        </a:rPr>
                      </a:br>
                      <a:r>
                        <a:rPr lang="lv-LV" sz="1800" kern="1200" dirty="0" smtClean="0">
                          <a:solidFill>
                            <a:schemeClr val="dk1"/>
                          </a:solidFill>
                          <a:effectLst/>
                          <a:latin typeface="+mn-lt"/>
                          <a:ea typeface="+mn-ea"/>
                          <a:cs typeface="+mn-cs"/>
                        </a:rPr>
                        <a:t>(</a:t>
                      </a:r>
                      <a:r>
                        <a:rPr lang="lv-LV" sz="1800" kern="1200" dirty="0" err="1" smtClean="0">
                          <a:solidFill>
                            <a:schemeClr val="dk1"/>
                          </a:solidFill>
                          <a:effectLst/>
                          <a:latin typeface="+mn-lt"/>
                          <a:ea typeface="+mn-ea"/>
                          <a:cs typeface="+mn-cs"/>
                        </a:rPr>
                        <a:t>postage</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communication</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promotional</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materials</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participation</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in</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conferences</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miscellaneous</a:t>
                      </a:r>
                      <a:r>
                        <a:rPr lang="lv-LV" sz="1800" kern="1200" dirty="0" smtClean="0">
                          <a:solidFill>
                            <a:schemeClr val="dk1"/>
                          </a:solidFill>
                          <a:effectLst/>
                          <a:latin typeface="+mn-lt"/>
                          <a:ea typeface="+mn-ea"/>
                          <a:cs typeface="+mn-cs"/>
                        </a:rPr>
                        <a:t>)</a:t>
                      </a:r>
                      <a:endParaRPr lang="lv-LV" dirty="0"/>
                    </a:p>
                  </a:txBody>
                  <a:tcPr/>
                </a:tc>
                <a:tc>
                  <a:txBody>
                    <a:bodyPr/>
                    <a:lstStyle/>
                    <a:p>
                      <a:r>
                        <a:rPr lang="lv-LV" dirty="0" smtClean="0"/>
                        <a:t>4000</a:t>
                      </a:r>
                      <a:endParaRPr lang="lv-LV" dirty="0"/>
                    </a:p>
                  </a:txBody>
                  <a:tcPr/>
                </a:tc>
              </a:tr>
              <a:tr h="370840">
                <a:tc>
                  <a:txBody>
                    <a:bodyPr/>
                    <a:lstStyle/>
                    <a:p>
                      <a:r>
                        <a:rPr lang="lv-LV" dirty="0" smtClean="0"/>
                        <a:t>3</a:t>
                      </a:r>
                      <a:endParaRPr lang="lv-LV" dirty="0"/>
                    </a:p>
                  </a:txBody>
                  <a:tcPr/>
                </a:tc>
                <a:tc>
                  <a:txBody>
                    <a:bodyPr/>
                    <a:lstStyle/>
                    <a:p>
                      <a:r>
                        <a:rPr lang="lv-LV" sz="1800" kern="1200" dirty="0" err="1" smtClean="0">
                          <a:solidFill>
                            <a:schemeClr val="dk1"/>
                          </a:solidFill>
                          <a:effectLst/>
                          <a:latin typeface="+mn-lt"/>
                          <a:ea typeface="+mn-ea"/>
                          <a:cs typeface="+mn-cs"/>
                        </a:rPr>
                        <a:t>Creating</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experience</a:t>
                      </a:r>
                      <a:r>
                        <a:rPr lang="lv-LV" sz="1800" kern="120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website/database for safety professionals</a:t>
                      </a:r>
                      <a:endParaRPr lang="lv-LV" dirty="0"/>
                    </a:p>
                  </a:txBody>
                  <a:tcPr anchor="ctr"/>
                </a:tc>
                <a:tc>
                  <a:txBody>
                    <a:bodyPr/>
                    <a:lstStyle/>
                    <a:p>
                      <a:r>
                        <a:rPr lang="lv-LV" dirty="0" smtClean="0"/>
                        <a:t>2000</a:t>
                      </a:r>
                      <a:endParaRPr lang="lv-LV" dirty="0"/>
                    </a:p>
                  </a:txBody>
                  <a:tcPr/>
                </a:tc>
              </a:tr>
              <a:tr h="370840">
                <a:tc>
                  <a:txBody>
                    <a:bodyPr/>
                    <a:lstStyle/>
                    <a:p>
                      <a:r>
                        <a:rPr lang="lv-LV" dirty="0" smtClean="0"/>
                        <a:t>4</a:t>
                      </a:r>
                      <a:endParaRPr lang="lv-LV" dirty="0"/>
                    </a:p>
                  </a:txBody>
                  <a:tcPr/>
                </a:tc>
                <a:tc>
                  <a:txBody>
                    <a:bodyPr/>
                    <a:lstStyle/>
                    <a:p>
                      <a:r>
                        <a:rPr lang="en-GB" sz="1800" kern="1200" dirty="0" smtClean="0">
                          <a:solidFill>
                            <a:schemeClr val="dk1"/>
                          </a:solidFill>
                          <a:effectLst/>
                          <a:latin typeface="+mn-lt"/>
                          <a:ea typeface="+mn-ea"/>
                          <a:cs typeface="+mn-cs"/>
                        </a:rPr>
                        <a:t>Creating a pilot - short film about one of the safety topics</a:t>
                      </a:r>
                      <a:endParaRPr lang="lv-LV" dirty="0"/>
                    </a:p>
                  </a:txBody>
                  <a:tcPr/>
                </a:tc>
                <a:tc>
                  <a:txBody>
                    <a:bodyPr/>
                    <a:lstStyle/>
                    <a:p>
                      <a:r>
                        <a:rPr lang="lv-LV" dirty="0" smtClean="0"/>
                        <a:t>3000</a:t>
                      </a:r>
                      <a:endParaRPr lang="lv-LV" dirty="0"/>
                    </a:p>
                  </a:txBody>
                  <a:tcPr/>
                </a:tc>
              </a:tr>
              <a:tr h="370840">
                <a:tc gridSpan="2">
                  <a:txBody>
                    <a:bodyPr/>
                    <a:lstStyle/>
                    <a:p>
                      <a:pPr algn="r"/>
                      <a:r>
                        <a:rPr lang="lv-LV" b="1" dirty="0" smtClean="0"/>
                        <a:t>TOTAL</a:t>
                      </a:r>
                      <a:endParaRPr lang="lv-LV" b="1" dirty="0"/>
                    </a:p>
                  </a:txBody>
                  <a:tcPr/>
                </a:tc>
                <a:tc hMerge="1">
                  <a:txBody>
                    <a:bodyPr/>
                    <a:lstStyle/>
                    <a:p>
                      <a:endParaRPr lang="lv-LV" dirty="0"/>
                    </a:p>
                  </a:txBody>
                  <a:tcPr/>
                </a:tc>
                <a:tc>
                  <a:txBody>
                    <a:bodyPr/>
                    <a:lstStyle/>
                    <a:p>
                      <a:r>
                        <a:rPr lang="lv-LV" b="1" dirty="0" smtClean="0"/>
                        <a:t>15000</a:t>
                      </a:r>
                      <a:endParaRPr lang="lv-LV" b="1" dirty="0"/>
                    </a:p>
                  </a:txBody>
                  <a:tcPr/>
                </a:tc>
              </a:tr>
            </a:tbl>
          </a:graphicData>
        </a:graphic>
      </p:graphicFrame>
    </p:spTree>
    <p:extLst>
      <p:ext uri="{BB962C8B-B14F-4D97-AF65-F5344CB8AC3E}">
        <p14:creationId xmlns:p14="http://schemas.microsoft.com/office/powerpoint/2010/main" xmlns="" val="1417128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err="1" smtClean="0"/>
              <a:t>Budget</a:t>
            </a:r>
            <a:r>
              <a:rPr lang="lv-LV" dirty="0" smtClean="0"/>
              <a:t> 2016</a:t>
            </a:r>
            <a:endParaRPr lang="lv-LV" dirty="0"/>
          </a:p>
        </p:txBody>
      </p:sp>
      <p:graphicFrame>
        <p:nvGraphicFramePr>
          <p:cNvPr id="4" name="Satura vietturis 3"/>
          <p:cNvGraphicFramePr>
            <a:graphicFrameLocks noGrp="1"/>
          </p:cNvGraphicFramePr>
          <p:nvPr>
            <p:ph idx="1"/>
            <p:extLst>
              <p:ext uri="{D42A27DB-BD31-4B8C-83A1-F6EECF244321}">
                <p14:modId xmlns:p14="http://schemas.microsoft.com/office/powerpoint/2010/main" xmlns="" val="1106387882"/>
              </p:ext>
            </p:extLst>
          </p:nvPr>
        </p:nvGraphicFramePr>
        <p:xfrm>
          <a:off x="1295400" y="1828800"/>
          <a:ext cx="9601200" cy="2565400"/>
        </p:xfrm>
        <a:graphic>
          <a:graphicData uri="http://schemas.openxmlformats.org/drawingml/2006/table">
            <a:tbl>
              <a:tblPr firstRow="1" bandRow="1">
                <a:tableStyleId>{5C22544A-7EE6-4342-B048-85BDC9FD1C3A}</a:tableStyleId>
              </a:tblPr>
              <a:tblGrid>
                <a:gridCol w="533400"/>
                <a:gridCol w="7662930"/>
                <a:gridCol w="1404870"/>
              </a:tblGrid>
              <a:tr h="370840">
                <a:tc>
                  <a:txBody>
                    <a:bodyPr/>
                    <a:lstStyle/>
                    <a:p>
                      <a:pPr algn="ctr"/>
                      <a:r>
                        <a:rPr lang="lv-LV" dirty="0" smtClean="0"/>
                        <a:t>No</a:t>
                      </a:r>
                      <a:endParaRPr lang="lv-LV" dirty="0"/>
                    </a:p>
                  </a:txBody>
                  <a:tcPr/>
                </a:tc>
                <a:tc>
                  <a:txBody>
                    <a:bodyPr/>
                    <a:lstStyle/>
                    <a:p>
                      <a:pPr algn="ctr"/>
                      <a:r>
                        <a:rPr lang="lv-LV" sz="1800" b="1" kern="1200" dirty="0" err="1" smtClean="0">
                          <a:solidFill>
                            <a:schemeClr val="lt1"/>
                          </a:solidFill>
                          <a:effectLst/>
                          <a:latin typeface="+mn-lt"/>
                          <a:ea typeface="+mn-ea"/>
                          <a:cs typeface="+mn-cs"/>
                        </a:rPr>
                        <a:t>Expenditure</a:t>
                      </a:r>
                      <a:endParaRPr lang="lv-LV" dirty="0"/>
                    </a:p>
                  </a:txBody>
                  <a:tcPr/>
                </a:tc>
                <a:tc>
                  <a:txBody>
                    <a:bodyPr/>
                    <a:lstStyle/>
                    <a:p>
                      <a:pPr algn="ctr"/>
                      <a:r>
                        <a:rPr lang="lv-LV" sz="1800" b="1" kern="1200" dirty="0" err="1" smtClean="0">
                          <a:solidFill>
                            <a:schemeClr val="lt1"/>
                          </a:solidFill>
                          <a:effectLst/>
                          <a:latin typeface="+mn-lt"/>
                          <a:ea typeface="+mn-ea"/>
                          <a:cs typeface="+mn-cs"/>
                        </a:rPr>
                        <a:t>Amount</a:t>
                      </a:r>
                      <a:r>
                        <a:rPr lang="lv-LV" sz="1800" b="1" kern="1200" dirty="0" smtClean="0">
                          <a:solidFill>
                            <a:schemeClr val="lt1"/>
                          </a:solidFill>
                          <a:effectLst/>
                          <a:latin typeface="+mn-lt"/>
                          <a:ea typeface="+mn-ea"/>
                          <a:cs typeface="+mn-cs"/>
                        </a:rPr>
                        <a:t> </a:t>
                      </a:r>
                      <a:r>
                        <a:rPr lang="lv-LV" sz="1800" b="1" kern="1200" dirty="0" err="1" smtClean="0">
                          <a:solidFill>
                            <a:schemeClr val="lt1"/>
                          </a:solidFill>
                          <a:effectLst/>
                          <a:latin typeface="+mn-lt"/>
                          <a:ea typeface="+mn-ea"/>
                          <a:cs typeface="+mn-cs"/>
                        </a:rPr>
                        <a:t>in</a:t>
                      </a:r>
                      <a:r>
                        <a:rPr lang="lv-LV" sz="1800" b="1" kern="1200" dirty="0" smtClean="0">
                          <a:solidFill>
                            <a:schemeClr val="lt1"/>
                          </a:solidFill>
                          <a:effectLst/>
                          <a:latin typeface="+mn-lt"/>
                          <a:ea typeface="+mn-ea"/>
                          <a:cs typeface="+mn-cs"/>
                        </a:rPr>
                        <a:t> EUR</a:t>
                      </a:r>
                      <a:endParaRPr lang="lv-LV" dirty="0"/>
                    </a:p>
                  </a:txBody>
                  <a:tcPr/>
                </a:tc>
              </a:tr>
              <a:tr h="370840">
                <a:tc>
                  <a:txBody>
                    <a:bodyPr/>
                    <a:lstStyle/>
                    <a:p>
                      <a:r>
                        <a:rPr lang="lv-LV" dirty="0" smtClean="0"/>
                        <a:t>1</a:t>
                      </a:r>
                      <a:endParaRPr lang="lv-LV" dirty="0"/>
                    </a:p>
                  </a:txBody>
                  <a:tcPr/>
                </a:tc>
                <a:tc>
                  <a:txBody>
                    <a:bodyPr/>
                    <a:lstStyle/>
                    <a:p>
                      <a:r>
                        <a:rPr lang="lv-LV" sz="1800" kern="1200" dirty="0" err="1" smtClean="0">
                          <a:solidFill>
                            <a:schemeClr val="dk1"/>
                          </a:solidFill>
                          <a:effectLst/>
                          <a:latin typeface="+mn-lt"/>
                          <a:ea typeface="+mn-ea"/>
                          <a:cs typeface="+mn-cs"/>
                        </a:rPr>
                        <a:t>Commission’s</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conferences</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in</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two</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cities</a:t>
                      </a:r>
                      <a:r>
                        <a:rPr lang="lv-LV" sz="1800" kern="1200" dirty="0" smtClean="0">
                          <a:solidFill>
                            <a:schemeClr val="dk1"/>
                          </a:solidFill>
                          <a:effectLst/>
                          <a:latin typeface="+mn-lt"/>
                          <a:ea typeface="+mn-ea"/>
                          <a:cs typeface="+mn-cs"/>
                        </a:rPr>
                        <a:t/>
                      </a:r>
                      <a:br>
                        <a:rPr lang="lv-LV" sz="1800" kern="1200" dirty="0" smtClean="0">
                          <a:solidFill>
                            <a:schemeClr val="dk1"/>
                          </a:solidFill>
                          <a:effectLst/>
                          <a:latin typeface="+mn-lt"/>
                          <a:ea typeface="+mn-ea"/>
                          <a:cs typeface="+mn-cs"/>
                        </a:rPr>
                      </a:br>
                      <a:r>
                        <a:rPr lang="lv-LV" sz="1800" kern="1200" dirty="0" smtClean="0">
                          <a:solidFill>
                            <a:schemeClr val="dk1"/>
                          </a:solidFill>
                          <a:effectLst/>
                          <a:latin typeface="+mn-lt"/>
                          <a:ea typeface="+mn-ea"/>
                          <a:cs typeface="+mn-cs"/>
                        </a:rPr>
                        <a:t>(</a:t>
                      </a:r>
                      <a:r>
                        <a:rPr lang="lv-LV" sz="1800" kern="1200" dirty="0" err="1" smtClean="0">
                          <a:solidFill>
                            <a:schemeClr val="dk1"/>
                          </a:solidFill>
                          <a:effectLst/>
                          <a:latin typeface="+mn-lt"/>
                          <a:ea typeface="+mn-ea"/>
                          <a:cs typeface="+mn-cs"/>
                        </a:rPr>
                        <a:t>boarding</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meeting</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venue</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local</a:t>
                      </a:r>
                      <a:r>
                        <a:rPr lang="lv-LV" sz="1800" kern="1200" dirty="0" smtClean="0">
                          <a:solidFill>
                            <a:schemeClr val="dk1"/>
                          </a:solidFill>
                          <a:effectLst/>
                          <a:latin typeface="+mn-lt"/>
                          <a:ea typeface="+mn-ea"/>
                          <a:cs typeface="+mn-cs"/>
                        </a:rPr>
                        <a:t> transport, </a:t>
                      </a:r>
                      <a:r>
                        <a:rPr lang="lv-LV" sz="1800" kern="1200" dirty="0" err="1" smtClean="0">
                          <a:solidFill>
                            <a:schemeClr val="dk1"/>
                          </a:solidFill>
                          <a:effectLst/>
                          <a:latin typeface="+mn-lt"/>
                          <a:ea typeface="+mn-ea"/>
                          <a:cs typeface="+mn-cs"/>
                        </a:rPr>
                        <a:t>certain</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meal</a:t>
                      </a:r>
                      <a:r>
                        <a:rPr lang="lv-LV" sz="1800" kern="1200" dirty="0" smtClean="0">
                          <a:solidFill>
                            <a:schemeClr val="dk1"/>
                          </a:solidFill>
                          <a:effectLst/>
                          <a:latin typeface="+mn-lt"/>
                          <a:ea typeface="+mn-ea"/>
                          <a:cs typeface="+mn-cs"/>
                        </a:rPr>
                        <a:t>)</a:t>
                      </a:r>
                      <a:endParaRPr lang="lv-LV" dirty="0"/>
                    </a:p>
                  </a:txBody>
                  <a:tcPr/>
                </a:tc>
                <a:tc>
                  <a:txBody>
                    <a:bodyPr/>
                    <a:lstStyle/>
                    <a:p>
                      <a:r>
                        <a:rPr lang="lv-LV" dirty="0" smtClean="0"/>
                        <a:t>6000</a:t>
                      </a:r>
                      <a:endParaRPr lang="lv-LV" dirty="0"/>
                    </a:p>
                  </a:txBody>
                  <a:tcPr/>
                </a:tc>
              </a:tr>
              <a:tr h="370840">
                <a:tc>
                  <a:txBody>
                    <a:bodyPr/>
                    <a:lstStyle/>
                    <a:p>
                      <a:r>
                        <a:rPr lang="lv-LV" dirty="0" smtClean="0"/>
                        <a:t>2</a:t>
                      </a:r>
                      <a:endParaRPr lang="lv-LV" dirty="0"/>
                    </a:p>
                  </a:txBody>
                  <a:tcPr/>
                </a:tc>
                <a:tc>
                  <a:txBody>
                    <a:bodyPr/>
                    <a:lstStyle/>
                    <a:p>
                      <a:r>
                        <a:rPr lang="lv-LV" sz="1800" kern="1200" dirty="0" err="1" smtClean="0">
                          <a:solidFill>
                            <a:schemeClr val="dk1"/>
                          </a:solidFill>
                          <a:effectLst/>
                          <a:latin typeface="+mn-lt"/>
                          <a:ea typeface="+mn-ea"/>
                          <a:cs typeface="+mn-cs"/>
                        </a:rPr>
                        <a:t>Other</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expenses</a:t>
                      </a:r>
                      <a:r>
                        <a:rPr lang="lv-LV" sz="1800" kern="1200" dirty="0" smtClean="0">
                          <a:solidFill>
                            <a:schemeClr val="dk1"/>
                          </a:solidFill>
                          <a:effectLst/>
                          <a:latin typeface="+mn-lt"/>
                          <a:ea typeface="+mn-ea"/>
                          <a:cs typeface="+mn-cs"/>
                        </a:rPr>
                        <a:t/>
                      </a:r>
                      <a:br>
                        <a:rPr lang="lv-LV" sz="1800" kern="1200" dirty="0" smtClean="0">
                          <a:solidFill>
                            <a:schemeClr val="dk1"/>
                          </a:solidFill>
                          <a:effectLst/>
                          <a:latin typeface="+mn-lt"/>
                          <a:ea typeface="+mn-ea"/>
                          <a:cs typeface="+mn-cs"/>
                        </a:rPr>
                      </a:br>
                      <a:r>
                        <a:rPr lang="lv-LV" sz="1800" kern="1200" dirty="0" smtClean="0">
                          <a:solidFill>
                            <a:schemeClr val="dk1"/>
                          </a:solidFill>
                          <a:effectLst/>
                          <a:latin typeface="+mn-lt"/>
                          <a:ea typeface="+mn-ea"/>
                          <a:cs typeface="+mn-cs"/>
                        </a:rPr>
                        <a:t>(</a:t>
                      </a:r>
                      <a:r>
                        <a:rPr lang="lv-LV" sz="1800" kern="1200" dirty="0" err="1" smtClean="0">
                          <a:solidFill>
                            <a:schemeClr val="dk1"/>
                          </a:solidFill>
                          <a:effectLst/>
                          <a:latin typeface="+mn-lt"/>
                          <a:ea typeface="+mn-ea"/>
                          <a:cs typeface="+mn-cs"/>
                        </a:rPr>
                        <a:t>postage</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communication</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promotional</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materials</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participation</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in</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conferences</a:t>
                      </a:r>
                      <a:r>
                        <a:rPr lang="lv-LV" sz="1800" kern="1200" dirty="0" smtClean="0">
                          <a:solidFill>
                            <a:schemeClr val="dk1"/>
                          </a:solidFill>
                          <a:effectLst/>
                          <a:latin typeface="+mn-lt"/>
                          <a:ea typeface="+mn-ea"/>
                          <a:cs typeface="+mn-cs"/>
                        </a:rPr>
                        <a:t>, </a:t>
                      </a:r>
                      <a:r>
                        <a:rPr lang="lv-LV" sz="1800" kern="1200" dirty="0" err="1" smtClean="0">
                          <a:solidFill>
                            <a:schemeClr val="dk1"/>
                          </a:solidFill>
                          <a:effectLst/>
                          <a:latin typeface="+mn-lt"/>
                          <a:ea typeface="+mn-ea"/>
                          <a:cs typeface="+mn-cs"/>
                        </a:rPr>
                        <a:t>miscellaneous</a:t>
                      </a:r>
                      <a:r>
                        <a:rPr lang="lv-LV" sz="1800" kern="1200" dirty="0" smtClean="0">
                          <a:solidFill>
                            <a:schemeClr val="dk1"/>
                          </a:solidFill>
                          <a:effectLst/>
                          <a:latin typeface="+mn-lt"/>
                          <a:ea typeface="+mn-ea"/>
                          <a:cs typeface="+mn-cs"/>
                        </a:rPr>
                        <a:t>)</a:t>
                      </a:r>
                      <a:endParaRPr lang="lv-LV" dirty="0"/>
                    </a:p>
                  </a:txBody>
                  <a:tcPr/>
                </a:tc>
                <a:tc>
                  <a:txBody>
                    <a:bodyPr/>
                    <a:lstStyle/>
                    <a:p>
                      <a:r>
                        <a:rPr lang="lv-LV" dirty="0" smtClean="0"/>
                        <a:t>4000</a:t>
                      </a:r>
                      <a:endParaRPr lang="lv-LV" dirty="0"/>
                    </a:p>
                  </a:txBody>
                  <a:tcPr/>
                </a:tc>
              </a:tr>
              <a:tr h="370840">
                <a:tc gridSpan="2">
                  <a:txBody>
                    <a:bodyPr/>
                    <a:lstStyle/>
                    <a:p>
                      <a:pPr algn="r"/>
                      <a:r>
                        <a:rPr lang="lv-LV" b="1" dirty="0" smtClean="0"/>
                        <a:t>TOTAL</a:t>
                      </a:r>
                      <a:endParaRPr lang="lv-LV" b="1" dirty="0"/>
                    </a:p>
                  </a:txBody>
                  <a:tcPr/>
                </a:tc>
                <a:tc hMerge="1">
                  <a:txBody>
                    <a:bodyPr/>
                    <a:lstStyle/>
                    <a:p>
                      <a:endParaRPr lang="lv-LV" dirty="0"/>
                    </a:p>
                  </a:txBody>
                  <a:tcPr/>
                </a:tc>
                <a:tc>
                  <a:txBody>
                    <a:bodyPr/>
                    <a:lstStyle/>
                    <a:p>
                      <a:r>
                        <a:rPr lang="lv-LV" b="1" dirty="0" smtClean="0"/>
                        <a:t>10000</a:t>
                      </a:r>
                      <a:endParaRPr lang="lv-LV" b="1" dirty="0"/>
                    </a:p>
                  </a:txBody>
                  <a:tcPr/>
                </a:tc>
              </a:tr>
            </a:tbl>
          </a:graphicData>
        </a:graphic>
      </p:graphicFrame>
    </p:spTree>
    <p:extLst>
      <p:ext uri="{BB962C8B-B14F-4D97-AF65-F5344CB8AC3E}">
        <p14:creationId xmlns:p14="http://schemas.microsoft.com/office/powerpoint/2010/main" xmlns="" val="37140172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normAutofit/>
          </a:bodyPr>
          <a:lstStyle/>
          <a:p>
            <a:r>
              <a:rPr lang="lv-LV" dirty="0" err="1"/>
              <a:t>Thank</a:t>
            </a:r>
            <a:r>
              <a:rPr lang="lv-LV" dirty="0"/>
              <a:t> </a:t>
            </a:r>
            <a:r>
              <a:rPr lang="lv-LV" dirty="0" err="1"/>
              <a:t>you</a:t>
            </a:r>
            <a:r>
              <a:rPr lang="lv-LV" dirty="0"/>
              <a:t> </a:t>
            </a:r>
            <a:r>
              <a:rPr lang="lv-LV" dirty="0" err="1"/>
              <a:t>for</a:t>
            </a:r>
            <a:r>
              <a:rPr lang="lv-LV" dirty="0"/>
              <a:t> </a:t>
            </a:r>
            <a:r>
              <a:rPr lang="lv-LV" dirty="0" err="1"/>
              <a:t>your</a:t>
            </a:r>
            <a:r>
              <a:rPr lang="lv-LV" dirty="0"/>
              <a:t> </a:t>
            </a:r>
            <a:r>
              <a:rPr lang="lv-LV" dirty="0" err="1"/>
              <a:t>attention</a:t>
            </a:r>
            <a:r>
              <a:rPr lang="lv-LV" dirty="0"/>
              <a:t>!</a:t>
            </a:r>
            <a:endParaRPr lang="lv-LV" noProof="1"/>
          </a:p>
        </p:txBody>
      </p:sp>
      <p:sp>
        <p:nvSpPr>
          <p:cNvPr id="3" name="Apakšvirsraksts 2"/>
          <p:cNvSpPr>
            <a:spLocks noGrp="1"/>
          </p:cNvSpPr>
          <p:nvPr>
            <p:ph type="subTitle" idx="1"/>
          </p:nvPr>
        </p:nvSpPr>
        <p:spPr/>
        <p:txBody>
          <a:bodyPr>
            <a:normAutofit/>
          </a:bodyPr>
          <a:lstStyle/>
          <a:p>
            <a:r>
              <a:rPr lang="lv-LV" dirty="0" err="1"/>
              <a:t>Questions</a:t>
            </a:r>
            <a:r>
              <a:rPr lang="lv-LV" dirty="0"/>
              <a:t>?!</a:t>
            </a:r>
          </a:p>
        </p:txBody>
      </p:sp>
      <p:pic>
        <p:nvPicPr>
          <p:cNvPr id="5" name="4. attēla vietturis" descr="Pilsētas iela ar neskaidru kustību"/>
          <p:cNvPicPr>
            <a:picLocks noGrp="1" noChangeAspect="1"/>
          </p:cNvPicPr>
          <p:nvPr>
            <p:ph type="pic" sz="quarter" idx="10"/>
          </p:nvPr>
        </p:nvPicPr>
        <p:blipFill>
          <a:blip r:embed="rId2" cstate="print">
            <a:extLst>
              <a:ext uri="{28A0092B-C50C-407E-A947-70E740481C1C}">
                <a14:useLocalDpi xmlns:a14="http://schemas.microsoft.com/office/drawing/2010/main" xmlns="" val="0"/>
              </a:ext>
            </a:extLst>
          </a:blip>
          <a:srcRect/>
          <a:stretch>
            <a:fillRect/>
          </a:stretch>
        </p:blipFill>
        <p:spPr/>
      </p:pic>
      <p:pic>
        <p:nvPicPr>
          <p:cNvPr id="4" name="Attēls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09630" y="2305318"/>
            <a:ext cx="2355322" cy="2485623"/>
          </a:xfrm>
          <a:prstGeom prst="rect">
            <a:avLst/>
          </a:prstGeom>
        </p:spPr>
      </p:pic>
      <p:pic>
        <p:nvPicPr>
          <p:cNvPr id="6" name="Attēls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0"/>
            <a:ext cx="1967813" cy="1772254"/>
          </a:xfrm>
          <a:prstGeom prst="rect">
            <a:avLst/>
          </a:prstGeom>
        </p:spPr>
      </p:pic>
      <p:sp>
        <p:nvSpPr>
          <p:cNvPr id="7" name="Apakšvirsraksts 2"/>
          <p:cNvSpPr txBox="1">
            <a:spLocks/>
          </p:cNvSpPr>
          <p:nvPr/>
        </p:nvSpPr>
        <p:spPr>
          <a:xfrm>
            <a:off x="1295400" y="6172200"/>
            <a:ext cx="3825239" cy="6858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8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9pPr>
          </a:lstStyle>
          <a:p>
            <a:pPr>
              <a:lnSpc>
                <a:spcPct val="50000"/>
              </a:lnSpc>
            </a:pPr>
            <a:r>
              <a:rPr lang="lv-LV" sz="1500" noProof="1" smtClean="0"/>
              <a:t>Kaspars Vārpiņš</a:t>
            </a:r>
          </a:p>
          <a:p>
            <a:pPr>
              <a:lnSpc>
                <a:spcPct val="50000"/>
              </a:lnSpc>
            </a:pPr>
            <a:r>
              <a:rPr lang="lv-LV" sz="1500" noProof="1" smtClean="0"/>
              <a:t>Chairman of UBC Safe Cities commission</a:t>
            </a:r>
            <a:endParaRPr lang="lv-LV" sz="1500" noProof="1"/>
          </a:p>
        </p:txBody>
      </p:sp>
    </p:spTree>
    <p:extLst>
      <p:ext uri="{BB962C8B-B14F-4D97-AF65-F5344CB8AC3E}">
        <p14:creationId xmlns:p14="http://schemas.microsoft.com/office/powerpoint/2010/main" xmlns="" val="13453456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noProof="1" smtClean="0"/>
              <a:t>UBC Safe Cities Commission</a:t>
            </a:r>
            <a:endParaRPr lang="lv-LV" sz="2000" noProof="1"/>
          </a:p>
        </p:txBody>
      </p:sp>
      <p:sp>
        <p:nvSpPr>
          <p:cNvPr id="3" name="Satura vietturis 2"/>
          <p:cNvSpPr>
            <a:spLocks noGrp="1"/>
          </p:cNvSpPr>
          <p:nvPr>
            <p:ph idx="1"/>
          </p:nvPr>
        </p:nvSpPr>
        <p:spPr/>
        <p:txBody>
          <a:bodyPr>
            <a:normAutofit/>
          </a:bodyPr>
          <a:lstStyle/>
          <a:p>
            <a:pPr>
              <a:buClr>
                <a:srgbClr val="595959"/>
              </a:buClr>
            </a:pPr>
            <a:r>
              <a:rPr lang="en-US" dirty="0"/>
              <a:t>Cities – representatives within Union of the Baltic Cities, basing on the common interest and desire to develop in peace and harmony, wishing to provide a safety stay to theirs citizens as well as to the visitors, mindful of the rich and centuries - old historical tradition of cooperation among the Baltic Sea Region Cities in economy and culture declared common desire to cooperate in the field of public order and local </a:t>
            </a:r>
            <a:r>
              <a:rPr lang="en-US" dirty="0" smtClean="0"/>
              <a:t>safety</a:t>
            </a:r>
            <a:endParaRPr lang="en-US" noProof="1"/>
          </a:p>
        </p:txBody>
      </p:sp>
    </p:spTree>
    <p:extLst>
      <p:ext uri="{BB962C8B-B14F-4D97-AF65-F5344CB8AC3E}">
        <p14:creationId xmlns:p14="http://schemas.microsoft.com/office/powerpoint/2010/main" xmlns="" val="36398723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noProof="1" smtClean="0"/>
              <a:t>Our latest success</a:t>
            </a:r>
            <a:endParaRPr lang="lv-LV" sz="2000" noProof="1"/>
          </a:p>
        </p:txBody>
      </p:sp>
      <p:sp>
        <p:nvSpPr>
          <p:cNvPr id="3" name="Satura vietturis 2"/>
          <p:cNvSpPr>
            <a:spLocks noGrp="1"/>
          </p:cNvSpPr>
          <p:nvPr>
            <p:ph idx="1"/>
          </p:nvPr>
        </p:nvSpPr>
        <p:spPr/>
        <p:txBody>
          <a:bodyPr>
            <a:normAutofit/>
          </a:bodyPr>
          <a:lstStyle/>
          <a:p>
            <a:pPr>
              <a:buClr>
                <a:srgbClr val="595959"/>
              </a:buClr>
            </a:pPr>
            <a:r>
              <a:rPr lang="lv-LV" noProof="1" smtClean="0"/>
              <a:t>CIFOSA</a:t>
            </a:r>
          </a:p>
          <a:p>
            <a:pPr lvl="1">
              <a:buClr>
                <a:srgbClr val="595959"/>
              </a:buClr>
            </a:pPr>
            <a:r>
              <a:rPr lang="lv-LV" sz="2400" noProof="1" smtClean="0"/>
              <a:t>Flagship project</a:t>
            </a:r>
            <a:r>
              <a:rPr lang="en-US" sz="2400" noProof="1" smtClean="0"/>
              <a:t> </a:t>
            </a:r>
            <a:r>
              <a:rPr lang="en-US" sz="2400" noProof="1"/>
              <a:t>S-37 "Building security in cities through citizens participation" (Citizens for Safety</a:t>
            </a:r>
            <a:r>
              <a:rPr lang="en-US" sz="2400" noProof="1" smtClean="0"/>
              <a:t>)</a:t>
            </a:r>
            <a:r>
              <a:rPr lang="lv-LV" sz="2400" noProof="1" smtClean="0"/>
              <a:t> (Project fund – EUSBSR EU STRATEGY FOR THE BALTIC SEA REGION)</a:t>
            </a:r>
          </a:p>
          <a:p>
            <a:pPr lvl="1">
              <a:buClr>
                <a:srgbClr val="595959"/>
              </a:buClr>
            </a:pPr>
            <a:r>
              <a:rPr lang="en-US" sz="2400" noProof="1"/>
              <a:t>The network fosters urban safety exchanges throughout Baltic Sea region on locally-developed know-how strategies, shares experiences, analyses functions and activities of municipalities and develops new safety management in the cities more oriented towards the needs of local </a:t>
            </a:r>
            <a:r>
              <a:rPr lang="en-US" sz="2400" noProof="1" smtClean="0"/>
              <a:t>communities</a:t>
            </a:r>
            <a:endParaRPr lang="lv-LV" sz="2400" noProof="1" smtClean="0"/>
          </a:p>
          <a:p>
            <a:pPr lvl="1">
              <a:buClr>
                <a:srgbClr val="595959"/>
              </a:buClr>
            </a:pPr>
            <a:r>
              <a:rPr lang="lv-LV" sz="2400" noProof="1" smtClean="0"/>
              <a:t>Project partners – Gdansk, Vilnius, Liepaja</a:t>
            </a:r>
          </a:p>
          <a:p>
            <a:pPr lvl="1">
              <a:buClr>
                <a:srgbClr val="595959"/>
              </a:buClr>
            </a:pPr>
            <a:r>
              <a:rPr lang="lv-LV" sz="2400" noProof="1" smtClean="0"/>
              <a:t>Project costs - ~40 000 EUR</a:t>
            </a:r>
            <a:endParaRPr lang="lv-LV" sz="2400" noProof="1"/>
          </a:p>
        </p:txBody>
      </p:sp>
      <p:pic>
        <p:nvPicPr>
          <p:cNvPr id="4" name="Attēls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822028" y="5066754"/>
            <a:ext cx="3369972" cy="1791246"/>
          </a:xfrm>
          <a:prstGeom prst="rect">
            <a:avLst/>
          </a:prstGeom>
        </p:spPr>
      </p:pic>
    </p:spTree>
    <p:extLst>
      <p:ext uri="{BB962C8B-B14F-4D97-AF65-F5344CB8AC3E}">
        <p14:creationId xmlns:p14="http://schemas.microsoft.com/office/powerpoint/2010/main" xmlns="" val="32765184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noProof="1" smtClean="0"/>
              <a:t>Action plan for period 2015-2016 </a:t>
            </a:r>
            <a:r>
              <a:rPr lang="lv-LV" sz="2000" noProof="1" smtClean="0"/>
              <a:t>[1]</a:t>
            </a:r>
            <a:endParaRPr lang="lv-LV" sz="2000" noProof="1"/>
          </a:p>
        </p:txBody>
      </p:sp>
      <p:sp>
        <p:nvSpPr>
          <p:cNvPr id="3" name="Satura vietturis 2"/>
          <p:cNvSpPr>
            <a:spLocks noGrp="1"/>
          </p:cNvSpPr>
          <p:nvPr>
            <p:ph idx="1"/>
          </p:nvPr>
        </p:nvSpPr>
        <p:spPr/>
        <p:txBody>
          <a:bodyPr anchor="ctr">
            <a:normAutofit/>
          </a:bodyPr>
          <a:lstStyle/>
          <a:p>
            <a:pPr>
              <a:buClr>
                <a:srgbClr val="595959"/>
              </a:buClr>
            </a:pPr>
            <a:r>
              <a:rPr lang="en-US" noProof="1" smtClean="0"/>
              <a:t>To </a:t>
            </a:r>
            <a:r>
              <a:rPr lang="en-US" noProof="1"/>
              <a:t>expand partnership and collaborations of organizations which are responsible for safety promotion in the cities by creating collaboration </a:t>
            </a:r>
            <a:r>
              <a:rPr lang="en-US" noProof="1" smtClean="0"/>
              <a:t>tools</a:t>
            </a:r>
            <a:endParaRPr lang="en-US" noProof="1"/>
          </a:p>
        </p:txBody>
      </p:sp>
    </p:spTree>
    <p:extLst>
      <p:ext uri="{BB962C8B-B14F-4D97-AF65-F5344CB8AC3E}">
        <p14:creationId xmlns:p14="http://schemas.microsoft.com/office/powerpoint/2010/main" xmlns="" val="40938882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noProof="1" smtClean="0"/>
              <a:t>Action plan for period 2015-2016 </a:t>
            </a:r>
            <a:r>
              <a:rPr lang="lv-LV" sz="2000" noProof="1" smtClean="0"/>
              <a:t>[2]</a:t>
            </a:r>
            <a:endParaRPr lang="lv-LV" sz="2000" noProof="1"/>
          </a:p>
        </p:txBody>
      </p:sp>
      <p:sp>
        <p:nvSpPr>
          <p:cNvPr id="3" name="Satura vietturis 2"/>
          <p:cNvSpPr>
            <a:spLocks noGrp="1"/>
          </p:cNvSpPr>
          <p:nvPr>
            <p:ph idx="1"/>
          </p:nvPr>
        </p:nvSpPr>
        <p:spPr/>
        <p:txBody>
          <a:bodyPr anchor="ctr">
            <a:normAutofit/>
          </a:bodyPr>
          <a:lstStyle/>
          <a:p>
            <a:pPr>
              <a:buClr>
                <a:srgbClr val="595959"/>
              </a:buClr>
            </a:pPr>
            <a:r>
              <a:rPr lang="en-US" noProof="1" smtClean="0"/>
              <a:t>To </a:t>
            </a:r>
            <a:r>
              <a:rPr lang="en-US" noProof="1"/>
              <a:t>disseminate knowledge about the safety of young people through their education in the schools, promote appropriate lawful </a:t>
            </a:r>
            <a:r>
              <a:rPr lang="en-US" noProof="1" smtClean="0"/>
              <a:t>behavior</a:t>
            </a:r>
            <a:endParaRPr lang="en-US" noProof="1"/>
          </a:p>
        </p:txBody>
      </p:sp>
    </p:spTree>
    <p:extLst>
      <p:ext uri="{BB962C8B-B14F-4D97-AF65-F5344CB8AC3E}">
        <p14:creationId xmlns:p14="http://schemas.microsoft.com/office/powerpoint/2010/main" xmlns="" val="13155483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noProof="1" smtClean="0"/>
              <a:t>Action plan for period 2015-2016 </a:t>
            </a:r>
            <a:r>
              <a:rPr lang="lv-LV" sz="2000" noProof="1" smtClean="0"/>
              <a:t>[3]</a:t>
            </a:r>
            <a:endParaRPr lang="lv-LV" sz="2000" noProof="1"/>
          </a:p>
        </p:txBody>
      </p:sp>
      <p:sp>
        <p:nvSpPr>
          <p:cNvPr id="3" name="Satura vietturis 2"/>
          <p:cNvSpPr>
            <a:spLocks noGrp="1"/>
          </p:cNvSpPr>
          <p:nvPr>
            <p:ph idx="1"/>
          </p:nvPr>
        </p:nvSpPr>
        <p:spPr/>
        <p:txBody>
          <a:bodyPr anchor="ctr">
            <a:normAutofit/>
          </a:bodyPr>
          <a:lstStyle/>
          <a:p>
            <a:pPr>
              <a:buClr>
                <a:srgbClr val="595959"/>
              </a:buClr>
            </a:pPr>
            <a:r>
              <a:rPr lang="en-US" noProof="1" smtClean="0"/>
              <a:t>To </a:t>
            </a:r>
            <a:r>
              <a:rPr lang="en-US" noProof="1"/>
              <a:t>conduct conference/exchange information on best practices on working against organised </a:t>
            </a:r>
            <a:r>
              <a:rPr lang="en-US" noProof="1" smtClean="0"/>
              <a:t>begging</a:t>
            </a:r>
            <a:endParaRPr lang="en-US" noProof="1"/>
          </a:p>
        </p:txBody>
      </p:sp>
    </p:spTree>
    <p:extLst>
      <p:ext uri="{BB962C8B-B14F-4D97-AF65-F5344CB8AC3E}">
        <p14:creationId xmlns:p14="http://schemas.microsoft.com/office/powerpoint/2010/main" xmlns="" val="20893498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noProof="1" smtClean="0"/>
              <a:t>Action plan for period 2015-2016 </a:t>
            </a:r>
            <a:r>
              <a:rPr lang="lv-LV" sz="2000" noProof="1" smtClean="0"/>
              <a:t>[4]</a:t>
            </a:r>
            <a:endParaRPr lang="lv-LV" sz="2000" noProof="1"/>
          </a:p>
        </p:txBody>
      </p:sp>
      <p:sp>
        <p:nvSpPr>
          <p:cNvPr id="3" name="Satura vietturis 2"/>
          <p:cNvSpPr>
            <a:spLocks noGrp="1"/>
          </p:cNvSpPr>
          <p:nvPr>
            <p:ph idx="1"/>
          </p:nvPr>
        </p:nvSpPr>
        <p:spPr/>
        <p:txBody>
          <a:bodyPr anchor="ctr">
            <a:normAutofit/>
          </a:bodyPr>
          <a:lstStyle/>
          <a:p>
            <a:pPr>
              <a:buClr>
                <a:srgbClr val="595959"/>
              </a:buClr>
            </a:pPr>
            <a:r>
              <a:rPr lang="en-US" noProof="1" smtClean="0"/>
              <a:t>To </a:t>
            </a:r>
            <a:r>
              <a:rPr lang="en-US" noProof="1"/>
              <a:t>continue cooperation with other organizations i.e. European Forum for Urban Security (EFUS) which is one of the most important and big organization in Europe (assembles over 300 cities). The experience of this organization with EU projects about safety and security may  bring to  the Commission  good ideas and solutions on EU co-financed </a:t>
            </a:r>
            <a:r>
              <a:rPr lang="en-US" noProof="1" smtClean="0"/>
              <a:t>projects</a:t>
            </a:r>
            <a:endParaRPr lang="en-US" noProof="1"/>
          </a:p>
        </p:txBody>
      </p:sp>
    </p:spTree>
    <p:extLst>
      <p:ext uri="{BB962C8B-B14F-4D97-AF65-F5344CB8AC3E}">
        <p14:creationId xmlns:p14="http://schemas.microsoft.com/office/powerpoint/2010/main" xmlns="" val="15979285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noProof="1" smtClean="0"/>
              <a:t>Action plan for period 2015-2016 </a:t>
            </a:r>
            <a:r>
              <a:rPr lang="lv-LV" sz="2000" noProof="1" smtClean="0"/>
              <a:t>[5]</a:t>
            </a:r>
            <a:endParaRPr lang="lv-LV" sz="2000" noProof="1"/>
          </a:p>
        </p:txBody>
      </p:sp>
      <p:sp>
        <p:nvSpPr>
          <p:cNvPr id="3" name="Satura vietturis 2"/>
          <p:cNvSpPr>
            <a:spLocks noGrp="1"/>
          </p:cNvSpPr>
          <p:nvPr>
            <p:ph idx="1"/>
          </p:nvPr>
        </p:nvSpPr>
        <p:spPr/>
        <p:txBody>
          <a:bodyPr anchor="ctr">
            <a:normAutofit/>
          </a:bodyPr>
          <a:lstStyle/>
          <a:p>
            <a:pPr>
              <a:buClr>
                <a:srgbClr val="595959"/>
              </a:buClr>
            </a:pPr>
            <a:r>
              <a:rPr lang="en-US" noProof="1" smtClean="0"/>
              <a:t>To </a:t>
            </a:r>
            <a:r>
              <a:rPr lang="en-US" noProof="1"/>
              <a:t>promote safety issues among community members using modern media and other coordinated activities in local communities of the Commission member </a:t>
            </a:r>
            <a:r>
              <a:rPr lang="en-US" noProof="1" smtClean="0"/>
              <a:t>cities</a:t>
            </a:r>
            <a:endParaRPr lang="en-US" noProof="1"/>
          </a:p>
        </p:txBody>
      </p:sp>
    </p:spTree>
    <p:extLst>
      <p:ext uri="{BB962C8B-B14F-4D97-AF65-F5344CB8AC3E}">
        <p14:creationId xmlns:p14="http://schemas.microsoft.com/office/powerpoint/2010/main" xmlns="" val="16309379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err="1" smtClean="0"/>
              <a:t>Commission</a:t>
            </a:r>
            <a:r>
              <a:rPr lang="lv-LV" dirty="0" smtClean="0"/>
              <a:t> </a:t>
            </a:r>
            <a:r>
              <a:rPr lang="lv-LV" dirty="0" err="1" smtClean="0"/>
              <a:t>meetings</a:t>
            </a:r>
            <a:endParaRPr lang="lv-LV" dirty="0"/>
          </a:p>
        </p:txBody>
      </p:sp>
      <p:sp>
        <p:nvSpPr>
          <p:cNvPr id="3" name="Satura vietturis 2"/>
          <p:cNvSpPr>
            <a:spLocks noGrp="1"/>
          </p:cNvSpPr>
          <p:nvPr>
            <p:ph idx="1"/>
          </p:nvPr>
        </p:nvSpPr>
        <p:spPr/>
        <p:txBody>
          <a:bodyPr anchor="ctr"/>
          <a:lstStyle/>
          <a:p>
            <a:r>
              <a:rPr lang="en-GB" dirty="0"/>
              <a:t>During the period of 2015-2016 Safe Cities Commission plans to organize two meetings/seminars each </a:t>
            </a:r>
            <a:r>
              <a:rPr lang="en-GB" dirty="0" smtClean="0"/>
              <a:t>year</a:t>
            </a:r>
            <a:endParaRPr lang="lv-LV" dirty="0"/>
          </a:p>
          <a:p>
            <a:endParaRPr lang="lv-LV" dirty="0"/>
          </a:p>
        </p:txBody>
      </p:sp>
    </p:spTree>
    <p:extLst>
      <p:ext uri="{BB962C8B-B14F-4D97-AF65-F5344CB8AC3E}">
        <p14:creationId xmlns:p14="http://schemas.microsoft.com/office/powerpoint/2010/main" xmlns="" val="19312729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zentācija1" id="{B993A1CF-86E0-4976-AB65-31DF8FA1DFAC}" vid="{D7798EBA-FD27-4C6B-90C9-D5B98FFD73AA}"/>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0D23229-ACB3-4158-AD37-197CF91833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Biznesa virziena prezentācija (platekrāna)</Template>
  <TotalTime>0</TotalTime>
  <Words>607</Words>
  <Application>Microsoft Office PowerPoint</Application>
  <PresentationFormat>Niestandardowy</PresentationFormat>
  <Paragraphs>68</Paragraphs>
  <Slides>14</Slides>
  <Notes>1</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Sales Direction 16X9</vt:lpstr>
      <vt:lpstr>UNION OF THE BALTIC CITIES  SAFE CITIES COMMISSION</vt:lpstr>
      <vt:lpstr>UBC Safe Cities Commission</vt:lpstr>
      <vt:lpstr>Our latest success</vt:lpstr>
      <vt:lpstr>Action plan for period 2015-2016 [1]</vt:lpstr>
      <vt:lpstr>Action plan for period 2015-2016 [2]</vt:lpstr>
      <vt:lpstr>Action plan for period 2015-2016 [3]</vt:lpstr>
      <vt:lpstr>Action plan for period 2015-2016 [4]</vt:lpstr>
      <vt:lpstr>Action plan for period 2015-2016 [5]</vt:lpstr>
      <vt:lpstr>Commission meetings</vt:lpstr>
      <vt:lpstr>First tasks to do</vt:lpstr>
      <vt:lpstr>Main objectives of action until 2017</vt:lpstr>
      <vt:lpstr>Budget 2015</vt:lpstr>
      <vt:lpstr>Budget 2016</vt:lpstr>
      <vt:lpstr>Thank you for your attention!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2015-06-06T11:46:24Z</dcterms:created>
  <dcterms:modified xsi:type="dcterms:W3CDTF">2015-06-16T12:14:05Z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ies>
</file>