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0"/>
  </p:notesMasterIdLst>
  <p:handoutMasterIdLst>
    <p:handoutMasterId r:id="rId21"/>
  </p:handoutMasterIdLst>
  <p:sldIdLst>
    <p:sldId id="256" r:id="rId2"/>
    <p:sldId id="292" r:id="rId3"/>
    <p:sldId id="313" r:id="rId4"/>
    <p:sldId id="310" r:id="rId5"/>
    <p:sldId id="311" r:id="rId6"/>
    <p:sldId id="299" r:id="rId7"/>
    <p:sldId id="300" r:id="rId8"/>
    <p:sldId id="301" r:id="rId9"/>
    <p:sldId id="302" r:id="rId10"/>
    <p:sldId id="303" r:id="rId11"/>
    <p:sldId id="304" r:id="rId12"/>
    <p:sldId id="305" r:id="rId13"/>
    <p:sldId id="306" r:id="rId14"/>
    <p:sldId id="307" r:id="rId15"/>
    <p:sldId id="308" r:id="rId16"/>
    <p:sldId id="309" r:id="rId17"/>
    <p:sldId id="312" r:id="rId18"/>
    <p:sldId id="284" r:id="rId19"/>
  </p:sldIdLst>
  <p:sldSz cx="9144000" cy="6858000" type="screen4x3"/>
  <p:notesSz cx="6669088" cy="97536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FFB92F"/>
    <a:srgbClr val="00468B"/>
    <a:srgbClr val="DFDF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876" autoAdjust="0"/>
  </p:normalViewPr>
  <p:slideViewPr>
    <p:cSldViewPr>
      <p:cViewPr>
        <p:scale>
          <a:sx n="70" d="100"/>
          <a:sy n="70" d="100"/>
        </p:scale>
        <p:origin x="-510" y="-282"/>
      </p:cViewPr>
      <p:guideLst>
        <p:guide orient="horz" pos="2160"/>
        <p:guide pos="5427"/>
        <p:guide pos="30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154" y="-86"/>
      </p:cViewPr>
      <p:guideLst>
        <p:guide orient="horz" pos="3072"/>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0"/>
            <a:ext cx="2889938" cy="487680"/>
          </a:xfrm>
          <a:prstGeom prst="rect">
            <a:avLst/>
          </a:prstGeom>
        </p:spPr>
        <p:txBody>
          <a:bodyPr vert="horz" lIns="91418" tIns="45708" rIns="91418" bIns="45708" rtlCol="0"/>
          <a:lstStyle>
            <a:lvl1pPr algn="l">
              <a:defRPr sz="1200"/>
            </a:lvl1pPr>
          </a:lstStyle>
          <a:p>
            <a:endParaRPr lang="fi-FI"/>
          </a:p>
        </p:txBody>
      </p:sp>
      <p:sp>
        <p:nvSpPr>
          <p:cNvPr id="3" name="Päivämäärän paikkamerkki 2"/>
          <p:cNvSpPr>
            <a:spLocks noGrp="1"/>
          </p:cNvSpPr>
          <p:nvPr>
            <p:ph type="dt" sz="quarter" idx="1"/>
          </p:nvPr>
        </p:nvSpPr>
        <p:spPr>
          <a:xfrm>
            <a:off x="3777607" y="0"/>
            <a:ext cx="2889938" cy="487680"/>
          </a:xfrm>
          <a:prstGeom prst="rect">
            <a:avLst/>
          </a:prstGeom>
        </p:spPr>
        <p:txBody>
          <a:bodyPr vert="horz" lIns="91418" tIns="45708" rIns="91418" bIns="45708" rtlCol="0"/>
          <a:lstStyle>
            <a:lvl1pPr algn="r">
              <a:defRPr sz="1200"/>
            </a:lvl1pPr>
          </a:lstStyle>
          <a:p>
            <a:fld id="{A6D7DFD3-23EC-4407-A3E0-A65838309D1D}" type="datetimeFigureOut">
              <a:rPr lang="fi-FI" smtClean="0"/>
              <a:pPr/>
              <a:t>16.6.2015</a:t>
            </a:fld>
            <a:endParaRPr lang="fi-FI"/>
          </a:p>
        </p:txBody>
      </p:sp>
      <p:sp>
        <p:nvSpPr>
          <p:cNvPr id="4" name="Alatunnisteen paikkamerkki 3"/>
          <p:cNvSpPr>
            <a:spLocks noGrp="1"/>
          </p:cNvSpPr>
          <p:nvPr>
            <p:ph type="ftr" sz="quarter" idx="2"/>
          </p:nvPr>
        </p:nvSpPr>
        <p:spPr>
          <a:xfrm>
            <a:off x="2" y="9264227"/>
            <a:ext cx="2889938" cy="487680"/>
          </a:xfrm>
          <a:prstGeom prst="rect">
            <a:avLst/>
          </a:prstGeom>
        </p:spPr>
        <p:txBody>
          <a:bodyPr vert="horz" lIns="91418" tIns="45708" rIns="91418" bIns="45708" rtlCol="0" anchor="b"/>
          <a:lstStyle>
            <a:lvl1pPr algn="l">
              <a:defRPr sz="1200"/>
            </a:lvl1pPr>
          </a:lstStyle>
          <a:p>
            <a:endParaRPr lang="fi-FI"/>
          </a:p>
        </p:txBody>
      </p:sp>
      <p:sp>
        <p:nvSpPr>
          <p:cNvPr id="5" name="Dian numeron paikkamerkki 4"/>
          <p:cNvSpPr>
            <a:spLocks noGrp="1"/>
          </p:cNvSpPr>
          <p:nvPr>
            <p:ph type="sldNum" sz="quarter" idx="3"/>
          </p:nvPr>
        </p:nvSpPr>
        <p:spPr>
          <a:xfrm>
            <a:off x="3777607" y="9264227"/>
            <a:ext cx="2889938" cy="487680"/>
          </a:xfrm>
          <a:prstGeom prst="rect">
            <a:avLst/>
          </a:prstGeom>
        </p:spPr>
        <p:txBody>
          <a:bodyPr vert="horz" lIns="91418" tIns="45708" rIns="91418" bIns="45708" rtlCol="0" anchor="b"/>
          <a:lstStyle>
            <a:lvl1pPr algn="r">
              <a:defRPr sz="1200"/>
            </a:lvl1pPr>
          </a:lstStyle>
          <a:p>
            <a:fld id="{E42F0EBA-38FD-4C54-A2B7-1BE923A75A79}" type="slidenum">
              <a:rPr lang="fi-FI" smtClean="0"/>
              <a:pPr/>
              <a:t>‹#›</a:t>
            </a:fld>
            <a:endParaRPr lang="fi-FI"/>
          </a:p>
        </p:txBody>
      </p:sp>
    </p:spTree>
    <p:extLst>
      <p:ext uri="{BB962C8B-B14F-4D97-AF65-F5344CB8AC3E}">
        <p14:creationId xmlns:p14="http://schemas.microsoft.com/office/powerpoint/2010/main" xmlns="" val="2086903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0"/>
            <a:ext cx="2889938" cy="487680"/>
          </a:xfrm>
          <a:prstGeom prst="rect">
            <a:avLst/>
          </a:prstGeom>
        </p:spPr>
        <p:txBody>
          <a:bodyPr vert="horz" lIns="91418" tIns="45708" rIns="91418" bIns="45708" rtlCol="0"/>
          <a:lstStyle>
            <a:lvl1pPr algn="l">
              <a:defRPr sz="1200"/>
            </a:lvl1pPr>
          </a:lstStyle>
          <a:p>
            <a:endParaRPr lang="fi-FI"/>
          </a:p>
        </p:txBody>
      </p:sp>
      <p:sp>
        <p:nvSpPr>
          <p:cNvPr id="3" name="Päivämäärän paikkamerkki 2"/>
          <p:cNvSpPr>
            <a:spLocks noGrp="1"/>
          </p:cNvSpPr>
          <p:nvPr>
            <p:ph type="dt" idx="1"/>
          </p:nvPr>
        </p:nvSpPr>
        <p:spPr>
          <a:xfrm>
            <a:off x="3777607" y="0"/>
            <a:ext cx="2889938" cy="487680"/>
          </a:xfrm>
          <a:prstGeom prst="rect">
            <a:avLst/>
          </a:prstGeom>
        </p:spPr>
        <p:txBody>
          <a:bodyPr vert="horz" lIns="91418" tIns="45708" rIns="91418" bIns="45708" rtlCol="0"/>
          <a:lstStyle>
            <a:lvl1pPr algn="r">
              <a:defRPr sz="1200"/>
            </a:lvl1pPr>
          </a:lstStyle>
          <a:p>
            <a:fld id="{4BC47200-69AA-40B8-A453-7A0CF91D5E77}" type="datetimeFigureOut">
              <a:rPr lang="fi-FI" smtClean="0"/>
              <a:pPr/>
              <a:t>16.6.2015</a:t>
            </a:fld>
            <a:endParaRPr lang="fi-FI"/>
          </a:p>
        </p:txBody>
      </p:sp>
      <p:sp>
        <p:nvSpPr>
          <p:cNvPr id="4" name="Dian kuvan paikkamerkki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18" tIns="45708" rIns="91418" bIns="45708" rtlCol="0" anchor="ctr"/>
          <a:lstStyle/>
          <a:p>
            <a:endParaRPr lang="fi-FI"/>
          </a:p>
        </p:txBody>
      </p:sp>
      <p:sp>
        <p:nvSpPr>
          <p:cNvPr id="5" name="Huomautusten paikkamerkki 4"/>
          <p:cNvSpPr>
            <a:spLocks noGrp="1"/>
          </p:cNvSpPr>
          <p:nvPr>
            <p:ph type="body" sz="quarter" idx="3"/>
          </p:nvPr>
        </p:nvSpPr>
        <p:spPr>
          <a:xfrm>
            <a:off x="666909" y="4632960"/>
            <a:ext cx="5335270" cy="4389120"/>
          </a:xfrm>
          <a:prstGeom prst="rect">
            <a:avLst/>
          </a:prstGeom>
        </p:spPr>
        <p:txBody>
          <a:bodyPr vert="horz" lIns="91418" tIns="45708" rIns="91418" bIns="45708"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2" y="9264227"/>
            <a:ext cx="2889938" cy="487680"/>
          </a:xfrm>
          <a:prstGeom prst="rect">
            <a:avLst/>
          </a:prstGeom>
        </p:spPr>
        <p:txBody>
          <a:bodyPr vert="horz" lIns="91418" tIns="45708" rIns="91418" bIns="45708" rtlCol="0" anchor="b"/>
          <a:lstStyle>
            <a:lvl1pPr algn="l">
              <a:defRPr sz="1200"/>
            </a:lvl1pPr>
          </a:lstStyle>
          <a:p>
            <a:endParaRPr lang="fi-FI"/>
          </a:p>
        </p:txBody>
      </p:sp>
      <p:sp>
        <p:nvSpPr>
          <p:cNvPr id="7" name="Dian numeron paikkamerkki 6"/>
          <p:cNvSpPr>
            <a:spLocks noGrp="1"/>
          </p:cNvSpPr>
          <p:nvPr>
            <p:ph type="sldNum" sz="quarter" idx="5"/>
          </p:nvPr>
        </p:nvSpPr>
        <p:spPr>
          <a:xfrm>
            <a:off x="3777607" y="9264227"/>
            <a:ext cx="2889938" cy="487680"/>
          </a:xfrm>
          <a:prstGeom prst="rect">
            <a:avLst/>
          </a:prstGeom>
        </p:spPr>
        <p:txBody>
          <a:bodyPr vert="horz" lIns="91418" tIns="45708" rIns="91418" bIns="45708" rtlCol="0" anchor="b"/>
          <a:lstStyle>
            <a:lvl1pPr algn="r">
              <a:defRPr sz="1200"/>
            </a:lvl1pPr>
          </a:lstStyle>
          <a:p>
            <a:fld id="{11C9FDE4-8C83-4586-9F16-6A081C607BA4}" type="slidenum">
              <a:rPr lang="fi-FI" smtClean="0"/>
              <a:pPr/>
              <a:t>‹#›</a:t>
            </a:fld>
            <a:endParaRPr lang="fi-FI"/>
          </a:p>
        </p:txBody>
      </p:sp>
    </p:spTree>
    <p:extLst>
      <p:ext uri="{BB962C8B-B14F-4D97-AF65-F5344CB8AC3E}">
        <p14:creationId xmlns:p14="http://schemas.microsoft.com/office/powerpoint/2010/main" xmlns="" val="12465819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a:t>
            </a:fld>
            <a:endParaRPr lang="fi-FI"/>
          </a:p>
        </p:txBody>
      </p:sp>
    </p:spTree>
    <p:extLst>
      <p:ext uri="{BB962C8B-B14F-4D97-AF65-F5344CB8AC3E}">
        <p14:creationId xmlns:p14="http://schemas.microsoft.com/office/powerpoint/2010/main" xmlns="" val="48570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10</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11</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12</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13</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14</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15</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16</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17</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18</a:t>
            </a:fld>
            <a:endParaRPr lang="fi-FI"/>
          </a:p>
        </p:txBody>
      </p:sp>
    </p:spTree>
    <p:extLst>
      <p:ext uri="{BB962C8B-B14F-4D97-AF65-F5344CB8AC3E}">
        <p14:creationId xmlns:p14="http://schemas.microsoft.com/office/powerpoint/2010/main" xmlns="" val="246826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2</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3</a:t>
            </a:fld>
            <a:endParaRPr lang="fi-FI"/>
          </a:p>
        </p:txBody>
      </p:sp>
    </p:spTree>
    <p:extLst>
      <p:ext uri="{BB962C8B-B14F-4D97-AF65-F5344CB8AC3E}">
        <p14:creationId xmlns:p14="http://schemas.microsoft.com/office/powerpoint/2010/main" xmlns="" val="48570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4</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5</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6</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7</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8</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9</a:t>
            </a:fld>
            <a:endParaRPr lang="fi-FI"/>
          </a:p>
        </p:txBody>
      </p:sp>
    </p:spTree>
    <p:extLst>
      <p:ext uri="{BB962C8B-B14F-4D97-AF65-F5344CB8AC3E}">
        <p14:creationId xmlns:p14="http://schemas.microsoft.com/office/powerpoint/2010/main" xmlns="" val="2552630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pic>
        <p:nvPicPr>
          <p:cNvPr id="5" name="Kuva 4" descr="tku_powerpoint_piirrospohja_kokonaan.pn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6385"/>
          <a:stretch/>
        </p:blipFill>
        <p:spPr>
          <a:xfrm>
            <a:off x="-2644" y="-188640"/>
            <a:ext cx="9144000" cy="6420107"/>
          </a:xfrm>
          <a:prstGeom prst="rect">
            <a:avLst/>
          </a:prstGeom>
        </p:spPr>
      </p:pic>
      <p:sp>
        <p:nvSpPr>
          <p:cNvPr id="15" name="Otsikko 14"/>
          <p:cNvSpPr>
            <a:spLocks noGrp="1"/>
          </p:cNvSpPr>
          <p:nvPr>
            <p:ph type="title"/>
          </p:nvPr>
        </p:nvSpPr>
        <p:spPr>
          <a:xfrm>
            <a:off x="684000" y="764704"/>
            <a:ext cx="7704424" cy="1800200"/>
          </a:xfrm>
        </p:spPr>
        <p:txBody>
          <a:bodyPr>
            <a:normAutofit/>
          </a:bodyPr>
          <a:lstStyle>
            <a:lvl1pPr algn="l">
              <a:defRPr sz="3200"/>
            </a:lvl1pPr>
          </a:lstStyle>
          <a:p>
            <a:r>
              <a:rPr lang="fi-FI" smtClean="0"/>
              <a:t>Muokkaa perustyylejä naps.</a:t>
            </a:r>
            <a:endParaRPr lang="fi-FI" dirty="0"/>
          </a:p>
        </p:txBody>
      </p:sp>
      <p:sp>
        <p:nvSpPr>
          <p:cNvPr id="17" name="Tekstin paikkamerkki 16"/>
          <p:cNvSpPr>
            <a:spLocks noGrp="1"/>
          </p:cNvSpPr>
          <p:nvPr>
            <p:ph type="body" sz="quarter" idx="13"/>
          </p:nvPr>
        </p:nvSpPr>
        <p:spPr>
          <a:xfrm>
            <a:off x="683568" y="2771972"/>
            <a:ext cx="7704856" cy="1377108"/>
          </a:xfrm>
        </p:spPr>
        <p:txBody>
          <a:bodyPr>
            <a:normAutofit/>
          </a:bodyPr>
          <a:lstStyle>
            <a:lvl1pPr marL="0" indent="0" algn="l">
              <a:buFontTx/>
              <a:buNone/>
              <a:defRPr sz="1800"/>
            </a:lvl1pPr>
          </a:lstStyle>
          <a:p>
            <a:pPr lvl="0"/>
            <a:r>
              <a:rPr lang="fi-FI" smtClean="0"/>
              <a:t>Muokkaa tekstin perustyylejä napsauttamalla</a:t>
            </a:r>
          </a:p>
        </p:txBody>
      </p:sp>
      <p:sp>
        <p:nvSpPr>
          <p:cNvPr id="2" name="Päivämäärän paikkamerkki 1"/>
          <p:cNvSpPr>
            <a:spLocks noGrp="1"/>
          </p:cNvSpPr>
          <p:nvPr>
            <p:ph type="dt" sz="half" idx="14"/>
          </p:nvPr>
        </p:nvSpPr>
        <p:spPr/>
        <p:txBody>
          <a:bodyPr/>
          <a:lstStyle/>
          <a:p>
            <a:fld id="{ED068ECC-E6D4-0A4F-915C-1D74DFB4EBF8}" type="datetime1">
              <a:rPr lang="fi-FI" smtClean="0"/>
              <a:pPr/>
              <a:t>16.6.2015</a:t>
            </a:fld>
            <a:endParaRPr lang="fi-FI" dirty="0"/>
          </a:p>
        </p:txBody>
      </p:sp>
      <p:sp>
        <p:nvSpPr>
          <p:cNvPr id="3" name="Alatunnisteen paikkamerkki 2"/>
          <p:cNvSpPr>
            <a:spLocks noGrp="1"/>
          </p:cNvSpPr>
          <p:nvPr>
            <p:ph type="ftr" sz="quarter" idx="15"/>
          </p:nvPr>
        </p:nvSpPr>
        <p:spPr/>
        <p:txBody>
          <a:bodyPr/>
          <a:lstStyle/>
          <a:p>
            <a:r>
              <a:rPr lang="fi-FI" smtClean="0"/>
              <a:t>Esittäjän nimi</a:t>
            </a:r>
            <a:endParaRPr lang="fi-FI"/>
          </a:p>
        </p:txBody>
      </p:sp>
      <p:sp>
        <p:nvSpPr>
          <p:cNvPr id="4" name="Dian numeron paikkamerkki 3"/>
          <p:cNvSpPr>
            <a:spLocks noGrp="1"/>
          </p:cNvSpPr>
          <p:nvPr>
            <p:ph type="sldNum" sz="quarter" idx="16"/>
          </p:nvPr>
        </p:nvSpPr>
        <p:spPr/>
        <p:txBody>
          <a:bodyPr/>
          <a:lstStyle/>
          <a:p>
            <a:fld id="{5313BD74-EA17-574A-98E7-0901538991B3}" type="slidenum">
              <a:rPr lang="fi-FI" smtClean="0"/>
              <a:pPr/>
              <a:t>‹#›</a:t>
            </a:fld>
            <a:endParaRPr lang="fi-FI"/>
          </a:p>
        </p:txBody>
      </p:sp>
      <p:pic>
        <p:nvPicPr>
          <p:cNvPr id="6" name="Kuva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83600" y="5662800"/>
            <a:ext cx="1332000" cy="404928"/>
          </a:xfrm>
          <a:prstGeom prst="rect">
            <a:avLst/>
          </a:prstGeom>
        </p:spPr>
      </p:pic>
    </p:spTree>
    <p:extLst>
      <p:ext uri="{BB962C8B-B14F-4D97-AF65-F5344CB8AC3E}">
        <p14:creationId xmlns:p14="http://schemas.microsoft.com/office/powerpoint/2010/main" xmlns="" val="10069722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15" name="Otsikko 14"/>
          <p:cNvSpPr>
            <a:spLocks noGrp="1"/>
          </p:cNvSpPr>
          <p:nvPr>
            <p:ph type="title"/>
          </p:nvPr>
        </p:nvSpPr>
        <p:spPr/>
        <p:txBody>
          <a:bodyPr/>
          <a:lstStyle/>
          <a:p>
            <a:r>
              <a:rPr lang="fi-FI" smtClean="0"/>
              <a:t>Muokkaa perustyylejä naps.</a:t>
            </a:r>
            <a:endParaRPr lang="fi-FI" dirty="0"/>
          </a:p>
        </p:txBody>
      </p:sp>
      <p:sp>
        <p:nvSpPr>
          <p:cNvPr id="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4"/>
          </p:nvPr>
        </p:nvSpPr>
        <p:spPr/>
        <p:txBody>
          <a:bodyPr/>
          <a:lstStyle/>
          <a:p>
            <a:fld id="{B4D18F73-29E0-0C48-B7BB-47AD54BA47B9}" type="datetime1">
              <a:rPr lang="fi-FI" smtClean="0"/>
              <a:pPr/>
              <a:t>16.6.2015</a:t>
            </a:fld>
            <a:endParaRPr lang="fi-FI" dirty="0"/>
          </a:p>
        </p:txBody>
      </p:sp>
      <p:sp>
        <p:nvSpPr>
          <p:cNvPr id="6" name="Alatunnisteen paikkamerkki 5"/>
          <p:cNvSpPr>
            <a:spLocks noGrp="1"/>
          </p:cNvSpPr>
          <p:nvPr>
            <p:ph type="ftr" sz="quarter" idx="15"/>
          </p:nvPr>
        </p:nvSpPr>
        <p:spPr/>
        <p:txBody>
          <a:bodyPr/>
          <a:lstStyle/>
          <a:p>
            <a:r>
              <a:rPr lang="fi-FI" smtClean="0"/>
              <a:t>Esittäjän nimi</a:t>
            </a:r>
            <a:endParaRPr lang="fi-FI"/>
          </a:p>
        </p:txBody>
      </p:sp>
      <p:sp>
        <p:nvSpPr>
          <p:cNvPr id="7" name="Dian numeron paikkamerkki 6"/>
          <p:cNvSpPr>
            <a:spLocks noGrp="1"/>
          </p:cNvSpPr>
          <p:nvPr>
            <p:ph type="sldNum" sz="quarter" idx="16"/>
          </p:nvPr>
        </p:nvSpPr>
        <p:spPr/>
        <p:txBody>
          <a:bodyPr/>
          <a:lstStyle/>
          <a:p>
            <a:fld id="{5313BD74-EA17-574A-98E7-0901538991B3}" type="slidenum">
              <a:rPr lang="fi-FI" smtClean="0"/>
              <a:pPr/>
              <a:t>‹#›</a:t>
            </a:fld>
            <a:endParaRPr lang="fi-FI"/>
          </a:p>
        </p:txBody>
      </p:sp>
    </p:spTree>
    <p:extLst>
      <p:ext uri="{BB962C8B-B14F-4D97-AF65-F5344CB8AC3E}">
        <p14:creationId xmlns:p14="http://schemas.microsoft.com/office/powerpoint/2010/main" xmlns="" val="1783134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Päivämäärän paikkamerkki 7"/>
          <p:cNvSpPr>
            <a:spLocks noGrp="1"/>
          </p:cNvSpPr>
          <p:nvPr>
            <p:ph type="dt" sz="half" idx="10"/>
          </p:nvPr>
        </p:nvSpPr>
        <p:spPr/>
        <p:txBody>
          <a:bodyPr/>
          <a:lstStyle/>
          <a:p>
            <a:fld id="{EF7EA3E1-455F-164C-9077-386EF556D5ED}" type="datetime1">
              <a:rPr lang="fi-FI" smtClean="0"/>
              <a:pPr/>
              <a:t>16.6.2015</a:t>
            </a:fld>
            <a:endParaRPr lang="fi-FI" dirty="0"/>
          </a:p>
        </p:txBody>
      </p:sp>
      <p:sp>
        <p:nvSpPr>
          <p:cNvPr id="9" name="Alatunnisteen paikkamerkki 8"/>
          <p:cNvSpPr>
            <a:spLocks noGrp="1"/>
          </p:cNvSpPr>
          <p:nvPr>
            <p:ph type="ftr" sz="quarter" idx="11"/>
          </p:nvPr>
        </p:nvSpPr>
        <p:spPr/>
        <p:txBody>
          <a:bodyPr/>
          <a:lstStyle/>
          <a:p>
            <a:r>
              <a:rPr lang="fi-FI" smtClean="0"/>
              <a:t>Esittäjän nimi</a:t>
            </a:r>
            <a:endParaRPr lang="fi-FI"/>
          </a:p>
        </p:txBody>
      </p:sp>
      <p:sp>
        <p:nvSpPr>
          <p:cNvPr id="10" name="Dian numeron paikkamerkki 9"/>
          <p:cNvSpPr>
            <a:spLocks noGrp="1"/>
          </p:cNvSpPr>
          <p:nvPr>
            <p:ph type="sldNum" sz="quarter" idx="12"/>
          </p:nvPr>
        </p:nvSpPr>
        <p:spPr/>
        <p:txBody>
          <a:bodyPr/>
          <a:lstStyle/>
          <a:p>
            <a:fld id="{5313BD74-EA17-574A-98E7-0901538991B3}" type="slidenum">
              <a:rPr lang="fi-FI" smtClean="0"/>
              <a:pPr/>
              <a:t>‹#›</a:t>
            </a:fld>
            <a:endParaRPr lang="fi-FI"/>
          </a:p>
        </p:txBody>
      </p:sp>
      <p:sp>
        <p:nvSpPr>
          <p:cNvPr id="12" name="Otsikko 11"/>
          <p:cNvSpPr>
            <a:spLocks noGrp="1"/>
          </p:cNvSpPr>
          <p:nvPr>
            <p:ph type="title"/>
          </p:nvPr>
        </p:nvSpPr>
        <p:spPr/>
        <p:txBody>
          <a:bodyPr/>
          <a:lstStyle/>
          <a:p>
            <a:r>
              <a:rPr lang="fi-FI" smtClean="0"/>
              <a:t>Muokkaa perustyylejä naps.</a:t>
            </a:r>
            <a:endParaRPr lang="fi-FI"/>
          </a:p>
        </p:txBody>
      </p:sp>
      <p:sp>
        <p:nvSpPr>
          <p:cNvPr id="14" name="Sisällön paikkamerkki 13"/>
          <p:cNvSpPr>
            <a:spLocks noGrp="1"/>
          </p:cNvSpPr>
          <p:nvPr>
            <p:ph sz="quarter" idx="13"/>
          </p:nvPr>
        </p:nvSpPr>
        <p:spPr>
          <a:xfrm>
            <a:off x="684213" y="1557338"/>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Sisällön paikkamerkki 13"/>
          <p:cNvSpPr>
            <a:spLocks noGrp="1"/>
          </p:cNvSpPr>
          <p:nvPr>
            <p:ph sz="quarter" idx="14"/>
          </p:nvPr>
        </p:nvSpPr>
        <p:spPr>
          <a:xfrm>
            <a:off x="4680432" y="1556792"/>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xmlns="" val="32283348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8" name="Päivämäärän paikkamerkki 7"/>
          <p:cNvSpPr>
            <a:spLocks noGrp="1"/>
          </p:cNvSpPr>
          <p:nvPr>
            <p:ph type="dt" sz="half" idx="10"/>
          </p:nvPr>
        </p:nvSpPr>
        <p:spPr/>
        <p:txBody>
          <a:bodyPr/>
          <a:lstStyle/>
          <a:p>
            <a:fld id="{03BFF276-3E43-364D-8989-788CF2A37DE9}" type="datetime1">
              <a:rPr lang="fi-FI" smtClean="0"/>
              <a:pPr/>
              <a:t>16.6.2015</a:t>
            </a:fld>
            <a:endParaRPr lang="fi-FI" dirty="0"/>
          </a:p>
        </p:txBody>
      </p:sp>
      <p:sp>
        <p:nvSpPr>
          <p:cNvPr id="9" name="Alatunnisteen paikkamerkki 8"/>
          <p:cNvSpPr>
            <a:spLocks noGrp="1"/>
          </p:cNvSpPr>
          <p:nvPr>
            <p:ph type="ftr" sz="quarter" idx="11"/>
          </p:nvPr>
        </p:nvSpPr>
        <p:spPr/>
        <p:txBody>
          <a:bodyPr/>
          <a:lstStyle/>
          <a:p>
            <a:r>
              <a:rPr lang="fi-FI" smtClean="0"/>
              <a:t>Esittäjän nimi</a:t>
            </a:r>
            <a:endParaRPr lang="fi-FI"/>
          </a:p>
        </p:txBody>
      </p:sp>
      <p:sp>
        <p:nvSpPr>
          <p:cNvPr id="10" name="Dian numeron paikkamerkki 9"/>
          <p:cNvSpPr>
            <a:spLocks noGrp="1"/>
          </p:cNvSpPr>
          <p:nvPr>
            <p:ph type="sldNum" sz="quarter" idx="12"/>
          </p:nvPr>
        </p:nvSpPr>
        <p:spPr/>
        <p:txBody>
          <a:bodyPr/>
          <a:lstStyle/>
          <a:p>
            <a:fld id="{5313BD74-EA17-574A-98E7-0901538991B3}" type="slidenum">
              <a:rPr lang="fi-FI" smtClean="0"/>
              <a:pPr/>
              <a:t>‹#›</a:t>
            </a:fld>
            <a:endParaRPr lang="fi-FI"/>
          </a:p>
        </p:txBody>
      </p:sp>
      <p:sp>
        <p:nvSpPr>
          <p:cNvPr id="12" name="Otsikko 11"/>
          <p:cNvSpPr>
            <a:spLocks noGrp="1"/>
          </p:cNvSpPr>
          <p:nvPr>
            <p:ph type="title"/>
          </p:nvPr>
        </p:nvSpPr>
        <p:spPr>
          <a:xfrm>
            <a:off x="684000" y="620688"/>
            <a:ext cx="3815992" cy="796950"/>
          </a:xfrm>
        </p:spPr>
        <p:txBody>
          <a:bodyPr>
            <a:normAutofit/>
          </a:bodyPr>
          <a:lstStyle>
            <a:lvl1pPr>
              <a:defRPr sz="2000">
                <a:solidFill>
                  <a:schemeClr val="tx2"/>
                </a:solidFill>
              </a:defRPr>
            </a:lvl1pPr>
          </a:lstStyle>
          <a:p>
            <a:r>
              <a:rPr lang="fi-FI" dirty="0" smtClean="0"/>
              <a:t>Muokkaa perustyylejä naps.</a:t>
            </a:r>
            <a:endParaRPr lang="fi-FI" dirty="0"/>
          </a:p>
        </p:txBody>
      </p:sp>
      <p:sp>
        <p:nvSpPr>
          <p:cNvPr id="14" name="Sisällön paikkamerkki 13"/>
          <p:cNvSpPr>
            <a:spLocks noGrp="1"/>
          </p:cNvSpPr>
          <p:nvPr>
            <p:ph sz="quarter" idx="13"/>
          </p:nvPr>
        </p:nvSpPr>
        <p:spPr>
          <a:xfrm>
            <a:off x="684213" y="1557338"/>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Sisällön paikkamerkki 13"/>
          <p:cNvSpPr>
            <a:spLocks noGrp="1"/>
          </p:cNvSpPr>
          <p:nvPr>
            <p:ph sz="quarter" idx="14"/>
          </p:nvPr>
        </p:nvSpPr>
        <p:spPr>
          <a:xfrm>
            <a:off x="4680432" y="1556792"/>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Otsikko 11"/>
          <p:cNvSpPr txBox="1">
            <a:spLocks/>
          </p:cNvSpPr>
          <p:nvPr/>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dirty="0"/>
          </a:p>
        </p:txBody>
      </p:sp>
      <p:sp>
        <p:nvSpPr>
          <p:cNvPr id="11" name="Otsikko 11"/>
          <p:cNvSpPr txBox="1">
            <a:spLocks/>
          </p:cNvSpPr>
          <p:nvPr/>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dirty="0"/>
          </a:p>
        </p:txBody>
      </p:sp>
      <p:sp>
        <p:nvSpPr>
          <p:cNvPr id="16" name="Otsikko 11"/>
          <p:cNvSpPr txBox="1">
            <a:spLocks/>
          </p:cNvSpPr>
          <p:nvPr userDrawn="1"/>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sz="2000" b="1" i="0" dirty="0"/>
          </a:p>
        </p:txBody>
      </p:sp>
    </p:spTree>
    <p:extLst>
      <p:ext uri="{BB962C8B-B14F-4D97-AF65-F5344CB8AC3E}">
        <p14:creationId xmlns:p14="http://schemas.microsoft.com/office/powerpoint/2010/main" xmlns="" val="616875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Päivämäärän paikkamerkki 5"/>
          <p:cNvSpPr>
            <a:spLocks noGrp="1"/>
          </p:cNvSpPr>
          <p:nvPr>
            <p:ph type="dt" sz="half" idx="10"/>
          </p:nvPr>
        </p:nvSpPr>
        <p:spPr/>
        <p:txBody>
          <a:bodyPr/>
          <a:lstStyle/>
          <a:p>
            <a:fld id="{1DAA0378-CFA0-794B-ACE3-D06791D1C449}" type="datetime1">
              <a:rPr lang="fi-FI" smtClean="0"/>
              <a:pPr/>
              <a:t>16.6.2015</a:t>
            </a:fld>
            <a:endParaRPr lang="fi-FI" dirty="0"/>
          </a:p>
        </p:txBody>
      </p:sp>
      <p:sp>
        <p:nvSpPr>
          <p:cNvPr id="7" name="Alatunnisteen paikkamerkki 6"/>
          <p:cNvSpPr>
            <a:spLocks noGrp="1"/>
          </p:cNvSpPr>
          <p:nvPr>
            <p:ph type="ftr" sz="quarter" idx="11"/>
          </p:nvPr>
        </p:nvSpPr>
        <p:spPr/>
        <p:txBody>
          <a:bodyPr/>
          <a:lstStyle/>
          <a:p>
            <a:r>
              <a:rPr lang="fi-FI" smtClean="0"/>
              <a:t>Esittäjän nimi</a:t>
            </a:r>
            <a:endParaRPr lang="fi-FI"/>
          </a:p>
        </p:txBody>
      </p:sp>
      <p:sp>
        <p:nvSpPr>
          <p:cNvPr id="8" name="Dian numeron paikkamerkki 7"/>
          <p:cNvSpPr>
            <a:spLocks noGrp="1"/>
          </p:cNvSpPr>
          <p:nvPr>
            <p:ph type="sldNum" sz="quarter" idx="12"/>
          </p:nvPr>
        </p:nvSpPr>
        <p:spPr/>
        <p:txBody>
          <a:bodyPr/>
          <a:lstStyle/>
          <a:p>
            <a:fld id="{5313BD74-EA17-574A-98E7-0901538991B3}" type="slidenum">
              <a:rPr lang="fi-FI" smtClean="0"/>
              <a:pPr/>
              <a:t>‹#›</a:t>
            </a:fld>
            <a:endParaRPr lang="fi-FI"/>
          </a:p>
        </p:txBody>
      </p:sp>
      <p:sp>
        <p:nvSpPr>
          <p:cNvPr id="9" name="Otsikko 8"/>
          <p:cNvSpPr>
            <a:spLocks noGrp="1"/>
          </p:cNvSpPr>
          <p:nvPr>
            <p:ph type="title"/>
          </p:nvPr>
        </p:nvSpPr>
        <p:spPr/>
        <p:txBody>
          <a:bodyPr/>
          <a:lstStyle/>
          <a:p>
            <a:r>
              <a:rPr lang="fi-FI" smtClean="0"/>
              <a:t>Muokkaa perustyylejä naps.</a:t>
            </a:r>
            <a:endParaRPr lang="fi-FI"/>
          </a:p>
        </p:txBody>
      </p:sp>
    </p:spTree>
    <p:extLst>
      <p:ext uri="{BB962C8B-B14F-4D97-AF65-F5344CB8AC3E}">
        <p14:creationId xmlns:p14="http://schemas.microsoft.com/office/powerpoint/2010/main" xmlns="" val="1861296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Valkoinen pohja">
    <p:spTree>
      <p:nvGrpSpPr>
        <p:cNvPr id="1" name=""/>
        <p:cNvGrpSpPr/>
        <p:nvPr/>
      </p:nvGrpSpPr>
      <p:grpSpPr>
        <a:xfrm>
          <a:off x="0" y="0"/>
          <a:ext cx="0" cy="0"/>
          <a:chOff x="0" y="0"/>
          <a:chExt cx="0" cy="0"/>
        </a:xfrm>
      </p:grpSpPr>
      <p:grpSp>
        <p:nvGrpSpPr>
          <p:cNvPr id="9" name="Ryhmitä 8"/>
          <p:cNvGrpSpPr/>
          <p:nvPr/>
        </p:nvGrpSpPr>
        <p:grpSpPr>
          <a:xfrm>
            <a:off x="0" y="6300000"/>
            <a:ext cx="9144000" cy="558000"/>
            <a:chOff x="0" y="6300000"/>
            <a:chExt cx="9144000" cy="558000"/>
          </a:xfrm>
        </p:grpSpPr>
        <p:sp>
          <p:nvSpPr>
            <p:cNvPr id="10" name="Suorakulmio 9"/>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1" name="Suora yhdysviiva 10"/>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
        <p:nvSpPr>
          <p:cNvPr id="5" name="Päivämäärän paikkamerkki 4"/>
          <p:cNvSpPr>
            <a:spLocks noGrp="1"/>
          </p:cNvSpPr>
          <p:nvPr>
            <p:ph type="dt" sz="half" idx="10"/>
          </p:nvPr>
        </p:nvSpPr>
        <p:spPr/>
        <p:txBody>
          <a:bodyPr/>
          <a:lstStyle/>
          <a:p>
            <a:fld id="{2A9B0C17-89C6-BC41-B4A0-A125ED2A948D}" type="datetime1">
              <a:rPr lang="fi-FI" smtClean="0"/>
              <a:pPr/>
              <a:t>16.6.2015</a:t>
            </a:fld>
            <a:endParaRPr lang="fi-FI" dirty="0"/>
          </a:p>
        </p:txBody>
      </p:sp>
      <p:sp>
        <p:nvSpPr>
          <p:cNvPr id="6" name="Alatunnisteen paikkamerkki 5"/>
          <p:cNvSpPr>
            <a:spLocks noGrp="1"/>
          </p:cNvSpPr>
          <p:nvPr>
            <p:ph type="ftr" sz="quarter" idx="11"/>
          </p:nvPr>
        </p:nvSpPr>
        <p:spPr/>
        <p:txBody>
          <a:bodyPr/>
          <a:lstStyle/>
          <a:p>
            <a:r>
              <a:rPr lang="fi-FI" smtClean="0"/>
              <a:t>Esittäjän nimi</a:t>
            </a:r>
            <a:endParaRPr lang="fi-FI"/>
          </a:p>
        </p:txBody>
      </p:sp>
      <p:sp>
        <p:nvSpPr>
          <p:cNvPr id="7" name="Dian numeron paikkamerkki 6"/>
          <p:cNvSpPr>
            <a:spLocks noGrp="1"/>
          </p:cNvSpPr>
          <p:nvPr>
            <p:ph type="sldNum" sz="quarter" idx="12"/>
          </p:nvPr>
        </p:nvSpPr>
        <p:spPr/>
        <p:txBody>
          <a:bodyPr/>
          <a:lstStyle/>
          <a:p>
            <a:fld id="{5313BD74-EA17-574A-98E7-0901538991B3}" type="slidenum">
              <a:rPr lang="fi-FI" smtClean="0"/>
              <a:pPr/>
              <a:t>‹#›</a:t>
            </a:fld>
            <a:endParaRPr lang="fi-FI"/>
          </a:p>
        </p:txBody>
      </p:sp>
      <p:pic>
        <p:nvPicPr>
          <p:cNvPr id="8" name="Kuva 7" descr="Turku_vaakuna_rgb.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4600" y="184600"/>
            <a:ext cx="1332000" cy="381627"/>
          </a:xfrm>
          <a:prstGeom prst="rect">
            <a:avLst/>
          </a:prstGeom>
        </p:spPr>
      </p:pic>
      <p:sp>
        <p:nvSpPr>
          <p:cNvPr id="12" name="Otsikko 14"/>
          <p:cNvSpPr>
            <a:spLocks noGrp="1"/>
          </p:cNvSpPr>
          <p:nvPr>
            <p:ph type="title"/>
          </p:nvPr>
        </p:nvSpPr>
        <p:spPr>
          <a:xfrm>
            <a:off x="684000" y="620688"/>
            <a:ext cx="7776000" cy="796950"/>
          </a:xfrm>
        </p:spPr>
        <p:txBody>
          <a:bodyPr/>
          <a:lstStyle/>
          <a:p>
            <a:r>
              <a:rPr lang="fi-FI" smtClean="0"/>
              <a:t>Muokkaa perustyylejä naps.</a:t>
            </a:r>
            <a:endParaRPr lang="fi-FI" dirty="0"/>
          </a:p>
        </p:txBody>
      </p:sp>
      <p:sp>
        <p:nvSpPr>
          <p:cNvPr id="1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grpSp>
        <p:nvGrpSpPr>
          <p:cNvPr id="14" name="Ryhmitä 13"/>
          <p:cNvGrpSpPr/>
          <p:nvPr/>
        </p:nvGrpSpPr>
        <p:grpSpPr>
          <a:xfrm>
            <a:off x="0" y="6300000"/>
            <a:ext cx="9144000" cy="558000"/>
            <a:chOff x="0" y="6300000"/>
            <a:chExt cx="9144000" cy="558000"/>
          </a:xfrm>
        </p:grpSpPr>
        <p:sp>
          <p:nvSpPr>
            <p:cNvPr id="15" name="Suorakulmio 14"/>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6" name="Suora yhdysviiva 15"/>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grpSp>
        <p:nvGrpSpPr>
          <p:cNvPr id="18" name="Ryhmitä 17"/>
          <p:cNvGrpSpPr/>
          <p:nvPr userDrawn="1"/>
        </p:nvGrpSpPr>
        <p:grpSpPr>
          <a:xfrm>
            <a:off x="0" y="6300000"/>
            <a:ext cx="9144000" cy="558000"/>
            <a:chOff x="0" y="6300000"/>
            <a:chExt cx="9144000" cy="558000"/>
          </a:xfrm>
        </p:grpSpPr>
        <p:sp>
          <p:nvSpPr>
            <p:cNvPr id="19" name="Suorakulmio 18"/>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20" name="Suora yhdysviiva 19"/>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9008051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Tyhjä">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2A9B0C17-89C6-BC41-B4A0-A125ED2A948D}" type="datetime1">
              <a:rPr lang="fi-FI" smtClean="0"/>
              <a:pPr/>
              <a:t>16.6.2015</a:t>
            </a:fld>
            <a:endParaRPr lang="fi-FI" dirty="0"/>
          </a:p>
        </p:txBody>
      </p:sp>
      <p:sp>
        <p:nvSpPr>
          <p:cNvPr id="6" name="Alatunnisteen paikkamerkki 5"/>
          <p:cNvSpPr>
            <a:spLocks noGrp="1"/>
          </p:cNvSpPr>
          <p:nvPr>
            <p:ph type="ftr" sz="quarter" idx="11"/>
          </p:nvPr>
        </p:nvSpPr>
        <p:spPr/>
        <p:txBody>
          <a:bodyPr/>
          <a:lstStyle/>
          <a:p>
            <a:r>
              <a:rPr lang="fi-FI" smtClean="0"/>
              <a:t>Esittäjän nimi</a:t>
            </a:r>
            <a:endParaRPr lang="fi-FI"/>
          </a:p>
        </p:txBody>
      </p:sp>
      <p:sp>
        <p:nvSpPr>
          <p:cNvPr id="7" name="Dian numeron paikkamerkki 6"/>
          <p:cNvSpPr>
            <a:spLocks noGrp="1"/>
          </p:cNvSpPr>
          <p:nvPr>
            <p:ph type="sldNum" sz="quarter" idx="12"/>
          </p:nvPr>
        </p:nvSpPr>
        <p:spPr/>
        <p:txBody>
          <a:bodyPr/>
          <a:lstStyle/>
          <a:p>
            <a:fld id="{5313BD74-EA17-574A-98E7-0901538991B3}" type="slidenum">
              <a:rPr lang="fi-FI" smtClean="0"/>
              <a:pPr/>
              <a:t>‹#›</a:t>
            </a:fld>
            <a:endParaRPr lang="fi-FI"/>
          </a:p>
        </p:txBody>
      </p:sp>
    </p:spTree>
    <p:extLst>
      <p:ext uri="{BB962C8B-B14F-4D97-AF65-F5344CB8AC3E}">
        <p14:creationId xmlns:p14="http://schemas.microsoft.com/office/powerpoint/2010/main" xmlns="" val="34830740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petus">
    <p:spTree>
      <p:nvGrpSpPr>
        <p:cNvPr id="1" name=""/>
        <p:cNvGrpSpPr/>
        <p:nvPr/>
      </p:nvGrpSpPr>
      <p:grpSpPr>
        <a:xfrm>
          <a:off x="0" y="0"/>
          <a:ext cx="0" cy="0"/>
          <a:chOff x="0" y="0"/>
          <a:chExt cx="0" cy="0"/>
        </a:xfrm>
      </p:grpSpPr>
      <p:pic>
        <p:nvPicPr>
          <p:cNvPr id="10" name="Kuva 9" descr="tku_powerpoint_piirrospohja_kokonaan.pn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6139"/>
          <a:stretch/>
        </p:blipFill>
        <p:spPr>
          <a:xfrm>
            <a:off x="0" y="-188640"/>
            <a:ext cx="9144000" cy="6437040"/>
          </a:xfrm>
          <a:prstGeom prst="rect">
            <a:avLst/>
          </a:prstGeom>
        </p:spPr>
      </p:pic>
      <p:sp>
        <p:nvSpPr>
          <p:cNvPr id="15" name="Otsikko 14"/>
          <p:cNvSpPr>
            <a:spLocks noGrp="1"/>
          </p:cNvSpPr>
          <p:nvPr>
            <p:ph type="title"/>
          </p:nvPr>
        </p:nvSpPr>
        <p:spPr>
          <a:xfrm>
            <a:off x="684000" y="764704"/>
            <a:ext cx="7704424" cy="1800200"/>
          </a:xfrm>
        </p:spPr>
        <p:txBody>
          <a:bodyPr>
            <a:normAutofit/>
          </a:bodyPr>
          <a:lstStyle>
            <a:lvl1pPr algn="l">
              <a:defRPr sz="3200"/>
            </a:lvl1pPr>
          </a:lstStyle>
          <a:p>
            <a:r>
              <a:rPr lang="fi-FI" smtClean="0"/>
              <a:t>Muokkaa perustyylejä naps.</a:t>
            </a:r>
            <a:endParaRPr lang="fi-FI" dirty="0"/>
          </a:p>
        </p:txBody>
      </p:sp>
      <p:sp>
        <p:nvSpPr>
          <p:cNvPr id="17" name="Tekstin paikkamerkki 16"/>
          <p:cNvSpPr>
            <a:spLocks noGrp="1"/>
          </p:cNvSpPr>
          <p:nvPr>
            <p:ph type="body" sz="quarter" idx="13"/>
          </p:nvPr>
        </p:nvSpPr>
        <p:spPr>
          <a:xfrm>
            <a:off x="683568" y="2771972"/>
            <a:ext cx="7704856" cy="1377108"/>
          </a:xfrm>
        </p:spPr>
        <p:txBody>
          <a:bodyPr>
            <a:normAutofit/>
          </a:bodyPr>
          <a:lstStyle>
            <a:lvl1pPr marL="0" indent="0" algn="l">
              <a:buFontTx/>
              <a:buNone/>
              <a:defRPr sz="1800"/>
            </a:lvl1pPr>
          </a:lstStyle>
          <a:p>
            <a:pPr lvl="0"/>
            <a:r>
              <a:rPr lang="fi-FI" smtClean="0"/>
              <a:t>Muokkaa tekstin perustyylejä napsauttamalla</a:t>
            </a:r>
          </a:p>
        </p:txBody>
      </p:sp>
      <p:sp>
        <p:nvSpPr>
          <p:cNvPr id="2" name="Päivämäärän paikkamerkki 1"/>
          <p:cNvSpPr>
            <a:spLocks noGrp="1"/>
          </p:cNvSpPr>
          <p:nvPr>
            <p:ph type="dt" sz="half" idx="14"/>
          </p:nvPr>
        </p:nvSpPr>
        <p:spPr/>
        <p:txBody>
          <a:bodyPr/>
          <a:lstStyle/>
          <a:p>
            <a:fld id="{ED068ECC-E6D4-0A4F-915C-1D74DFB4EBF8}" type="datetime1">
              <a:rPr lang="fi-FI" smtClean="0"/>
              <a:pPr/>
              <a:t>16.6.2015</a:t>
            </a:fld>
            <a:endParaRPr lang="fi-FI" dirty="0"/>
          </a:p>
        </p:txBody>
      </p:sp>
      <p:sp>
        <p:nvSpPr>
          <p:cNvPr id="3" name="Alatunnisteen paikkamerkki 2"/>
          <p:cNvSpPr>
            <a:spLocks noGrp="1"/>
          </p:cNvSpPr>
          <p:nvPr>
            <p:ph type="ftr" sz="quarter" idx="15"/>
          </p:nvPr>
        </p:nvSpPr>
        <p:spPr/>
        <p:txBody>
          <a:bodyPr/>
          <a:lstStyle/>
          <a:p>
            <a:r>
              <a:rPr lang="fi-FI" smtClean="0"/>
              <a:t>Esittäjän nimi</a:t>
            </a:r>
            <a:endParaRPr lang="fi-FI"/>
          </a:p>
        </p:txBody>
      </p:sp>
      <p:sp>
        <p:nvSpPr>
          <p:cNvPr id="4" name="Dian numeron paikkamerkki 3"/>
          <p:cNvSpPr>
            <a:spLocks noGrp="1"/>
          </p:cNvSpPr>
          <p:nvPr>
            <p:ph type="sldNum" sz="quarter" idx="16"/>
          </p:nvPr>
        </p:nvSpPr>
        <p:spPr/>
        <p:txBody>
          <a:bodyPr/>
          <a:lstStyle/>
          <a:p>
            <a:fld id="{5313BD74-EA17-574A-98E7-0901538991B3}" type="slidenum">
              <a:rPr lang="fi-FI" smtClean="0"/>
              <a:pPr/>
              <a:t>‹#›</a:t>
            </a:fld>
            <a:endParaRPr lang="fi-FI"/>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84600" y="5661248"/>
            <a:ext cx="1332000" cy="399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40554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381D4012-C01B-2E44-9A3D-1C8BBE6C2239}" type="datetime1">
              <a:rPr lang="fi-FI" smtClean="0"/>
              <a:pPr/>
              <a:t>16.6.2015</a:t>
            </a:fld>
            <a:endParaRPr lang="fi-FI" dirty="0"/>
          </a:p>
        </p:txBody>
      </p:sp>
      <p:sp>
        <p:nvSpPr>
          <p:cNvPr id="4" name="Footer Placeholder 3"/>
          <p:cNvSpPr>
            <a:spLocks noGrp="1"/>
          </p:cNvSpPr>
          <p:nvPr>
            <p:ph type="ftr" sz="quarter" idx="11"/>
          </p:nvPr>
        </p:nvSpPr>
        <p:spPr/>
        <p:txBody>
          <a:bodyPr/>
          <a:lstStyle/>
          <a:p>
            <a:r>
              <a:rPr lang="fi-FI" smtClean="0"/>
              <a:t>Esittäjän nimi</a:t>
            </a:r>
            <a:endParaRPr lang="fi-FI" dirty="0"/>
          </a:p>
        </p:txBody>
      </p:sp>
      <p:sp>
        <p:nvSpPr>
          <p:cNvPr id="5" name="Slide Number Placeholder 4"/>
          <p:cNvSpPr>
            <a:spLocks noGrp="1"/>
          </p:cNvSpPr>
          <p:nvPr>
            <p:ph type="sldNum" sz="quarter" idx="12"/>
          </p:nvPr>
        </p:nvSpPr>
        <p:spPr/>
        <p:txBody>
          <a:bodyPr/>
          <a:lstStyle/>
          <a:p>
            <a:fld id="{5313BD74-EA17-574A-98E7-0901538991B3}" type="slidenum">
              <a:rPr lang="fi-FI" smtClean="0"/>
              <a:pPr/>
              <a:t>‹#›</a:t>
            </a:fld>
            <a:endParaRPr lang="fi-FI"/>
          </a:p>
        </p:txBody>
      </p:sp>
    </p:spTree>
    <p:extLst>
      <p:ext uri="{BB962C8B-B14F-4D97-AF65-F5344CB8AC3E}">
        <p14:creationId xmlns:p14="http://schemas.microsoft.com/office/powerpoint/2010/main" xmlns="" val="27162348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descr="tku_powerpoint_piirrospohja_kulma.png"/>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3995936" y="2816932"/>
            <a:ext cx="5040562" cy="3780420"/>
          </a:xfrm>
          <a:prstGeom prst="rect">
            <a:avLst/>
          </a:prstGeom>
        </p:spPr>
      </p:pic>
      <p:grpSp>
        <p:nvGrpSpPr>
          <p:cNvPr id="18" name="Ryhmitä 17"/>
          <p:cNvGrpSpPr/>
          <p:nvPr/>
        </p:nvGrpSpPr>
        <p:grpSpPr>
          <a:xfrm>
            <a:off x="0" y="6300000"/>
            <a:ext cx="9144000" cy="558000"/>
            <a:chOff x="0" y="6300000"/>
            <a:chExt cx="9144000" cy="558000"/>
          </a:xfrm>
        </p:grpSpPr>
        <p:sp>
          <p:nvSpPr>
            <p:cNvPr id="5" name="Suorakulmio 4"/>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5" name="Suora yhdysviiva 14"/>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
        <p:nvSpPr>
          <p:cNvPr id="3" name="Tekstin paikkamerkki 2"/>
          <p:cNvSpPr>
            <a:spLocks noGrp="1"/>
          </p:cNvSpPr>
          <p:nvPr>
            <p:ph type="body" idx="1"/>
          </p:nvPr>
        </p:nvSpPr>
        <p:spPr>
          <a:xfrm>
            <a:off x="684000" y="1627200"/>
            <a:ext cx="7776000" cy="4206863"/>
          </a:xfrm>
          <a:prstGeom prst="rect">
            <a:avLst/>
          </a:prstGeom>
        </p:spPr>
        <p:txBody>
          <a:bodyPr vert="horz" lIns="0" tIns="0" rIns="0" bIns="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11" name="Päivämäärän paikkamerkki 10"/>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D4012-C01B-2E44-9A3D-1C8BBE6C2239}" type="datetime1">
              <a:rPr lang="fi-FI" smtClean="0"/>
              <a:pPr/>
              <a:t>16.6.2015</a:t>
            </a:fld>
            <a:endParaRPr lang="fi-FI" dirty="0"/>
          </a:p>
        </p:txBody>
      </p:sp>
      <p:sp>
        <p:nvSpPr>
          <p:cNvPr id="12" name="Alatunnisteen paikkamerkki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Esittäjän nimi</a:t>
            </a:r>
            <a:endParaRPr lang="fi-FI" dirty="0"/>
          </a:p>
        </p:txBody>
      </p:sp>
      <p:sp>
        <p:nvSpPr>
          <p:cNvPr id="13" name="Dian numeron paikkamerkki 1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3BD74-EA17-574A-98E7-0901538991B3}" type="slidenum">
              <a:rPr lang="fi-FI" smtClean="0"/>
              <a:pPr/>
              <a:t>‹#›</a:t>
            </a:fld>
            <a:endParaRPr lang="fi-FI"/>
          </a:p>
        </p:txBody>
      </p:sp>
      <p:pic>
        <p:nvPicPr>
          <p:cNvPr id="19" name="Kuva 18"/>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184600" y="184600"/>
            <a:ext cx="1332000" cy="381626"/>
          </a:xfrm>
          <a:prstGeom prst="rect">
            <a:avLst/>
          </a:prstGeom>
        </p:spPr>
      </p:pic>
      <p:sp>
        <p:nvSpPr>
          <p:cNvPr id="33" name="Otsikon paikkamerkki 32"/>
          <p:cNvSpPr>
            <a:spLocks noGrp="1"/>
          </p:cNvSpPr>
          <p:nvPr>
            <p:ph type="title"/>
          </p:nvPr>
        </p:nvSpPr>
        <p:spPr>
          <a:xfrm>
            <a:off x="684000" y="620688"/>
            <a:ext cx="7776000" cy="796950"/>
          </a:xfrm>
          <a:prstGeom prst="rect">
            <a:avLst/>
          </a:prstGeom>
        </p:spPr>
        <p:txBody>
          <a:bodyPr vert="horz" lIns="0" tIns="0" rIns="0" bIns="0" rtlCol="0" anchor="b" anchorCtr="0">
            <a:normAutofit/>
          </a:bodyPr>
          <a:lstStyle/>
          <a:p>
            <a:r>
              <a:rPr lang="fi-FI" dirty="0" smtClean="0"/>
              <a:t>Muokkaa perustyylejä naps.</a:t>
            </a:r>
            <a:endParaRPr lang="fi-FI" dirty="0"/>
          </a:p>
        </p:txBody>
      </p:sp>
    </p:spTree>
    <p:extLst>
      <p:ext uri="{BB962C8B-B14F-4D97-AF65-F5344CB8AC3E}">
        <p14:creationId xmlns:p14="http://schemas.microsoft.com/office/powerpoint/2010/main" xmlns="" val="91008495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timing>
    <p:tnLst>
      <p:par>
        <p:cTn id="1" dur="indefinite" restart="never" nodeType="tmRoot"/>
      </p:par>
    </p:tnLst>
  </p:timing>
  <p:hf hdr="0"/>
  <p:txStyles>
    <p:titleStyle>
      <a:lvl1pPr algn="l" defTabSz="914400" rtl="0" eaLnBrk="1" latinLnBrk="0" hangingPunct="1">
        <a:spcBef>
          <a:spcPct val="0"/>
        </a:spcBef>
        <a:buNone/>
        <a:defRPr sz="3200" b="1" kern="1200">
          <a:solidFill>
            <a:srgbClr val="00468B"/>
          </a:solidFill>
          <a:latin typeface="+mj-lt"/>
          <a:ea typeface="+mj-ea"/>
          <a:cs typeface="+mj-cs"/>
        </a:defRPr>
      </a:lvl1pPr>
    </p:titleStyle>
    <p:bodyStyle>
      <a:lvl1pPr marL="285750" indent="-285750" algn="l" defTabSz="914400" rtl="0" eaLnBrk="1" latinLnBrk="0" hangingPunct="1">
        <a:spcBef>
          <a:spcPts val="24"/>
        </a:spcBef>
        <a:buClr>
          <a:srgbClr val="00468B"/>
        </a:buClr>
        <a:buSzPct val="120000"/>
        <a:buFont typeface="Arial"/>
        <a:buChar char="•"/>
        <a:defRPr sz="2000" b="1" i="0" kern="1200">
          <a:solidFill>
            <a:srgbClr val="000000"/>
          </a:solidFill>
          <a:latin typeface="+mn-lt"/>
          <a:ea typeface="+mn-ea"/>
          <a:cs typeface="+mn-cs"/>
        </a:defRPr>
      </a:lvl1pPr>
      <a:lvl2pPr marL="742950" indent="-28575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2pPr>
      <a:lvl3pPr marL="11430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bc.net/documentation,55,3407.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4000" y="2204864"/>
            <a:ext cx="7704424" cy="1800200"/>
          </a:xfrm>
        </p:spPr>
        <p:txBody>
          <a:bodyPr>
            <a:normAutofit fontScale="90000"/>
          </a:bodyPr>
          <a:lstStyle/>
          <a:p>
            <a:r>
              <a:rPr lang="en-GB" dirty="0" smtClean="0"/>
              <a:t/>
            </a:r>
            <a:br>
              <a:rPr lang="en-GB" dirty="0" smtClean="0"/>
            </a:br>
            <a:r>
              <a:rPr lang="en-US" dirty="0"/>
              <a:t>Report on UBC communications seminar “Communicating about Baltic Sea Region </a:t>
            </a:r>
            <a:r>
              <a:rPr lang="en-US" dirty="0" smtClean="0"/>
              <a:t>Cooperation” 15–16 </a:t>
            </a:r>
            <a:r>
              <a:rPr lang="en-US" dirty="0"/>
              <a:t>April 2015 in Turku</a:t>
            </a:r>
            <a:r>
              <a:rPr lang="fi-FI" dirty="0"/>
              <a:t/>
            </a:r>
            <a:br>
              <a:rPr lang="fi-FI" dirty="0"/>
            </a:br>
            <a:endParaRPr lang="fi-FI" dirty="0"/>
          </a:p>
        </p:txBody>
      </p:sp>
      <p:sp>
        <p:nvSpPr>
          <p:cNvPr id="3" name="Tekstin paikkamerkki 2"/>
          <p:cNvSpPr>
            <a:spLocks noGrp="1"/>
          </p:cNvSpPr>
          <p:nvPr>
            <p:ph type="body" sz="quarter" idx="13"/>
          </p:nvPr>
        </p:nvSpPr>
        <p:spPr>
          <a:xfrm>
            <a:off x="683568" y="3924100"/>
            <a:ext cx="7704856" cy="1377108"/>
          </a:xfrm>
        </p:spPr>
        <p:txBody>
          <a:bodyPr>
            <a:normAutofit/>
          </a:bodyPr>
          <a:lstStyle/>
          <a:p>
            <a:r>
              <a:rPr lang="fi-FI" sz="2000" dirty="0" err="1" smtClean="0"/>
              <a:t>Executive</a:t>
            </a:r>
            <a:r>
              <a:rPr lang="fi-FI" sz="2000" dirty="0" smtClean="0"/>
              <a:t> Board </a:t>
            </a:r>
            <a:r>
              <a:rPr lang="fi-FI" sz="2000" dirty="0" err="1" smtClean="0"/>
              <a:t>meeting</a:t>
            </a:r>
            <a:r>
              <a:rPr lang="fi-FI" sz="2000" dirty="0" smtClean="0"/>
              <a:t> in </a:t>
            </a:r>
            <a:r>
              <a:rPr lang="fi-FI" sz="2000" dirty="0" err="1" smtClean="0"/>
              <a:t>Dolina</a:t>
            </a:r>
            <a:r>
              <a:rPr lang="fi-FI" sz="2000" dirty="0" smtClean="0"/>
              <a:t> </a:t>
            </a:r>
            <a:r>
              <a:rPr lang="fi-FI" sz="2000" dirty="0" err="1" smtClean="0"/>
              <a:t>Charlotty</a:t>
            </a:r>
            <a:r>
              <a:rPr lang="fi-FI" sz="2000" dirty="0" smtClean="0"/>
              <a:t> 12 </a:t>
            </a:r>
            <a:r>
              <a:rPr lang="fi-FI" sz="2000" dirty="0" err="1" smtClean="0"/>
              <a:t>June</a:t>
            </a:r>
            <a:r>
              <a:rPr lang="fi-FI" sz="2000" dirty="0" smtClean="0"/>
              <a:t> 2015</a:t>
            </a:r>
            <a:br>
              <a:rPr lang="fi-FI" sz="2000" dirty="0" smtClean="0"/>
            </a:br>
            <a:r>
              <a:rPr lang="fi-FI" sz="2000" dirty="0"/>
              <a:t>Irene Pendolin, UBC </a:t>
            </a:r>
            <a:r>
              <a:rPr lang="fi-FI" sz="2000" dirty="0" err="1"/>
              <a:t>Communications</a:t>
            </a:r>
            <a:r>
              <a:rPr lang="fi-FI" sz="2000" dirty="0"/>
              <a:t> </a:t>
            </a:r>
            <a:r>
              <a:rPr lang="fi-FI" sz="2000" dirty="0" err="1"/>
              <a:t>Manager</a:t>
            </a:r>
            <a:r>
              <a:rPr lang="fi-FI" sz="2000" dirty="0"/>
              <a:t> </a:t>
            </a:r>
          </a:p>
        </p:txBody>
      </p:sp>
      <p:sp>
        <p:nvSpPr>
          <p:cNvPr id="6" name="Dian numeron paikkamerkki 5"/>
          <p:cNvSpPr>
            <a:spLocks noGrp="1"/>
          </p:cNvSpPr>
          <p:nvPr>
            <p:ph type="sldNum" sz="quarter" idx="16"/>
          </p:nvPr>
        </p:nvSpPr>
        <p:spPr/>
        <p:txBody>
          <a:bodyPr/>
          <a:lstStyle/>
          <a:p>
            <a:fld id="{5313BD74-EA17-574A-98E7-0901538991B3}" type="slidenum">
              <a:rPr lang="fi-FI" smtClean="0"/>
              <a:pPr/>
              <a:t>1</a:t>
            </a:fld>
            <a:endParaRPr lang="fi-FI"/>
          </a:p>
        </p:txBody>
      </p:sp>
      <p:pic>
        <p:nvPicPr>
          <p:cNvPr id="9218"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87685"/>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2588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a:t>www.ubc.net – public website</a:t>
            </a:r>
            <a:endParaRPr lang="fi-FI" sz="2000" dirty="0"/>
          </a:p>
        </p:txBody>
      </p:sp>
      <p:sp>
        <p:nvSpPr>
          <p:cNvPr id="3" name="Sisällön paikkamerkki 2"/>
          <p:cNvSpPr>
            <a:spLocks noGrp="1"/>
          </p:cNvSpPr>
          <p:nvPr>
            <p:ph sz="quarter" idx="13"/>
          </p:nvPr>
        </p:nvSpPr>
        <p:spPr>
          <a:xfrm>
            <a:off x="683568" y="1340768"/>
            <a:ext cx="8136903" cy="5112568"/>
          </a:xfrm>
        </p:spPr>
        <p:txBody>
          <a:bodyPr>
            <a:noAutofit/>
          </a:bodyPr>
          <a:lstStyle/>
          <a:p>
            <a:r>
              <a:rPr lang="en-US" sz="1800" b="0" dirty="0"/>
              <a:t>W</a:t>
            </a:r>
            <a:r>
              <a:rPr lang="en-US" sz="1800" b="0" dirty="0" smtClean="0"/>
              <a:t>ebsite renewal would be preceded </a:t>
            </a:r>
            <a:r>
              <a:rPr lang="en-US" sz="1800" b="0" dirty="0"/>
              <a:t>by renewal of UBC’s visual look, including </a:t>
            </a:r>
            <a:r>
              <a:rPr lang="en-US" sz="1800" b="0" dirty="0" smtClean="0"/>
              <a:t>logo.</a:t>
            </a:r>
            <a:br>
              <a:rPr lang="en-US" sz="1800" b="0" dirty="0" smtClean="0"/>
            </a:br>
            <a:endParaRPr lang="en-US" sz="1800" b="0" dirty="0" smtClean="0"/>
          </a:p>
          <a:p>
            <a:r>
              <a:rPr lang="en-US" sz="1800" b="0" dirty="0" smtClean="0"/>
              <a:t>Renewal </a:t>
            </a:r>
            <a:r>
              <a:rPr lang="en-US" sz="1800" b="0" dirty="0"/>
              <a:t>of UBC’s visual look will also include the new </a:t>
            </a:r>
            <a:r>
              <a:rPr lang="en-US" sz="1800" b="0" dirty="0" smtClean="0"/>
              <a:t>commissions </a:t>
            </a:r>
            <a:br>
              <a:rPr lang="en-US" sz="1800" b="0" dirty="0" smtClean="0"/>
            </a:br>
            <a:r>
              <a:rPr lang="en-US" sz="1800" dirty="0" smtClean="0">
                <a:sym typeface="Wingdings" panose="05000000000000000000" pitchFamily="2" charset="2"/>
              </a:rPr>
              <a:t> </a:t>
            </a:r>
            <a:r>
              <a:rPr lang="en-US" sz="1800" dirty="0">
                <a:sym typeface="Wingdings" panose="05000000000000000000" pitchFamily="2" charset="2"/>
              </a:rPr>
              <a:t>C</a:t>
            </a:r>
            <a:r>
              <a:rPr lang="en-US" sz="1800" dirty="0" smtClean="0"/>
              <a:t>rucial not to invest in </a:t>
            </a:r>
            <a:r>
              <a:rPr lang="en-US" sz="1800" dirty="0"/>
              <a:t>renewing </a:t>
            </a:r>
            <a:r>
              <a:rPr lang="en-US" sz="1800" dirty="0" smtClean="0"/>
              <a:t>commissions’ current websites, print mediums etc. until </a:t>
            </a:r>
            <a:r>
              <a:rPr lang="en-US" sz="1800" dirty="0"/>
              <a:t>the general look of the UBC has been </a:t>
            </a:r>
            <a:r>
              <a:rPr lang="en-US" sz="1800" dirty="0" smtClean="0"/>
              <a:t>renewed.</a:t>
            </a:r>
            <a:r>
              <a:rPr lang="en-US" sz="1800" b="0" dirty="0" smtClean="0"/>
              <a:t/>
            </a:r>
            <a:br>
              <a:rPr lang="en-US" sz="1800" b="0" dirty="0" smtClean="0"/>
            </a:br>
            <a:r>
              <a:rPr lang="en-US" sz="1800" b="0" dirty="0" smtClean="0">
                <a:sym typeface="Wingdings" panose="05000000000000000000" pitchFamily="2" charset="2"/>
              </a:rPr>
              <a:t> </a:t>
            </a:r>
            <a:r>
              <a:rPr lang="en-US" sz="1800" b="0" dirty="0" smtClean="0"/>
              <a:t>Instructions will </a:t>
            </a:r>
            <a:r>
              <a:rPr lang="en-US" sz="1800" b="0" dirty="0"/>
              <a:t>be provided </a:t>
            </a:r>
            <a:r>
              <a:rPr lang="en-US" sz="1800" b="0" dirty="0" smtClean="0"/>
              <a:t>by </a:t>
            </a:r>
            <a:r>
              <a:rPr lang="en-US" sz="1800" b="0" dirty="0"/>
              <a:t>the UBC </a:t>
            </a:r>
            <a:r>
              <a:rPr lang="en-US" sz="1800" b="0" dirty="0" smtClean="0"/>
              <a:t>Secretariat/Comm. </a:t>
            </a:r>
            <a:r>
              <a:rPr lang="en-US" sz="1800" b="0" dirty="0"/>
              <a:t>Manager</a:t>
            </a:r>
            <a:r>
              <a:rPr lang="en-US" sz="1800" b="0" dirty="0" smtClean="0"/>
              <a:t>.</a:t>
            </a:r>
            <a:br>
              <a:rPr lang="en-US" sz="1800" b="0" dirty="0" smtClean="0"/>
            </a:br>
            <a:endParaRPr lang="en-US" sz="1800" b="0" dirty="0" smtClean="0"/>
          </a:p>
          <a:p>
            <a:r>
              <a:rPr lang="en-US" sz="1800" b="0" dirty="0"/>
              <a:t>The concrete work </a:t>
            </a:r>
            <a:r>
              <a:rPr lang="en-US" sz="1800" b="0" dirty="0" smtClean="0"/>
              <a:t>with ubc.net can </a:t>
            </a:r>
            <a:r>
              <a:rPr lang="en-US" sz="1800" b="0" dirty="0"/>
              <a:t>begin immediately in June 2015, if funds for the work are </a:t>
            </a:r>
            <a:r>
              <a:rPr lang="en-US" sz="1800" b="0" dirty="0" smtClean="0"/>
              <a:t>allocated – preliminary negotiations with advertising </a:t>
            </a:r>
            <a:r>
              <a:rPr lang="en-US" sz="1800" b="0" dirty="0"/>
              <a:t>agency </a:t>
            </a:r>
            <a:r>
              <a:rPr lang="en-US" sz="1800" b="0" dirty="0" smtClean="0"/>
              <a:t>KMG.</a:t>
            </a:r>
            <a:br>
              <a:rPr lang="en-US" sz="1800" b="0" dirty="0" smtClean="0"/>
            </a:br>
            <a:endParaRPr lang="en-US" sz="1800" b="0" dirty="0" smtClean="0"/>
          </a:p>
          <a:p>
            <a:r>
              <a:rPr lang="en-US" sz="1800" b="0" dirty="0" smtClean="0"/>
              <a:t>If starting the latest beginning of August </a:t>
            </a:r>
            <a:r>
              <a:rPr lang="en-US" sz="1800" b="0" dirty="0"/>
              <a:t>2015, a beta version of the website </a:t>
            </a:r>
            <a:r>
              <a:rPr lang="en-US" sz="1800" b="0" dirty="0" smtClean="0"/>
              <a:t>possibly ready for </a:t>
            </a:r>
            <a:r>
              <a:rPr lang="en-US" sz="1800" b="0" dirty="0"/>
              <a:t>testing at UBC General Conference in </a:t>
            </a:r>
            <a:r>
              <a:rPr lang="en-US" sz="1800" b="0" dirty="0" smtClean="0"/>
              <a:t>October 2015</a:t>
            </a:r>
          </a:p>
          <a:p>
            <a:pPr lvl="1"/>
            <a:r>
              <a:rPr lang="en-US" sz="1600" dirty="0" smtClean="0"/>
              <a:t>O</a:t>
            </a:r>
            <a:r>
              <a:rPr lang="en-US" sz="1600" b="0" dirty="0" smtClean="0"/>
              <a:t>pportunity to showcase UBC’s development, to int. and ext. audiences, including the media</a:t>
            </a:r>
          </a:p>
          <a:p>
            <a:pPr lvl="1"/>
            <a:r>
              <a:rPr lang="en-US" sz="1600" dirty="0" smtClean="0"/>
              <a:t>Web and other communications renewal measures strongly support the Commissions’ renewal – they go hand in hand </a:t>
            </a:r>
            <a:endParaRPr lang="en-US" sz="1600" b="0" dirty="0" smtClean="0"/>
          </a:p>
          <a:p>
            <a:pPr lvl="1"/>
            <a:endParaRPr lang="en-US" sz="16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10</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957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a:t>UBC intranet – internal website</a:t>
            </a:r>
            <a:endParaRPr lang="fi-FI" sz="2000" dirty="0"/>
          </a:p>
        </p:txBody>
      </p:sp>
      <p:sp>
        <p:nvSpPr>
          <p:cNvPr id="3" name="Sisällön paikkamerkki 2"/>
          <p:cNvSpPr>
            <a:spLocks noGrp="1"/>
          </p:cNvSpPr>
          <p:nvPr>
            <p:ph sz="quarter" idx="13"/>
          </p:nvPr>
        </p:nvSpPr>
        <p:spPr>
          <a:xfrm>
            <a:off x="683569" y="1412776"/>
            <a:ext cx="7776220" cy="4824536"/>
          </a:xfrm>
        </p:spPr>
        <p:txBody>
          <a:bodyPr>
            <a:noAutofit/>
          </a:bodyPr>
          <a:lstStyle/>
          <a:p>
            <a:pPr marL="0" indent="0">
              <a:buNone/>
            </a:pPr>
            <a:r>
              <a:rPr lang="en-GB" dirty="0" smtClean="0"/>
              <a:t>I</a:t>
            </a:r>
            <a:r>
              <a:rPr lang="en-US" dirty="0" err="1" smtClean="0"/>
              <a:t>ntranet</a:t>
            </a:r>
            <a:r>
              <a:rPr lang="en-US" dirty="0" smtClean="0"/>
              <a:t> </a:t>
            </a:r>
            <a:r>
              <a:rPr lang="en-US" dirty="0"/>
              <a:t>is seen as benefitting the work in both UBC commissions and member </a:t>
            </a:r>
            <a:r>
              <a:rPr lang="en-US" dirty="0" smtClean="0"/>
              <a:t>cities</a:t>
            </a:r>
            <a:r>
              <a:rPr lang="en-GB" dirty="0" smtClean="0"/>
              <a:t/>
            </a:r>
            <a:br>
              <a:rPr lang="en-GB" dirty="0" smtClean="0"/>
            </a:br>
            <a:endParaRPr lang="fi-FI" dirty="0"/>
          </a:p>
          <a:p>
            <a:r>
              <a:rPr lang="en-US" sz="1800" b="0" dirty="0" smtClean="0"/>
              <a:t>Intranet through which internal communication </a:t>
            </a:r>
            <a:r>
              <a:rPr lang="en-US" sz="1800" b="0" dirty="0"/>
              <a:t>within </a:t>
            </a:r>
            <a:r>
              <a:rPr lang="en-US" sz="1800" b="0" dirty="0" smtClean="0"/>
              <a:t>UBC should </a:t>
            </a:r>
            <a:r>
              <a:rPr lang="en-US" sz="1800" b="0" dirty="0"/>
              <a:t>be carried </a:t>
            </a:r>
            <a:r>
              <a:rPr lang="en-US" sz="1800" b="0" dirty="0" smtClean="0"/>
              <a:t>out – accessible </a:t>
            </a:r>
            <a:r>
              <a:rPr lang="en-US" sz="1800" b="0" dirty="0"/>
              <a:t>through the main UBC website (www.ubc.net</a:t>
            </a:r>
            <a:r>
              <a:rPr lang="en-US" sz="1800" b="0" dirty="0" smtClean="0"/>
              <a:t>)</a:t>
            </a:r>
            <a:br>
              <a:rPr lang="en-US" sz="1800" b="0" dirty="0" smtClean="0"/>
            </a:br>
            <a:endParaRPr lang="en-US" sz="1800" b="0" dirty="0"/>
          </a:p>
          <a:p>
            <a:r>
              <a:rPr lang="en-US" sz="1800" b="0" dirty="0" smtClean="0"/>
              <a:t>Before </a:t>
            </a:r>
            <a:r>
              <a:rPr lang="en-US" sz="1800" b="0" dirty="0"/>
              <a:t>intranet, main focus </a:t>
            </a:r>
            <a:r>
              <a:rPr lang="en-US" sz="1800" b="0" dirty="0" smtClean="0"/>
              <a:t>on </a:t>
            </a:r>
            <a:r>
              <a:rPr lang="en-US" sz="1800" b="0" dirty="0"/>
              <a:t>designing and refining the contents of the main UBC </a:t>
            </a:r>
            <a:r>
              <a:rPr lang="en-US" sz="1800" b="0" dirty="0" smtClean="0"/>
              <a:t>website – keeping </a:t>
            </a:r>
            <a:r>
              <a:rPr lang="en-US" sz="1800" b="0" dirty="0"/>
              <a:t>in mind and </a:t>
            </a:r>
            <a:r>
              <a:rPr lang="en-US" sz="1800" b="0" dirty="0" smtClean="0"/>
              <a:t>recording </a:t>
            </a:r>
            <a:r>
              <a:rPr lang="en-US" sz="1800" b="0" dirty="0"/>
              <a:t>the </a:t>
            </a:r>
            <a:r>
              <a:rPr lang="en-US" sz="1800" b="0" dirty="0" smtClean="0"/>
              <a:t>requirements for </a:t>
            </a:r>
            <a:r>
              <a:rPr lang="en-US" sz="1800" b="0" dirty="0"/>
              <a:t>the </a:t>
            </a:r>
            <a:r>
              <a:rPr lang="en-US" sz="1800" b="0" dirty="0" smtClean="0"/>
              <a:t>intranet, explore </a:t>
            </a:r>
            <a:r>
              <a:rPr lang="en-US" sz="1800" b="0" dirty="0"/>
              <a:t>the possibilities of building </a:t>
            </a:r>
            <a:r>
              <a:rPr lang="en-US" sz="1800" b="0" dirty="0" smtClean="0"/>
              <a:t>intranet, </a:t>
            </a:r>
            <a:r>
              <a:rPr lang="en-US" sz="1800" b="0" dirty="0"/>
              <a:t>for instance, from </a:t>
            </a:r>
            <a:r>
              <a:rPr lang="en-US" sz="1800" b="0" dirty="0" smtClean="0"/>
              <a:t>January 2016.</a:t>
            </a:r>
            <a:br>
              <a:rPr lang="en-US" sz="1800" b="0" dirty="0" smtClean="0"/>
            </a:br>
            <a:endParaRPr lang="en-US" sz="1800" b="0" dirty="0"/>
          </a:p>
          <a:p>
            <a:r>
              <a:rPr lang="en-US" sz="1800" b="0" dirty="0"/>
              <a:t>C</a:t>
            </a:r>
            <a:r>
              <a:rPr lang="en-US" sz="1800" b="0" dirty="0" smtClean="0"/>
              <a:t>ontinue </a:t>
            </a:r>
            <a:r>
              <a:rPr lang="en-US" sz="1800" b="0" dirty="0"/>
              <a:t>developing, creating and re-</a:t>
            </a:r>
            <a:r>
              <a:rPr lang="en-US" sz="1800" b="0" dirty="0" err="1"/>
              <a:t>organising</a:t>
            </a:r>
            <a:r>
              <a:rPr lang="en-US" sz="1800" b="0" dirty="0"/>
              <a:t> UBC’s information </a:t>
            </a:r>
            <a:r>
              <a:rPr lang="en-US" sz="1800" b="0" dirty="0" smtClean="0"/>
              <a:t>management, finding solutions </a:t>
            </a:r>
            <a:r>
              <a:rPr lang="en-US" sz="1800" dirty="0"/>
              <a:t>how to update information online and use more cloud </a:t>
            </a:r>
            <a:r>
              <a:rPr lang="en-US" sz="1800" dirty="0" smtClean="0"/>
              <a:t>services</a:t>
            </a:r>
            <a:r>
              <a:rPr lang="en-US" sz="1800" b="0" dirty="0" smtClean="0"/>
              <a:t> </a:t>
            </a:r>
            <a:r>
              <a:rPr lang="en-US" sz="1800" b="0" dirty="0" smtClean="0">
                <a:sym typeface="Wingdings" panose="05000000000000000000" pitchFamily="2" charset="2"/>
              </a:rPr>
              <a:t> </a:t>
            </a:r>
            <a:r>
              <a:rPr lang="en-US" sz="1800" b="0" dirty="0" smtClean="0"/>
              <a:t>explored </a:t>
            </a:r>
            <a:r>
              <a:rPr lang="en-US" sz="1800" b="0" dirty="0"/>
              <a:t>in the Communications Experts’ session during UBC Board meeting in </a:t>
            </a:r>
            <a:r>
              <a:rPr lang="en-US" sz="1800" b="0" dirty="0" err="1"/>
              <a:t>Dolina</a:t>
            </a:r>
            <a:r>
              <a:rPr lang="en-US" sz="1800" b="0" dirty="0"/>
              <a:t> </a:t>
            </a:r>
            <a:r>
              <a:rPr lang="en-US" sz="1800" b="0" dirty="0" err="1" smtClean="0"/>
              <a:t>Charlotty</a:t>
            </a:r>
            <a:endParaRPr lang="en-US"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11</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7748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a:t>Baltic Cities Bulletin</a:t>
            </a:r>
            <a:endParaRPr lang="fi-FI" sz="2000" dirty="0"/>
          </a:p>
        </p:txBody>
      </p:sp>
      <p:sp>
        <p:nvSpPr>
          <p:cNvPr id="3" name="Sisällön paikkamerkki 2"/>
          <p:cNvSpPr>
            <a:spLocks noGrp="1"/>
          </p:cNvSpPr>
          <p:nvPr>
            <p:ph sz="quarter" idx="13"/>
          </p:nvPr>
        </p:nvSpPr>
        <p:spPr>
          <a:xfrm>
            <a:off x="683569" y="1196752"/>
            <a:ext cx="7776220" cy="4824536"/>
          </a:xfrm>
        </p:spPr>
        <p:txBody>
          <a:bodyPr>
            <a:noAutofit/>
          </a:bodyPr>
          <a:lstStyle/>
          <a:p>
            <a:pPr marL="0" indent="0">
              <a:buNone/>
            </a:pPr>
            <a:r>
              <a:rPr lang="en-GB" dirty="0"/>
              <a:t>T</a:t>
            </a:r>
            <a:r>
              <a:rPr lang="en-US" dirty="0" smtClean="0"/>
              <a:t>he </a:t>
            </a:r>
            <a:r>
              <a:rPr lang="en-US" dirty="0"/>
              <a:t>most important things to be developed </a:t>
            </a:r>
            <a:endParaRPr lang="fi-FI" dirty="0"/>
          </a:p>
          <a:p>
            <a:r>
              <a:rPr lang="en-US" sz="1800" b="0" dirty="0" smtClean="0"/>
              <a:t>Updating </a:t>
            </a:r>
            <a:r>
              <a:rPr lang="en-US" sz="1800" b="0" dirty="0"/>
              <a:t>the layout and format into a more modern </a:t>
            </a:r>
            <a:r>
              <a:rPr lang="en-US" sz="1800" b="0" dirty="0" smtClean="0"/>
              <a:t>form</a:t>
            </a:r>
            <a:br>
              <a:rPr lang="en-US" sz="1800" b="0" dirty="0" smtClean="0"/>
            </a:br>
            <a:endParaRPr lang="en-US" sz="1800" b="0" dirty="0"/>
          </a:p>
          <a:p>
            <a:r>
              <a:rPr lang="en-US" sz="1800" b="0" dirty="0" smtClean="0"/>
              <a:t>Making </a:t>
            </a:r>
            <a:r>
              <a:rPr lang="en-US" sz="1800" b="0" dirty="0"/>
              <a:t>the Bulletin more visual – better and larger photos and </a:t>
            </a:r>
            <a:r>
              <a:rPr lang="en-US" sz="1800" b="0" dirty="0" smtClean="0"/>
              <a:t>graphics</a:t>
            </a:r>
            <a:br>
              <a:rPr lang="en-US" sz="1800" b="0" dirty="0" smtClean="0"/>
            </a:br>
            <a:endParaRPr lang="en-US" sz="1800" b="0" dirty="0"/>
          </a:p>
          <a:p>
            <a:r>
              <a:rPr lang="en-US" sz="1800" b="0" dirty="0" smtClean="0"/>
              <a:t>Distribution </a:t>
            </a:r>
            <a:r>
              <a:rPr lang="en-US" sz="1800" b="0" dirty="0"/>
              <a:t>through electronic </a:t>
            </a:r>
            <a:r>
              <a:rPr lang="en-US" sz="1800" b="0" dirty="0" smtClean="0"/>
              <a:t>means</a:t>
            </a:r>
            <a:br>
              <a:rPr lang="en-US" sz="1800" b="0" dirty="0" smtClean="0"/>
            </a:br>
            <a:endParaRPr lang="en-US" sz="1800" b="0" dirty="0"/>
          </a:p>
          <a:p>
            <a:r>
              <a:rPr lang="en-US" sz="1800" b="0" dirty="0" smtClean="0"/>
              <a:t>Bulletin </a:t>
            </a:r>
            <a:r>
              <a:rPr lang="en-US" sz="1800" b="0" dirty="0"/>
              <a:t>should be  better linked with www.ubc.net and social media </a:t>
            </a:r>
            <a:r>
              <a:rPr lang="en-US" sz="1800" b="0" dirty="0" smtClean="0"/>
              <a:t>channels</a:t>
            </a:r>
            <a:br>
              <a:rPr lang="en-US" sz="1800" b="0" dirty="0" smtClean="0"/>
            </a:br>
            <a:endParaRPr lang="en-US" sz="1800" b="0" dirty="0"/>
          </a:p>
          <a:p>
            <a:r>
              <a:rPr lang="en-US" sz="1800" b="0" dirty="0" smtClean="0"/>
              <a:t>More </a:t>
            </a:r>
            <a:r>
              <a:rPr lang="en-US" sz="1800" b="0" dirty="0"/>
              <a:t>space for commissions to present their current </a:t>
            </a:r>
            <a:r>
              <a:rPr lang="en-US" sz="1800" b="0" dirty="0" smtClean="0"/>
              <a:t>work</a:t>
            </a:r>
            <a:br>
              <a:rPr lang="en-US" sz="1800" b="0" dirty="0" smtClean="0"/>
            </a:br>
            <a:endParaRPr lang="en-US" sz="1800" b="0" dirty="0"/>
          </a:p>
          <a:p>
            <a:r>
              <a:rPr lang="en-US" sz="1800" b="0" dirty="0" smtClean="0"/>
              <a:t>Considering </a:t>
            </a:r>
            <a:r>
              <a:rPr lang="en-US" sz="1800" b="0" dirty="0"/>
              <a:t>distributing the Bulletin in the future mainly in digital </a:t>
            </a:r>
            <a:r>
              <a:rPr lang="en-US" sz="1800" b="0" dirty="0" smtClean="0"/>
              <a:t>format</a:t>
            </a:r>
            <a:br>
              <a:rPr lang="en-US" sz="1800" b="0" dirty="0" smtClean="0"/>
            </a:br>
            <a:endParaRPr lang="en-US" sz="1800" b="0" dirty="0" smtClean="0"/>
          </a:p>
          <a:p>
            <a:r>
              <a:rPr lang="en-US" sz="1800" b="0" dirty="0" smtClean="0"/>
              <a:t>Adding issue numbers in the covers</a:t>
            </a:r>
          </a:p>
          <a:p>
            <a:pPr marL="0" indent="0">
              <a:buNone/>
            </a:pPr>
            <a:endParaRPr lang="en-GB" sz="1800" i="1" dirty="0" smtClean="0"/>
          </a:p>
          <a:p>
            <a:pPr marL="0" indent="0">
              <a:buNone/>
            </a:pPr>
            <a:r>
              <a:rPr lang="en-GB" sz="1800" dirty="0" smtClean="0">
                <a:sym typeface="Wingdings" panose="05000000000000000000" pitchFamily="2" charset="2"/>
              </a:rPr>
              <a:t> </a:t>
            </a:r>
            <a:r>
              <a:rPr lang="en-GB" sz="1800" dirty="0" smtClean="0"/>
              <a:t>These </a:t>
            </a:r>
            <a:r>
              <a:rPr lang="en-GB" sz="1800" dirty="0"/>
              <a:t>questions should be discussed at the next Bulletin Editorial Board </a:t>
            </a:r>
            <a:r>
              <a:rPr lang="en-GB" sz="1800" dirty="0" smtClean="0"/>
              <a:t>meeting, in the near future.</a:t>
            </a:r>
            <a:endParaRPr lang="fi-FI" sz="1800" dirty="0"/>
          </a:p>
          <a:p>
            <a:endParaRPr lang="en-US"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12</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2119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a:t>Social media</a:t>
            </a:r>
            <a:endParaRPr lang="fi-FI" sz="2000" dirty="0"/>
          </a:p>
        </p:txBody>
      </p:sp>
      <p:sp>
        <p:nvSpPr>
          <p:cNvPr id="3" name="Sisällön paikkamerkki 2"/>
          <p:cNvSpPr>
            <a:spLocks noGrp="1"/>
          </p:cNvSpPr>
          <p:nvPr>
            <p:ph sz="quarter" idx="13"/>
          </p:nvPr>
        </p:nvSpPr>
        <p:spPr>
          <a:xfrm>
            <a:off x="683568" y="1196752"/>
            <a:ext cx="7920879" cy="5040560"/>
          </a:xfrm>
        </p:spPr>
        <p:txBody>
          <a:bodyPr>
            <a:noAutofit/>
          </a:bodyPr>
          <a:lstStyle/>
          <a:p>
            <a:pPr marL="0" indent="0">
              <a:buNone/>
            </a:pPr>
            <a:r>
              <a:rPr lang="fi-FI" dirty="0" err="1" smtClean="0"/>
              <a:t>Results</a:t>
            </a:r>
            <a:endParaRPr lang="fi-FI" dirty="0"/>
          </a:p>
          <a:p>
            <a:r>
              <a:rPr lang="en-US" sz="1800" b="0" dirty="0"/>
              <a:t>M</a:t>
            </a:r>
            <a:r>
              <a:rPr lang="en-US" sz="1800" b="0" dirty="0" smtClean="0"/>
              <a:t>ost used and most important </a:t>
            </a:r>
            <a:r>
              <a:rPr lang="en-US" sz="1800" b="0" dirty="0"/>
              <a:t>tools in the member cities and commissions are digital </a:t>
            </a:r>
            <a:r>
              <a:rPr lang="en-US" sz="1800" b="0" dirty="0" smtClean="0"/>
              <a:t>ones.</a:t>
            </a:r>
          </a:p>
          <a:p>
            <a:r>
              <a:rPr lang="en-GB" sz="1800" b="0" dirty="0" smtClean="0"/>
              <a:t>Print </a:t>
            </a:r>
            <a:r>
              <a:rPr lang="en-GB" sz="1800" b="0" dirty="0"/>
              <a:t>mediums are used less and as an addition to the digital ones</a:t>
            </a:r>
            <a:r>
              <a:rPr lang="en-GB" sz="1800" b="0" dirty="0" smtClean="0"/>
              <a:t>.</a:t>
            </a:r>
          </a:p>
          <a:p>
            <a:r>
              <a:rPr lang="en-US" sz="1800" b="0" dirty="0" smtClean="0"/>
              <a:t>Social </a:t>
            </a:r>
            <a:r>
              <a:rPr lang="en-US" sz="1800" b="0" dirty="0"/>
              <a:t>media as an important strategic communications medium that should be used </a:t>
            </a:r>
            <a:r>
              <a:rPr lang="en-US" sz="1800" b="0" dirty="0" smtClean="0"/>
              <a:t>more.</a:t>
            </a:r>
          </a:p>
          <a:p>
            <a:r>
              <a:rPr lang="en-US" sz="1800" dirty="0"/>
              <a:t>D</a:t>
            </a:r>
            <a:r>
              <a:rPr lang="en-US" sz="1800" dirty="0" smtClean="0"/>
              <a:t>eveloping </a:t>
            </a:r>
            <a:r>
              <a:rPr lang="en-US" sz="1800" dirty="0"/>
              <a:t>digital communications is seen as important</a:t>
            </a:r>
            <a:r>
              <a:rPr lang="en-US" sz="1800" dirty="0" smtClean="0"/>
              <a:t>.</a:t>
            </a:r>
            <a:br>
              <a:rPr lang="en-US" sz="1800" dirty="0" smtClean="0"/>
            </a:br>
            <a:endParaRPr lang="en-GB" sz="1800" dirty="0" smtClean="0"/>
          </a:p>
          <a:p>
            <a:pPr marL="0" indent="0">
              <a:buNone/>
            </a:pPr>
            <a:r>
              <a:rPr lang="fi-FI" dirty="0" err="1" smtClean="0"/>
              <a:t>Focuse</a:t>
            </a:r>
            <a:r>
              <a:rPr lang="fi-FI" dirty="0" smtClean="0"/>
              <a:t> on</a:t>
            </a:r>
          </a:p>
          <a:p>
            <a:r>
              <a:rPr lang="en-US" sz="1800" b="0" dirty="0" smtClean="0"/>
              <a:t>Developing </a:t>
            </a:r>
            <a:r>
              <a:rPr lang="en-US" sz="1800" dirty="0" smtClean="0"/>
              <a:t>content-sharing practices </a:t>
            </a:r>
            <a:r>
              <a:rPr lang="en-US" sz="1800" b="0" dirty="0"/>
              <a:t>and overall communications in the social media together with the commissions and the member cities – creating synergy</a:t>
            </a:r>
          </a:p>
          <a:p>
            <a:r>
              <a:rPr lang="en-US" sz="1800" b="0" dirty="0" smtClean="0"/>
              <a:t>Creating </a:t>
            </a:r>
            <a:r>
              <a:rPr lang="en-US" sz="1800" b="0" dirty="0"/>
              <a:t>content according to UBC’s goals and target </a:t>
            </a:r>
            <a:r>
              <a:rPr lang="en-US" sz="1800" b="0" dirty="0" smtClean="0"/>
              <a:t>groups/stakeholders.</a:t>
            </a:r>
            <a:endParaRPr lang="en-US" sz="1800" b="0" dirty="0"/>
          </a:p>
          <a:p>
            <a:r>
              <a:rPr lang="en-US" sz="1800" b="0" dirty="0"/>
              <a:t>V</a:t>
            </a:r>
            <a:r>
              <a:rPr lang="en-US" sz="1800" b="0" dirty="0" smtClean="0"/>
              <a:t>isual </a:t>
            </a:r>
            <a:r>
              <a:rPr lang="en-US" sz="1800" b="0" dirty="0"/>
              <a:t>and </a:t>
            </a:r>
            <a:r>
              <a:rPr lang="en-US" sz="1800" b="0" dirty="0" smtClean="0"/>
              <a:t>simple content </a:t>
            </a:r>
            <a:r>
              <a:rPr lang="en-US" sz="1800" b="0" dirty="0"/>
              <a:t>– more pictures, videos and </a:t>
            </a:r>
            <a:r>
              <a:rPr lang="en-US" sz="1800" b="0" dirty="0" smtClean="0"/>
              <a:t>graphics, </a:t>
            </a:r>
            <a:r>
              <a:rPr lang="en-US" sz="1800" b="0" dirty="0"/>
              <a:t>less text</a:t>
            </a:r>
          </a:p>
          <a:p>
            <a:r>
              <a:rPr lang="en-US" sz="1800" b="0" dirty="0" smtClean="0"/>
              <a:t>More </a:t>
            </a:r>
            <a:r>
              <a:rPr lang="en-US" sz="1800" b="0" dirty="0"/>
              <a:t>content about UBC’s own activities should be distributed. At the moment, most of the up-dates are member cities’ events.</a:t>
            </a:r>
          </a:p>
          <a:p>
            <a:endParaRPr lang="fi-FI" sz="1800" dirty="0"/>
          </a:p>
          <a:p>
            <a:endParaRPr lang="en-US" sz="1800" b="0" dirty="0" smtClean="0"/>
          </a:p>
          <a:p>
            <a:endParaRPr lang="en-GB" sz="1800" i="1" dirty="0" smtClean="0"/>
          </a:p>
        </p:txBody>
      </p:sp>
      <p:sp>
        <p:nvSpPr>
          <p:cNvPr id="6" name="Dian numeron paikkamerkki 5"/>
          <p:cNvSpPr>
            <a:spLocks noGrp="1"/>
          </p:cNvSpPr>
          <p:nvPr>
            <p:ph type="sldNum" sz="quarter" idx="16"/>
          </p:nvPr>
        </p:nvSpPr>
        <p:spPr/>
        <p:txBody>
          <a:bodyPr/>
          <a:lstStyle/>
          <a:p>
            <a:fld id="{5313BD74-EA17-574A-98E7-0901538991B3}" type="slidenum">
              <a:rPr lang="fi-FI" smtClean="0"/>
              <a:pPr/>
              <a:t>13</a:t>
            </a:fld>
            <a:endParaRPr lang="fi-FI" dirty="0"/>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0461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smtClean="0"/>
              <a:t>Internal communication in the UBC</a:t>
            </a:r>
            <a:endParaRPr lang="fi-FI" sz="2000" dirty="0"/>
          </a:p>
        </p:txBody>
      </p:sp>
      <p:sp>
        <p:nvSpPr>
          <p:cNvPr id="3" name="Sisällön paikkamerkki 2"/>
          <p:cNvSpPr>
            <a:spLocks noGrp="1"/>
          </p:cNvSpPr>
          <p:nvPr>
            <p:ph sz="quarter" idx="13"/>
          </p:nvPr>
        </p:nvSpPr>
        <p:spPr>
          <a:xfrm>
            <a:off x="683569" y="1196752"/>
            <a:ext cx="7776220" cy="4824536"/>
          </a:xfrm>
        </p:spPr>
        <p:txBody>
          <a:bodyPr>
            <a:noAutofit/>
          </a:bodyPr>
          <a:lstStyle/>
          <a:p>
            <a:pPr marL="0" indent="0">
              <a:buNone/>
            </a:pPr>
            <a:r>
              <a:rPr lang="fi-FI" dirty="0" err="1" smtClean="0"/>
              <a:t>Results</a:t>
            </a:r>
            <a:endParaRPr lang="fi-FI" dirty="0"/>
          </a:p>
          <a:p>
            <a:r>
              <a:rPr lang="en-US" sz="1800" b="0" dirty="0"/>
              <a:t>UBC as an </a:t>
            </a:r>
            <a:r>
              <a:rPr lang="en-US" sz="1800" b="0" dirty="0" err="1"/>
              <a:t>organisation</a:t>
            </a:r>
            <a:r>
              <a:rPr lang="en-US" sz="1800" b="0" dirty="0"/>
              <a:t> and its achievements are well-known only to those who work directly with UBC </a:t>
            </a:r>
            <a:r>
              <a:rPr lang="en-US" sz="1800" b="0" dirty="0" smtClean="0"/>
              <a:t>issues</a:t>
            </a:r>
            <a:br>
              <a:rPr lang="en-US" sz="1800" b="0" dirty="0" smtClean="0"/>
            </a:br>
            <a:endParaRPr lang="en-US" sz="1800" b="0" dirty="0" smtClean="0"/>
          </a:p>
          <a:p>
            <a:r>
              <a:rPr lang="en-US" sz="1800" b="0" dirty="0" smtClean="0"/>
              <a:t>Local </a:t>
            </a:r>
            <a:r>
              <a:rPr lang="en-US" sz="1800" b="0" dirty="0"/>
              <a:t>administration (including communications specialists) and politicians would need to be made more aware of their cities role in the UBC and </a:t>
            </a:r>
            <a:r>
              <a:rPr lang="en-US" sz="1800" b="0" dirty="0" smtClean="0"/>
              <a:t>take </a:t>
            </a:r>
            <a:r>
              <a:rPr lang="en-US" sz="1800" b="0" dirty="0"/>
              <a:t>a more active </a:t>
            </a:r>
            <a:r>
              <a:rPr lang="en-US" sz="1800" b="0" dirty="0" smtClean="0"/>
              <a:t>role</a:t>
            </a:r>
          </a:p>
          <a:p>
            <a:pPr lvl="1"/>
            <a:r>
              <a:rPr lang="en-US" sz="1600" dirty="0"/>
              <a:t>B</a:t>
            </a:r>
            <a:r>
              <a:rPr lang="en-US" sz="1600" b="0" dirty="0" smtClean="0"/>
              <a:t>enefitting </a:t>
            </a:r>
            <a:r>
              <a:rPr lang="en-US" sz="1600" b="0" dirty="0"/>
              <a:t>from the UBC </a:t>
            </a:r>
            <a:r>
              <a:rPr lang="en-US" sz="1600" b="0" dirty="0" smtClean="0"/>
              <a:t>work</a:t>
            </a:r>
          </a:p>
          <a:p>
            <a:pPr lvl="1"/>
            <a:r>
              <a:rPr lang="en-US" sz="1600" dirty="0" smtClean="0"/>
              <a:t>P</a:t>
            </a:r>
            <a:r>
              <a:rPr lang="en-US" sz="1600" b="0" dirty="0" smtClean="0"/>
              <a:t>romoting UBC work in the cities. </a:t>
            </a:r>
            <a:br>
              <a:rPr lang="en-US" sz="1600" b="0" dirty="0" smtClean="0"/>
            </a:br>
            <a:endParaRPr lang="en-US" sz="1600" b="0" dirty="0" smtClean="0"/>
          </a:p>
          <a:p>
            <a:r>
              <a:rPr lang="en-US" sz="1800" b="0" dirty="0" smtClean="0"/>
              <a:t>To </a:t>
            </a:r>
            <a:r>
              <a:rPr lang="en-US" sz="1800" b="0" dirty="0"/>
              <a:t>regular citizens, UBC work is unknown</a:t>
            </a:r>
            <a:r>
              <a:rPr lang="en-US" sz="1800" b="0" dirty="0" smtClean="0"/>
              <a:t>.</a:t>
            </a:r>
          </a:p>
          <a:p>
            <a:endParaRPr lang="en-US" sz="1800" b="0" dirty="0"/>
          </a:p>
          <a:p>
            <a:r>
              <a:rPr lang="en-US" sz="1800" b="0" dirty="0"/>
              <a:t>Internally, the commissions should be more informed about the work the other commissions are carrying out. There should be better and more frequent communication between the commissions </a:t>
            </a:r>
            <a:r>
              <a:rPr lang="en-US" sz="1800" dirty="0">
                <a:sym typeface="Wingdings" panose="05000000000000000000" pitchFamily="2" charset="2"/>
              </a:rPr>
              <a:t> meeting once or more a year meeting to discuss dates, contents and events</a:t>
            </a:r>
          </a:p>
          <a:p>
            <a:pPr marL="0" indent="0">
              <a:buNone/>
            </a:pPr>
            <a:r>
              <a:rPr lang="en-US" sz="1800" b="0" dirty="0"/>
              <a:t/>
            </a:r>
            <a:br>
              <a:rPr lang="en-US" sz="1800" b="0" dirty="0"/>
            </a:br>
            <a:endParaRPr lang="en-US" sz="1800" b="0" dirty="0"/>
          </a:p>
          <a:p>
            <a:pPr marL="0" indent="0">
              <a:buNone/>
            </a:pPr>
            <a:r>
              <a:rPr lang="en-US" sz="1800" b="0" dirty="0"/>
              <a:t/>
            </a:r>
            <a:br>
              <a:rPr lang="en-US" sz="1800" b="0" dirty="0"/>
            </a:br>
            <a:endParaRPr lang="en-US" sz="1800" b="0" dirty="0"/>
          </a:p>
          <a:p>
            <a:endParaRPr lang="fi-FI" sz="1800" dirty="0"/>
          </a:p>
          <a:p>
            <a:endParaRPr lang="en-US" sz="1800" b="0" dirty="0" smtClean="0"/>
          </a:p>
          <a:p>
            <a:endParaRPr lang="en-GB" sz="1800" i="1" dirty="0" smtClean="0"/>
          </a:p>
        </p:txBody>
      </p:sp>
      <p:sp>
        <p:nvSpPr>
          <p:cNvPr id="6" name="Dian numeron paikkamerkki 5"/>
          <p:cNvSpPr>
            <a:spLocks noGrp="1"/>
          </p:cNvSpPr>
          <p:nvPr>
            <p:ph type="sldNum" sz="quarter" idx="16"/>
          </p:nvPr>
        </p:nvSpPr>
        <p:spPr/>
        <p:txBody>
          <a:bodyPr/>
          <a:lstStyle/>
          <a:p>
            <a:fld id="{5313BD74-EA17-574A-98E7-0901538991B3}" type="slidenum">
              <a:rPr lang="fi-FI" smtClean="0"/>
              <a:pPr/>
              <a:t>14</a:t>
            </a:fld>
            <a:endParaRPr lang="fi-FI" dirty="0"/>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591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27384"/>
            <a:ext cx="7776432" cy="949623"/>
          </a:xfrm>
        </p:spPr>
        <p:txBody>
          <a:bodyPr>
            <a:normAutofit/>
          </a:bodyPr>
          <a:lstStyle/>
          <a:p>
            <a:r>
              <a:rPr lang="en-US" dirty="0" smtClean="0"/>
              <a:t>Internal communication in the UBC</a:t>
            </a:r>
            <a:endParaRPr lang="fi-FI" sz="2000" dirty="0"/>
          </a:p>
        </p:txBody>
      </p:sp>
      <p:sp>
        <p:nvSpPr>
          <p:cNvPr id="3" name="Sisällön paikkamerkki 2"/>
          <p:cNvSpPr>
            <a:spLocks noGrp="1"/>
          </p:cNvSpPr>
          <p:nvPr>
            <p:ph sz="quarter" idx="13"/>
          </p:nvPr>
        </p:nvSpPr>
        <p:spPr>
          <a:xfrm>
            <a:off x="683569" y="1052736"/>
            <a:ext cx="7776220" cy="4824536"/>
          </a:xfrm>
        </p:spPr>
        <p:txBody>
          <a:bodyPr>
            <a:noAutofit/>
          </a:bodyPr>
          <a:lstStyle/>
          <a:p>
            <a:pPr marL="0" indent="0">
              <a:buNone/>
            </a:pPr>
            <a:r>
              <a:rPr lang="en-GB" sz="1800" dirty="0" smtClean="0"/>
              <a:t>For </a:t>
            </a:r>
            <a:r>
              <a:rPr lang="en-GB" sz="1800" dirty="0"/>
              <a:t>the future, possible steps could be</a:t>
            </a:r>
            <a:r>
              <a:rPr lang="en-GB" sz="1800" dirty="0" smtClean="0"/>
              <a:t>:</a:t>
            </a:r>
            <a:endParaRPr lang="fi-FI" sz="1800" dirty="0"/>
          </a:p>
          <a:p>
            <a:pPr lvl="0"/>
            <a:r>
              <a:rPr lang="en-GB" sz="1800" dirty="0"/>
              <a:t>Boost campaigns </a:t>
            </a:r>
            <a:r>
              <a:rPr lang="en-GB" sz="1800" b="0" dirty="0"/>
              <a:t>in the member cities: spreading information about UBC work to colleagues and local politicians </a:t>
            </a:r>
            <a:r>
              <a:rPr lang="en-GB" sz="1800" b="0" dirty="0" smtClean="0"/>
              <a:t/>
            </a:r>
            <a:br>
              <a:rPr lang="en-GB" sz="1800" b="0" dirty="0" smtClean="0"/>
            </a:br>
            <a:endParaRPr lang="en-GB" sz="1800" b="0" dirty="0" smtClean="0"/>
          </a:p>
          <a:p>
            <a:pPr lvl="0"/>
            <a:r>
              <a:rPr lang="en-GB" sz="1800" b="0" dirty="0" smtClean="0"/>
              <a:t>Member </a:t>
            </a:r>
            <a:r>
              <a:rPr lang="en-GB" sz="1800" b="0" dirty="0"/>
              <a:t>cities acting as UBC </a:t>
            </a:r>
            <a:r>
              <a:rPr lang="en-GB" sz="1800" dirty="0"/>
              <a:t>ambassadors</a:t>
            </a:r>
            <a:r>
              <a:rPr lang="en-GB" sz="1800" b="0" dirty="0"/>
              <a:t>: seminar participants agreed they should take a more active role in their member cities to promote the work their city does in the organisation – </a:t>
            </a:r>
            <a:r>
              <a:rPr lang="en-GB" sz="1800" dirty="0"/>
              <a:t>“we need to do our homework first</a:t>
            </a:r>
            <a:r>
              <a:rPr lang="en-GB" sz="1800" dirty="0" smtClean="0"/>
              <a:t>”</a:t>
            </a:r>
            <a:r>
              <a:rPr lang="en-GB" sz="1800" b="0" dirty="0" smtClean="0"/>
              <a:t/>
            </a:r>
            <a:br>
              <a:rPr lang="en-GB" sz="1800" b="0" dirty="0" smtClean="0"/>
            </a:br>
            <a:endParaRPr lang="fi-FI" sz="1800" b="0" dirty="0"/>
          </a:p>
          <a:p>
            <a:pPr lvl="0"/>
            <a:r>
              <a:rPr lang="en-GB" sz="1800" b="0" dirty="0"/>
              <a:t>Member cities would like to cooperate in issues of international communications by sharing experiences and practices</a:t>
            </a:r>
            <a:r>
              <a:rPr lang="en-GB" sz="1800" b="0" dirty="0" smtClean="0"/>
              <a:t>.</a:t>
            </a:r>
            <a:br>
              <a:rPr lang="en-GB" sz="1800" b="0" dirty="0" smtClean="0"/>
            </a:br>
            <a:endParaRPr lang="fi-FI" sz="1800" b="0" dirty="0"/>
          </a:p>
          <a:p>
            <a:pPr lvl="0"/>
            <a:r>
              <a:rPr lang="en-GB" sz="1800" b="0" dirty="0"/>
              <a:t>The </a:t>
            </a:r>
            <a:r>
              <a:rPr lang="en-GB" sz="1800" dirty="0"/>
              <a:t>cooperation between different commissions </a:t>
            </a:r>
            <a:r>
              <a:rPr lang="en-GB" sz="1800" b="0" dirty="0"/>
              <a:t>should be </a:t>
            </a:r>
            <a:r>
              <a:rPr lang="en-GB" sz="1800" b="0" dirty="0" smtClean="0"/>
              <a:t>strengthened</a:t>
            </a:r>
            <a:br>
              <a:rPr lang="en-GB" sz="1800" b="0" dirty="0" smtClean="0"/>
            </a:br>
            <a:endParaRPr lang="fi-FI" sz="1800" b="0" dirty="0"/>
          </a:p>
          <a:p>
            <a:pPr lvl="0"/>
            <a:r>
              <a:rPr lang="en-GB" sz="1800" b="0" dirty="0"/>
              <a:t>Further training on internal and external communications could be organised in seminars and e.g. at UBC General Conference in Gdynia</a:t>
            </a:r>
            <a:r>
              <a:rPr lang="en-GB" sz="1800" b="0" dirty="0" smtClean="0"/>
              <a:t>.</a:t>
            </a:r>
            <a:br>
              <a:rPr lang="en-GB" sz="1800" b="0" dirty="0" smtClean="0"/>
            </a:br>
            <a:endParaRPr lang="fi-FI" sz="1800" b="0" dirty="0"/>
          </a:p>
          <a:p>
            <a:pPr lvl="0"/>
            <a:r>
              <a:rPr lang="en-GB" sz="1800" b="0" dirty="0"/>
              <a:t>UBC Presidium and Board could encourage a stronger involvement of the cities’ politicians in the UBC activities, including exchange of experiences</a:t>
            </a:r>
            <a:r>
              <a:rPr lang="en-GB" sz="1800" b="0" dirty="0" smtClean="0"/>
              <a:t>.</a:t>
            </a:r>
            <a:endParaRPr lang="fi-FI"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15</a:t>
            </a:fld>
            <a:endParaRPr lang="fi-FI" dirty="0"/>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704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smtClean="0"/>
              <a:t>Internal communication in the UBC</a:t>
            </a:r>
            <a:endParaRPr lang="fi-FI" sz="2000" dirty="0"/>
          </a:p>
        </p:txBody>
      </p:sp>
      <p:sp>
        <p:nvSpPr>
          <p:cNvPr id="3" name="Sisällön paikkamerkki 2"/>
          <p:cNvSpPr>
            <a:spLocks noGrp="1"/>
          </p:cNvSpPr>
          <p:nvPr>
            <p:ph sz="quarter" idx="13"/>
          </p:nvPr>
        </p:nvSpPr>
        <p:spPr>
          <a:xfrm>
            <a:off x="683569" y="1196752"/>
            <a:ext cx="7741169" cy="5040560"/>
          </a:xfrm>
        </p:spPr>
        <p:txBody>
          <a:bodyPr>
            <a:noAutofit/>
          </a:bodyPr>
          <a:lstStyle/>
          <a:p>
            <a:pPr marL="0" lvl="0" indent="0">
              <a:buNone/>
            </a:pPr>
            <a:r>
              <a:rPr lang="en-US" dirty="0" smtClean="0"/>
              <a:t>Concrete </a:t>
            </a:r>
            <a:r>
              <a:rPr lang="en-US" dirty="0"/>
              <a:t>changes in communications mediums that can help in developing internal </a:t>
            </a:r>
            <a:r>
              <a:rPr lang="en-US" dirty="0" smtClean="0"/>
              <a:t>cooperation</a:t>
            </a:r>
            <a:endParaRPr lang="en-US" dirty="0"/>
          </a:p>
          <a:p>
            <a:pPr marL="0" indent="0">
              <a:buNone/>
            </a:pPr>
            <a:endParaRPr lang="fi-FI" sz="1800" dirty="0"/>
          </a:p>
          <a:p>
            <a:pPr lvl="0"/>
            <a:r>
              <a:rPr lang="en-US" sz="1800" b="0" dirty="0" smtClean="0"/>
              <a:t>Internal </a:t>
            </a:r>
            <a:r>
              <a:rPr lang="en-US" sz="1800" b="0" dirty="0"/>
              <a:t>communication within the network should be carried out through </a:t>
            </a:r>
            <a:r>
              <a:rPr lang="en-US" sz="1800" dirty="0"/>
              <a:t>intranet</a:t>
            </a:r>
            <a:r>
              <a:rPr lang="en-US" sz="1800" b="0" dirty="0"/>
              <a:t> that is accessible via the main </a:t>
            </a:r>
            <a:r>
              <a:rPr lang="en-US" sz="1800" b="0" dirty="0" err="1"/>
              <a:t>ubc</a:t>
            </a:r>
            <a:r>
              <a:rPr lang="en-US" sz="1800" b="0" dirty="0"/>
              <a:t> website</a:t>
            </a:r>
            <a:r>
              <a:rPr lang="en-US" sz="1800" b="0" dirty="0" smtClean="0"/>
              <a:t>.</a:t>
            </a:r>
          </a:p>
          <a:p>
            <a:pPr lvl="0"/>
            <a:endParaRPr lang="en-US" sz="1800" b="0" dirty="0"/>
          </a:p>
          <a:p>
            <a:pPr lvl="0"/>
            <a:r>
              <a:rPr lang="en-US" sz="1800" b="0" dirty="0" smtClean="0"/>
              <a:t>Before </a:t>
            </a:r>
            <a:r>
              <a:rPr lang="en-US" sz="1800" b="0" dirty="0"/>
              <a:t>the intranet, more efficient managing of </a:t>
            </a:r>
            <a:r>
              <a:rPr lang="en-US" sz="1800" dirty="0"/>
              <a:t>contact lists and events </a:t>
            </a:r>
            <a:r>
              <a:rPr lang="en-US" sz="1800" b="0" dirty="0"/>
              <a:t>would be especially important in order to avoid overlapping in UBC meetings and contacts. A </a:t>
            </a:r>
            <a:r>
              <a:rPr lang="en-US" sz="1800" dirty="0" smtClean="0"/>
              <a:t>meetings </a:t>
            </a:r>
            <a:r>
              <a:rPr lang="en-US" sz="1800" dirty="0"/>
              <a:t>of commissions’ representatives and UBC Secretariat</a:t>
            </a:r>
            <a:r>
              <a:rPr lang="en-US" sz="1800" b="0" dirty="0"/>
              <a:t> could be </a:t>
            </a:r>
            <a:r>
              <a:rPr lang="en-US" sz="1800" b="0" dirty="0" err="1"/>
              <a:t>organised</a:t>
            </a:r>
            <a:r>
              <a:rPr lang="en-US" sz="1800" b="0" dirty="0"/>
              <a:t> </a:t>
            </a:r>
            <a:r>
              <a:rPr lang="en-US" sz="1800" b="0" dirty="0" smtClean="0"/>
              <a:t>regularly (face-to-face and online) to </a:t>
            </a:r>
            <a:r>
              <a:rPr lang="en-US" sz="1800" b="0" dirty="0"/>
              <a:t>discuss the work and events </a:t>
            </a:r>
            <a:r>
              <a:rPr lang="en-US" sz="1800" b="0" dirty="0" smtClean="0"/>
              <a:t>that </a:t>
            </a:r>
            <a:r>
              <a:rPr lang="en-US" sz="1800" b="0" dirty="0"/>
              <a:t>will be carried out </a:t>
            </a:r>
            <a:r>
              <a:rPr lang="en-US" sz="1800" b="0" dirty="0" smtClean="0"/>
              <a:t>next </a:t>
            </a:r>
            <a:r>
              <a:rPr lang="en-US" sz="1800" b="0" dirty="0"/>
              <a:t>year</a:t>
            </a:r>
            <a:r>
              <a:rPr lang="en-US" sz="1800" b="0" dirty="0" smtClean="0"/>
              <a:t>.</a:t>
            </a:r>
          </a:p>
          <a:p>
            <a:pPr lvl="0"/>
            <a:endParaRPr lang="en-US" sz="1800" b="0" dirty="0"/>
          </a:p>
          <a:p>
            <a:pPr lvl="0"/>
            <a:r>
              <a:rPr lang="en-US" sz="1800" b="0" dirty="0" smtClean="0"/>
              <a:t>Emails </a:t>
            </a:r>
            <a:r>
              <a:rPr lang="en-US" sz="1800" b="0" dirty="0"/>
              <a:t>should be more targeted and personalized and sent without word attachments</a:t>
            </a:r>
            <a:r>
              <a:rPr lang="en-US" sz="1800" b="0" dirty="0" smtClean="0"/>
              <a:t>.</a:t>
            </a:r>
          </a:p>
          <a:p>
            <a:pPr lvl="0"/>
            <a:endParaRPr lang="en-US" sz="1800" b="0" dirty="0"/>
          </a:p>
          <a:p>
            <a:pPr lvl="0"/>
            <a:r>
              <a:rPr lang="en-US" sz="1800" b="0" dirty="0" smtClean="0"/>
              <a:t>Using </a:t>
            </a:r>
            <a:r>
              <a:rPr lang="en-US" sz="1800" b="0" dirty="0"/>
              <a:t>more social media channels within the UBC</a:t>
            </a:r>
            <a:r>
              <a:rPr lang="en-US" sz="1800" b="0" dirty="0" smtClean="0"/>
              <a:t>.</a:t>
            </a:r>
            <a:endParaRPr lang="en-US"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16</a:t>
            </a:fld>
            <a:endParaRPr lang="fi-FI" dirty="0"/>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1383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247129"/>
            <a:ext cx="7776432" cy="949623"/>
          </a:xfrm>
        </p:spPr>
        <p:txBody>
          <a:bodyPr>
            <a:normAutofit fontScale="90000"/>
          </a:bodyPr>
          <a:lstStyle/>
          <a:p>
            <a:r>
              <a:rPr lang="en-US" dirty="0"/>
              <a:t>R</a:t>
            </a:r>
            <a:r>
              <a:rPr lang="en-US" dirty="0" smtClean="0"/>
              <a:t>enewal process </a:t>
            </a:r>
            <a:r>
              <a:rPr lang="en-US" dirty="0"/>
              <a:t>in </a:t>
            </a:r>
            <a:r>
              <a:rPr lang="en-US" dirty="0" smtClean="0"/>
              <a:t>communications</a:t>
            </a:r>
            <a:br>
              <a:rPr lang="en-US" dirty="0" smtClean="0"/>
            </a:br>
            <a:r>
              <a:rPr lang="en-US" dirty="0" smtClean="0"/>
              <a:t>and </a:t>
            </a:r>
            <a:r>
              <a:rPr lang="en-US" dirty="0"/>
              <a:t>marketing</a:t>
            </a:r>
            <a:endParaRPr lang="fi-FI" sz="2000" dirty="0"/>
          </a:p>
        </p:txBody>
      </p:sp>
      <p:sp>
        <p:nvSpPr>
          <p:cNvPr id="3" name="Sisällön paikkamerkki 2"/>
          <p:cNvSpPr>
            <a:spLocks noGrp="1"/>
          </p:cNvSpPr>
          <p:nvPr>
            <p:ph sz="quarter" idx="13"/>
          </p:nvPr>
        </p:nvSpPr>
        <p:spPr>
          <a:xfrm>
            <a:off x="683569" y="1340768"/>
            <a:ext cx="7741169" cy="5040560"/>
          </a:xfrm>
        </p:spPr>
        <p:txBody>
          <a:bodyPr>
            <a:noAutofit/>
          </a:bodyPr>
          <a:lstStyle/>
          <a:p>
            <a:pPr marL="0" lvl="0" indent="0">
              <a:buNone/>
            </a:pPr>
            <a:r>
              <a:rPr lang="en-US" dirty="0" smtClean="0"/>
              <a:t>Measures, initial timeframe estimation and budget</a:t>
            </a:r>
            <a:endParaRPr lang="en-US" sz="1800" dirty="0"/>
          </a:p>
          <a:p>
            <a:pPr lvl="0"/>
            <a:r>
              <a:rPr lang="en-US" sz="1800" b="0" dirty="0" smtClean="0"/>
              <a:t>Design </a:t>
            </a:r>
            <a:r>
              <a:rPr lang="en-US" sz="1800" b="0" dirty="0"/>
              <a:t>of a logo and a visual ”face lift” / </a:t>
            </a:r>
            <a:r>
              <a:rPr lang="en-US" sz="1800" b="0" dirty="0" smtClean="0"/>
              <a:t>August</a:t>
            </a:r>
            <a:br>
              <a:rPr lang="en-US" sz="1800" b="0" dirty="0" smtClean="0"/>
            </a:br>
            <a:endParaRPr lang="en-US" sz="1800" b="0" dirty="0"/>
          </a:p>
          <a:p>
            <a:pPr lvl="0"/>
            <a:r>
              <a:rPr lang="en-US" sz="1800" b="0" dirty="0" smtClean="0"/>
              <a:t>Design</a:t>
            </a:r>
            <a:r>
              <a:rPr lang="en-US" sz="1800" b="0" dirty="0"/>
              <a:t>, production and testing of the web site www.ubc.net  / </a:t>
            </a:r>
            <a:r>
              <a:rPr lang="en-US" sz="1800" b="0" dirty="0" smtClean="0"/>
              <a:t>June–November</a:t>
            </a:r>
            <a:endParaRPr lang="en-US" sz="1800" b="0" dirty="0"/>
          </a:p>
          <a:p>
            <a:pPr lvl="1"/>
            <a:r>
              <a:rPr lang="en-US" sz="1600" b="0" dirty="0" smtClean="0"/>
              <a:t>Beta </a:t>
            </a:r>
            <a:r>
              <a:rPr lang="en-US" sz="1600" b="0" dirty="0"/>
              <a:t>version of the website </a:t>
            </a:r>
            <a:r>
              <a:rPr lang="en-US" sz="1600" b="0" dirty="0" smtClean="0"/>
              <a:t>hopefully available </a:t>
            </a:r>
            <a:r>
              <a:rPr lang="en-US" sz="1600" b="0" dirty="0"/>
              <a:t>for testing at UBC’s </a:t>
            </a:r>
            <a:r>
              <a:rPr lang="en-US" sz="1600" b="0" dirty="0" smtClean="0"/>
              <a:t>GC</a:t>
            </a:r>
            <a:br>
              <a:rPr lang="en-US" sz="1600" b="0" dirty="0" smtClean="0"/>
            </a:br>
            <a:endParaRPr lang="en-US" sz="1600" dirty="0"/>
          </a:p>
          <a:p>
            <a:pPr lvl="0"/>
            <a:r>
              <a:rPr lang="en-US" sz="1800" b="0" dirty="0" smtClean="0"/>
              <a:t>Design</a:t>
            </a:r>
            <a:r>
              <a:rPr lang="en-US" sz="1800" b="0" dirty="0"/>
              <a:t>, production and testing of UBC intranet / </a:t>
            </a:r>
            <a:r>
              <a:rPr lang="en-US" sz="1800" b="0" dirty="0" smtClean="0"/>
              <a:t>January–April</a:t>
            </a:r>
            <a:br>
              <a:rPr lang="en-US" sz="1800" b="0" dirty="0" smtClean="0"/>
            </a:br>
            <a:endParaRPr lang="en-US" sz="1800" b="0" dirty="0"/>
          </a:p>
          <a:p>
            <a:pPr lvl="0"/>
            <a:r>
              <a:rPr lang="en-US" sz="1800" b="0" dirty="0" smtClean="0"/>
              <a:t>Creating </a:t>
            </a:r>
            <a:r>
              <a:rPr lang="en-US" sz="1800" b="0" dirty="0"/>
              <a:t>UBC’s graphic guidelines and templates / </a:t>
            </a:r>
            <a:r>
              <a:rPr lang="en-US" sz="1800" b="0" dirty="0" smtClean="0"/>
              <a:t>January</a:t>
            </a:r>
            <a:br>
              <a:rPr lang="en-US" sz="1800" b="0" dirty="0" smtClean="0"/>
            </a:br>
            <a:endParaRPr lang="en-US" sz="1800" b="0" dirty="0"/>
          </a:p>
          <a:p>
            <a:pPr lvl="0"/>
            <a:r>
              <a:rPr lang="en-US" sz="1800" b="0" dirty="0" smtClean="0"/>
              <a:t>Design </a:t>
            </a:r>
            <a:r>
              <a:rPr lang="en-US" sz="1800" b="0" dirty="0"/>
              <a:t>and layout for the Baltic Cities Bulletin </a:t>
            </a:r>
            <a:r>
              <a:rPr lang="en-US" sz="1800" b="0" dirty="0" smtClean="0"/>
              <a:t>/ January–February</a:t>
            </a:r>
            <a:br>
              <a:rPr lang="en-US" sz="1800" b="0" dirty="0" smtClean="0"/>
            </a:br>
            <a:endParaRPr lang="en-US" sz="1800" b="0" dirty="0"/>
          </a:p>
          <a:p>
            <a:pPr lvl="0"/>
            <a:r>
              <a:rPr lang="en-US" sz="1800" b="0" dirty="0" smtClean="0"/>
              <a:t>Design </a:t>
            </a:r>
            <a:r>
              <a:rPr lang="en-US" sz="1800" b="0" dirty="0"/>
              <a:t>of UBC general </a:t>
            </a:r>
            <a:r>
              <a:rPr lang="en-US" sz="1800" b="0" dirty="0" smtClean="0"/>
              <a:t>brochure / March–April</a:t>
            </a:r>
            <a:br>
              <a:rPr lang="en-US" sz="1800" b="0" dirty="0" smtClean="0"/>
            </a:br>
            <a:endParaRPr lang="en-US" sz="1800" b="0" dirty="0"/>
          </a:p>
          <a:p>
            <a:pPr marL="0" indent="0">
              <a:buNone/>
            </a:pPr>
            <a:r>
              <a:rPr lang="en-US" sz="1800" dirty="0">
                <a:sym typeface="Wingdings" panose="05000000000000000000" pitchFamily="2" charset="2"/>
              </a:rPr>
              <a:t> Altogether </a:t>
            </a:r>
            <a:r>
              <a:rPr lang="en-US" sz="1800" dirty="0" smtClean="0">
                <a:sym typeface="Wingdings" panose="05000000000000000000" pitchFamily="2" charset="2"/>
              </a:rPr>
              <a:t>a maximum of approx. 20 000 euros which I propose will be allocated for this work.</a:t>
            </a:r>
            <a:endParaRPr lang="en-US" sz="1800" dirty="0"/>
          </a:p>
          <a:p>
            <a:pPr marL="0" lvl="0" indent="0">
              <a:buNone/>
            </a:pPr>
            <a:endParaRPr lang="en-US"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17</a:t>
            </a:fld>
            <a:endParaRPr lang="fi-FI" dirty="0"/>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9712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684213" y="980728"/>
            <a:ext cx="7775575" cy="4464050"/>
          </a:xfrm>
        </p:spPr>
        <p:txBody>
          <a:bodyPr>
            <a:normAutofit/>
          </a:bodyPr>
          <a:lstStyle/>
          <a:p>
            <a:pPr marL="0" indent="0" algn="ctr">
              <a:buNone/>
            </a:pPr>
            <a:endParaRPr lang="fi-FI" sz="4800" dirty="0"/>
          </a:p>
          <a:p>
            <a:pPr marL="0" indent="0" algn="ctr">
              <a:buNone/>
            </a:pPr>
            <a:r>
              <a:rPr lang="fi-FI" sz="4800" dirty="0" err="1" smtClean="0">
                <a:solidFill>
                  <a:schemeClr val="tx2"/>
                </a:solidFill>
              </a:rPr>
              <a:t>Thank</a:t>
            </a:r>
            <a:r>
              <a:rPr lang="fi-FI" sz="4800" dirty="0" smtClean="0">
                <a:solidFill>
                  <a:schemeClr val="tx2"/>
                </a:solidFill>
              </a:rPr>
              <a:t> </a:t>
            </a:r>
            <a:r>
              <a:rPr lang="fi-FI" sz="4800" dirty="0" err="1" smtClean="0">
                <a:solidFill>
                  <a:schemeClr val="tx2"/>
                </a:solidFill>
              </a:rPr>
              <a:t>you</a:t>
            </a:r>
            <a:r>
              <a:rPr lang="fi-FI" sz="4800" dirty="0" smtClean="0">
                <a:solidFill>
                  <a:schemeClr val="tx2"/>
                </a:solidFill>
              </a:rPr>
              <a:t>!</a:t>
            </a:r>
          </a:p>
          <a:p>
            <a:pPr marL="0" indent="0" algn="ctr">
              <a:buNone/>
            </a:pPr>
            <a:endParaRPr lang="fi-FI" sz="2400" b="0" dirty="0" smtClean="0">
              <a:solidFill>
                <a:schemeClr val="tx2"/>
              </a:solidFill>
            </a:endParaRPr>
          </a:p>
          <a:p>
            <a:pPr marL="0" indent="0" algn="ctr">
              <a:buNone/>
            </a:pPr>
            <a:endParaRPr lang="fi-FI" sz="2400" b="0" dirty="0">
              <a:solidFill>
                <a:schemeClr val="tx2"/>
              </a:solidFill>
            </a:endParaRPr>
          </a:p>
          <a:p>
            <a:pPr marL="0" indent="0" algn="ctr">
              <a:buNone/>
            </a:pPr>
            <a:r>
              <a:rPr lang="fi-FI" sz="2400" dirty="0" err="1" smtClean="0">
                <a:solidFill>
                  <a:schemeClr val="tx1"/>
                </a:solidFill>
              </a:rPr>
              <a:t>Comments</a:t>
            </a:r>
            <a:r>
              <a:rPr lang="fi-FI" sz="2400" dirty="0" smtClean="0">
                <a:solidFill>
                  <a:schemeClr val="tx1"/>
                </a:solidFill>
              </a:rPr>
              <a:t>, </a:t>
            </a:r>
            <a:r>
              <a:rPr lang="fi-FI" sz="2400" dirty="0" err="1" smtClean="0">
                <a:solidFill>
                  <a:schemeClr val="tx1"/>
                </a:solidFill>
              </a:rPr>
              <a:t>questions</a:t>
            </a:r>
            <a:r>
              <a:rPr lang="fi-FI" sz="2400" dirty="0" smtClean="0">
                <a:solidFill>
                  <a:schemeClr val="tx1"/>
                </a:solidFill>
              </a:rPr>
              <a:t>, </a:t>
            </a:r>
            <a:r>
              <a:rPr lang="fi-FI" sz="2400" dirty="0" err="1" smtClean="0">
                <a:solidFill>
                  <a:schemeClr val="tx1"/>
                </a:solidFill>
              </a:rPr>
              <a:t>ideas</a:t>
            </a:r>
            <a:r>
              <a:rPr lang="fi-FI" sz="2400" dirty="0" smtClean="0">
                <a:solidFill>
                  <a:schemeClr val="tx1"/>
                </a:solidFill>
              </a:rPr>
              <a:t>? </a:t>
            </a:r>
            <a:r>
              <a:rPr lang="fi-FI" sz="2400" dirty="0" err="1" smtClean="0">
                <a:solidFill>
                  <a:schemeClr val="tx1"/>
                </a:solidFill>
              </a:rPr>
              <a:t>Please</a:t>
            </a:r>
            <a:r>
              <a:rPr lang="fi-FI" sz="2400" dirty="0" smtClean="0">
                <a:solidFill>
                  <a:schemeClr val="tx1"/>
                </a:solidFill>
              </a:rPr>
              <a:t> </a:t>
            </a:r>
            <a:r>
              <a:rPr lang="fi-FI" sz="2400" dirty="0" err="1" smtClean="0">
                <a:solidFill>
                  <a:schemeClr val="tx1"/>
                </a:solidFill>
              </a:rPr>
              <a:t>be</a:t>
            </a:r>
            <a:r>
              <a:rPr lang="fi-FI" sz="2400" dirty="0" smtClean="0">
                <a:solidFill>
                  <a:schemeClr val="tx1"/>
                </a:solidFill>
              </a:rPr>
              <a:t> in </a:t>
            </a:r>
            <a:r>
              <a:rPr lang="fi-FI" sz="2400" dirty="0" err="1" smtClean="0">
                <a:solidFill>
                  <a:schemeClr val="tx1"/>
                </a:solidFill>
              </a:rPr>
              <a:t>touch</a:t>
            </a:r>
            <a:r>
              <a:rPr lang="fi-FI" sz="2400" dirty="0" smtClean="0">
                <a:solidFill>
                  <a:schemeClr val="tx1"/>
                </a:solidFill>
              </a:rPr>
              <a:t>!</a:t>
            </a:r>
          </a:p>
          <a:p>
            <a:pPr marL="0" indent="0" algn="ctr">
              <a:buNone/>
            </a:pPr>
            <a:endParaRPr lang="fi-FI" sz="2400" dirty="0" smtClean="0">
              <a:solidFill>
                <a:schemeClr val="tx1"/>
              </a:solidFill>
            </a:endParaRPr>
          </a:p>
          <a:p>
            <a:pPr marL="0" indent="0" algn="ctr">
              <a:buNone/>
            </a:pPr>
            <a:r>
              <a:rPr lang="fi-FI" sz="2400" b="0" dirty="0">
                <a:solidFill>
                  <a:schemeClr val="tx1"/>
                </a:solidFill>
              </a:rPr>
              <a:t>Irene Pendolin / Anna Kotaviita</a:t>
            </a:r>
            <a:br>
              <a:rPr lang="fi-FI" sz="2400" b="0" dirty="0">
                <a:solidFill>
                  <a:schemeClr val="tx1"/>
                </a:solidFill>
              </a:rPr>
            </a:br>
            <a:r>
              <a:rPr lang="en-GB" sz="2400" b="0" dirty="0">
                <a:solidFill>
                  <a:schemeClr val="tx1"/>
                </a:solidFill>
              </a:rPr>
              <a:t>Communications Manager</a:t>
            </a:r>
            <a:br>
              <a:rPr lang="en-GB" sz="2400" b="0" dirty="0">
                <a:solidFill>
                  <a:schemeClr val="tx1"/>
                </a:solidFill>
              </a:rPr>
            </a:br>
            <a:r>
              <a:rPr lang="en-GB" sz="2400" b="0" dirty="0">
                <a:solidFill>
                  <a:schemeClr val="tx1"/>
                </a:solidFill>
              </a:rPr>
              <a:t>irene.pendolin@ubc.net / anna.kotaviita@ubc.net</a:t>
            </a:r>
            <a:br>
              <a:rPr lang="en-GB" sz="2400" b="0" dirty="0">
                <a:solidFill>
                  <a:schemeClr val="tx1"/>
                </a:solidFill>
              </a:rPr>
            </a:br>
            <a:r>
              <a:rPr lang="en-GB" sz="2400" b="0" dirty="0">
                <a:solidFill>
                  <a:schemeClr val="tx1"/>
                </a:solidFill>
              </a:rPr>
              <a:t>+358 40 848 6242</a:t>
            </a:r>
            <a:endParaRPr lang="fi-FI" sz="2400" b="0" dirty="0">
              <a:solidFill>
                <a:schemeClr val="tx1"/>
              </a:solidFill>
            </a:endParaRPr>
          </a:p>
        </p:txBody>
      </p:sp>
      <p:sp>
        <p:nvSpPr>
          <p:cNvPr id="6" name="Dian numeron paikkamerkki 5"/>
          <p:cNvSpPr>
            <a:spLocks noGrp="1"/>
          </p:cNvSpPr>
          <p:nvPr>
            <p:ph type="sldNum" sz="quarter" idx="16"/>
          </p:nvPr>
        </p:nvSpPr>
        <p:spPr/>
        <p:txBody>
          <a:bodyPr/>
          <a:lstStyle/>
          <a:p>
            <a:fld id="{5313BD74-EA17-574A-98E7-0901538991B3}" type="slidenum">
              <a:rPr lang="fi-FI" smtClean="0"/>
              <a:pPr/>
              <a:t>18</a:t>
            </a:fld>
            <a:endParaRPr lang="fi-FI"/>
          </a:p>
        </p:txBody>
      </p:sp>
      <p:pic>
        <p:nvPicPr>
          <p:cNvPr id="7"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3853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27384"/>
            <a:ext cx="7776432" cy="949623"/>
          </a:xfrm>
        </p:spPr>
        <p:txBody>
          <a:bodyPr>
            <a:normAutofit/>
          </a:bodyPr>
          <a:lstStyle/>
          <a:p>
            <a:r>
              <a:rPr lang="en-US" dirty="0"/>
              <a:t>Outline </a:t>
            </a:r>
            <a:r>
              <a:rPr lang="en-US" dirty="0" smtClean="0"/>
              <a:t>of the </a:t>
            </a:r>
            <a:r>
              <a:rPr lang="en-US" dirty="0"/>
              <a:t>seminar</a:t>
            </a:r>
            <a:endParaRPr lang="fi-FI" sz="2000" dirty="0"/>
          </a:p>
        </p:txBody>
      </p:sp>
      <p:sp>
        <p:nvSpPr>
          <p:cNvPr id="3" name="Sisällön paikkamerkki 2"/>
          <p:cNvSpPr>
            <a:spLocks noGrp="1"/>
          </p:cNvSpPr>
          <p:nvPr>
            <p:ph sz="quarter" idx="13"/>
          </p:nvPr>
        </p:nvSpPr>
        <p:spPr>
          <a:xfrm>
            <a:off x="683569" y="1052736"/>
            <a:ext cx="7776220" cy="4824536"/>
          </a:xfrm>
        </p:spPr>
        <p:txBody>
          <a:bodyPr>
            <a:noAutofit/>
          </a:bodyPr>
          <a:lstStyle/>
          <a:p>
            <a:pPr marL="0" indent="0">
              <a:buNone/>
            </a:pPr>
            <a:r>
              <a:rPr lang="en-US" dirty="0" smtClean="0"/>
              <a:t>Participants</a:t>
            </a:r>
          </a:p>
          <a:p>
            <a:r>
              <a:rPr lang="en-GB" sz="1800" b="0" dirty="0" smtClean="0"/>
              <a:t>33 </a:t>
            </a:r>
            <a:r>
              <a:rPr lang="en-GB" sz="1800" b="0" dirty="0"/>
              <a:t>participants from </a:t>
            </a:r>
            <a:r>
              <a:rPr lang="en-GB" sz="1800" b="0" dirty="0" smtClean="0"/>
              <a:t>13 UBC cities:</a:t>
            </a:r>
            <a:br>
              <a:rPr lang="en-GB" sz="1800" b="0" dirty="0" smtClean="0"/>
            </a:br>
            <a:r>
              <a:rPr lang="en-GB" sz="1800" b="0" dirty="0" smtClean="0"/>
              <a:t>Elva</a:t>
            </a:r>
            <a:r>
              <a:rPr lang="en-GB" sz="1800" b="0" dirty="0"/>
              <a:t>, </a:t>
            </a:r>
            <a:r>
              <a:rPr lang="en-GB" sz="1800" b="0" dirty="0" err="1"/>
              <a:t>Gävle</a:t>
            </a:r>
            <a:r>
              <a:rPr lang="en-GB" sz="1800" b="0" dirty="0"/>
              <a:t>, Jelgava, </a:t>
            </a:r>
            <a:r>
              <a:rPr lang="en-GB" sz="1800" b="0" dirty="0" err="1"/>
              <a:t>Jyväskylä</a:t>
            </a:r>
            <a:r>
              <a:rPr lang="en-GB" sz="1800" b="0" dirty="0"/>
              <a:t>, Klaipeda, Kolding, </a:t>
            </a:r>
            <a:r>
              <a:rPr lang="en-GB" sz="1800" b="0" dirty="0" err="1"/>
              <a:t>Kotka</a:t>
            </a:r>
            <a:r>
              <a:rPr lang="en-GB" sz="1800" b="0" dirty="0"/>
              <a:t>, Liepaja, Pori, </a:t>
            </a:r>
            <a:r>
              <a:rPr lang="en-GB" sz="1800" b="0" dirty="0" err="1"/>
              <a:t>Trelleborg</a:t>
            </a:r>
            <a:r>
              <a:rPr lang="en-GB" sz="1800" b="0" dirty="0"/>
              <a:t>, Turku, </a:t>
            </a:r>
            <a:r>
              <a:rPr lang="en-GB" sz="1800" b="0" dirty="0" err="1" smtClean="0"/>
              <a:t>Umeå</a:t>
            </a:r>
            <a:r>
              <a:rPr lang="en-GB" sz="1800" b="0" dirty="0" smtClean="0"/>
              <a:t>, </a:t>
            </a:r>
            <a:r>
              <a:rPr lang="en-GB" sz="1800" b="0" dirty="0" err="1" smtClean="0"/>
              <a:t>Växjö</a:t>
            </a:r>
            <a:r>
              <a:rPr lang="en-GB" sz="1800" b="0" dirty="0" smtClean="0"/>
              <a:t>.</a:t>
            </a:r>
            <a:endParaRPr lang="en-GB" sz="1800" b="0" dirty="0"/>
          </a:p>
          <a:p>
            <a:r>
              <a:rPr lang="en-GB" sz="1800" b="0" dirty="0" smtClean="0"/>
              <a:t>Representatives </a:t>
            </a:r>
            <a:r>
              <a:rPr lang="en-GB" sz="1800" b="0" dirty="0"/>
              <a:t>of </a:t>
            </a:r>
            <a:r>
              <a:rPr lang="en-GB" sz="1800" b="0" dirty="0" smtClean="0"/>
              <a:t>4 UBC </a:t>
            </a:r>
            <a:r>
              <a:rPr lang="en-GB" sz="1800" b="0" dirty="0"/>
              <a:t>commissions: Cultural Cities, Safe Cities, Sustainable Cities and Youthful Cities</a:t>
            </a:r>
            <a:r>
              <a:rPr lang="en-GB" sz="1800" b="0" dirty="0" smtClean="0"/>
              <a:t>.</a:t>
            </a:r>
          </a:p>
          <a:p>
            <a:r>
              <a:rPr lang="en-GB" sz="1800" dirty="0" smtClean="0"/>
              <a:t>1</a:t>
            </a:r>
            <a:r>
              <a:rPr lang="en-GB" sz="1800" baseline="30000" dirty="0" smtClean="0"/>
              <a:t>st</a:t>
            </a:r>
            <a:r>
              <a:rPr lang="en-GB" sz="1800" dirty="0" smtClean="0"/>
              <a:t> meeting of UBC’s Communications Network</a:t>
            </a:r>
          </a:p>
          <a:p>
            <a:endParaRPr lang="fi-FI" dirty="0" smtClean="0"/>
          </a:p>
          <a:p>
            <a:pPr marL="0" indent="0">
              <a:buNone/>
            </a:pPr>
            <a:r>
              <a:rPr lang="fi-FI" dirty="0" err="1" smtClean="0"/>
              <a:t>Aims</a:t>
            </a:r>
            <a:endParaRPr lang="fi-FI" dirty="0"/>
          </a:p>
          <a:p>
            <a:r>
              <a:rPr lang="en-GB" sz="1800" b="0" dirty="0"/>
              <a:t>Improve UBC’s overall </a:t>
            </a:r>
            <a:r>
              <a:rPr lang="en-GB" sz="1800" b="0" dirty="0" smtClean="0"/>
              <a:t>communications</a:t>
            </a:r>
            <a:br>
              <a:rPr lang="en-GB" sz="1800" b="0" dirty="0" smtClean="0"/>
            </a:br>
            <a:endParaRPr lang="en-GB" sz="1800" b="0" dirty="0" smtClean="0"/>
          </a:p>
          <a:p>
            <a:r>
              <a:rPr lang="en-GB" sz="1800" b="0" dirty="0" smtClean="0"/>
              <a:t>Provide </a:t>
            </a:r>
            <a:r>
              <a:rPr lang="en-GB" sz="1800" b="0" dirty="0"/>
              <a:t>concrete tools and ideas for member cities’ and commissions’ everyday </a:t>
            </a:r>
            <a:r>
              <a:rPr lang="en-GB" sz="1800" b="0" dirty="0" smtClean="0"/>
              <a:t>work</a:t>
            </a:r>
            <a:br>
              <a:rPr lang="en-GB" sz="1800" b="0" dirty="0" smtClean="0"/>
            </a:br>
            <a:endParaRPr lang="en-GB" sz="1800" b="0" dirty="0" smtClean="0"/>
          </a:p>
          <a:p>
            <a:r>
              <a:rPr lang="en-GB" sz="1800" b="0" dirty="0"/>
              <a:t>P</a:t>
            </a:r>
            <a:r>
              <a:rPr lang="en-GB" sz="1800" b="0" dirty="0" smtClean="0"/>
              <a:t>ossibility </a:t>
            </a:r>
            <a:r>
              <a:rPr lang="en-GB" sz="1800" b="0" dirty="0"/>
              <a:t>to influence and to create new ways of thinking in UBC </a:t>
            </a:r>
            <a:r>
              <a:rPr lang="en-GB" sz="1800" b="0" dirty="0" smtClean="0"/>
              <a:t>communications.</a:t>
            </a:r>
            <a:br>
              <a:rPr lang="en-GB" sz="1800" b="0" dirty="0" smtClean="0"/>
            </a:br>
            <a:endParaRPr lang="en-GB" sz="1800" b="0" dirty="0" smtClean="0"/>
          </a:p>
          <a:p>
            <a:r>
              <a:rPr lang="en-GB" sz="1800" b="0" dirty="0" smtClean="0"/>
              <a:t>Integrate members of the new UBC Communications Network and UBC member cities into UBC functions and communications</a:t>
            </a:r>
          </a:p>
        </p:txBody>
      </p:sp>
      <p:sp>
        <p:nvSpPr>
          <p:cNvPr id="6" name="Dian numeron paikkamerkki 5"/>
          <p:cNvSpPr>
            <a:spLocks noGrp="1"/>
          </p:cNvSpPr>
          <p:nvPr>
            <p:ph type="sldNum" sz="quarter" idx="16"/>
          </p:nvPr>
        </p:nvSpPr>
        <p:spPr/>
        <p:txBody>
          <a:bodyPr/>
          <a:lstStyle/>
          <a:p>
            <a:fld id="{5313BD74-EA17-574A-98E7-0901538991B3}" type="slidenum">
              <a:rPr lang="fi-FI" smtClean="0"/>
              <a:pPr/>
              <a:t>2</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273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581128"/>
            <a:ext cx="7704856" cy="3528392"/>
          </a:xfrm>
        </p:spPr>
        <p:txBody>
          <a:bodyPr>
            <a:normAutofit fontScale="90000"/>
          </a:bodyPr>
          <a:lstStyle/>
          <a:p>
            <a:r>
              <a:rPr lang="en-GB" dirty="0" smtClean="0"/>
              <a:t>Meeting of UBC’s Communications Network</a:t>
            </a:r>
            <a:r>
              <a:rPr lang="fi-FI" dirty="0" smtClean="0"/>
              <a:t/>
            </a:r>
            <a:br>
              <a:rPr lang="fi-FI" dirty="0" smtClean="0"/>
            </a:br>
            <a:r>
              <a:rPr lang="en-GB" dirty="0" smtClean="0"/>
              <a:t>during UBC Executive Board meeting</a:t>
            </a:r>
            <a:br>
              <a:rPr lang="en-GB" dirty="0" smtClean="0"/>
            </a:br>
            <a:r>
              <a:rPr lang="en-GB" dirty="0" smtClean="0"/>
              <a:t>11 June 2015, </a:t>
            </a:r>
            <a:r>
              <a:rPr lang="en-GB" dirty="0" err="1" smtClean="0"/>
              <a:t>Dolina</a:t>
            </a:r>
            <a:r>
              <a:rPr lang="en-GB" dirty="0" smtClean="0"/>
              <a:t> </a:t>
            </a:r>
            <a:r>
              <a:rPr lang="en-GB" dirty="0" err="1" smtClean="0"/>
              <a:t>Charlotty</a:t>
            </a:r>
            <a:r>
              <a:rPr lang="en-GB" dirty="0" smtClean="0"/>
              <a:t>, Poland</a:t>
            </a:r>
            <a:br>
              <a:rPr lang="en-GB" dirty="0" smtClean="0"/>
            </a:br>
            <a:r>
              <a:rPr lang="en-GB" dirty="0" smtClean="0"/>
              <a:t/>
            </a:r>
            <a:br>
              <a:rPr lang="en-GB" dirty="0" smtClean="0"/>
            </a:br>
            <a:r>
              <a:rPr lang="en-GB" sz="2700" dirty="0" smtClean="0"/>
              <a:t/>
            </a:r>
            <a:br>
              <a:rPr lang="en-GB" sz="2700" dirty="0" smtClean="0"/>
            </a:br>
            <a:r>
              <a:rPr lang="fi-FI" sz="2400" dirty="0">
                <a:solidFill>
                  <a:schemeClr val="tx1"/>
                </a:solidFill>
              </a:rPr>
              <a:t>Irene Pendolin / Anna Kotaviita</a:t>
            </a:r>
            <a:br>
              <a:rPr lang="fi-FI" sz="2400" dirty="0">
                <a:solidFill>
                  <a:schemeClr val="tx1"/>
                </a:solidFill>
              </a:rPr>
            </a:br>
            <a:r>
              <a:rPr lang="en-GB" sz="2400" dirty="0">
                <a:solidFill>
                  <a:schemeClr val="tx1"/>
                </a:solidFill>
              </a:rPr>
              <a:t>Communications Manager</a:t>
            </a:r>
            <a:br>
              <a:rPr lang="en-GB" sz="2400" dirty="0">
                <a:solidFill>
                  <a:schemeClr val="tx1"/>
                </a:solidFill>
              </a:rPr>
            </a:br>
            <a:r>
              <a:rPr lang="en-GB" sz="2400" dirty="0">
                <a:solidFill>
                  <a:schemeClr val="tx1"/>
                </a:solidFill>
              </a:rPr>
              <a:t>irene.pendolin@ubc.net / anna.kotaviita@ubc.net</a:t>
            </a:r>
            <a:br>
              <a:rPr lang="en-GB" sz="2400" dirty="0">
                <a:solidFill>
                  <a:schemeClr val="tx1"/>
                </a:solidFill>
              </a:rPr>
            </a:br>
            <a:r>
              <a:rPr lang="en-GB" sz="2400" dirty="0">
                <a:solidFill>
                  <a:schemeClr val="tx1"/>
                </a:solidFill>
              </a:rPr>
              <a:t>+358 40 848 6242</a:t>
            </a:r>
            <a:r>
              <a:rPr lang="fi-FI" sz="2400" dirty="0"/>
              <a:t/>
            </a:r>
            <a:br>
              <a:rPr lang="fi-FI" sz="2400" dirty="0"/>
            </a:br>
            <a:r>
              <a:rPr lang="fi-FI" sz="2800" b="0" dirty="0" smtClean="0"/>
              <a:t/>
            </a:r>
            <a:br>
              <a:rPr lang="fi-FI" sz="2800" b="0" dirty="0" smtClean="0"/>
            </a:br>
            <a:r>
              <a:rPr lang="en-GB" sz="2700" dirty="0" smtClean="0"/>
              <a:t/>
            </a:r>
            <a:br>
              <a:rPr lang="en-GB" sz="2700" dirty="0" smtClean="0"/>
            </a:br>
            <a:r>
              <a:rPr lang="fi-FI" dirty="0" smtClean="0"/>
              <a:t/>
            </a:r>
            <a:br>
              <a:rPr lang="fi-FI" dirty="0" smtClean="0"/>
            </a:br>
            <a:r>
              <a:rPr lang="en-US" dirty="0" smtClean="0"/>
              <a:t> </a:t>
            </a:r>
            <a:r>
              <a:rPr lang="fi-FI" dirty="0" smtClean="0"/>
              <a:t/>
            </a:r>
            <a:br>
              <a:rPr lang="fi-FI" dirty="0" smtClean="0"/>
            </a:b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3</a:t>
            </a:fld>
            <a:endParaRPr lang="fi-FI"/>
          </a:p>
        </p:txBody>
      </p:sp>
      <p:pic>
        <p:nvPicPr>
          <p:cNvPr id="9218"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87685"/>
            <a:ext cx="1079500" cy="9810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Obraz 13" descr="logo UBC.jpg"/>
          <p:cNvPicPr>
            <a:picLocks noChangeAspect="1"/>
          </p:cNvPicPr>
          <p:nvPr/>
        </p:nvPicPr>
        <p:blipFill>
          <a:blip r:embed="rId4" cstate="print"/>
          <a:srcRect/>
          <a:stretch>
            <a:fillRect/>
          </a:stretch>
        </p:blipFill>
        <p:spPr bwMode="auto">
          <a:xfrm>
            <a:off x="250825" y="260350"/>
            <a:ext cx="1417638" cy="1296988"/>
          </a:xfrm>
          <a:prstGeom prst="rect">
            <a:avLst/>
          </a:prstGeom>
          <a:noFill/>
          <a:ln w="9525">
            <a:noFill/>
            <a:miter lim="800000"/>
            <a:headEnd/>
            <a:tailEnd/>
          </a:ln>
        </p:spPr>
      </p:pic>
      <p:pic>
        <p:nvPicPr>
          <p:cNvPr id="1027" name="Picture 3" descr="C:\Users\ipendoli\Desktop\UBC_KAIKKI TIEDOSTOT\UBC\UBC Communications Seminar\KUVAT\Parhaat\Family photo 4_rajattu.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4940" y="-2284"/>
            <a:ext cx="9248940" cy="63401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2749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a:t>UBC Communications Network</a:t>
            </a:r>
            <a:endParaRPr lang="fi-FI" sz="2000" dirty="0"/>
          </a:p>
        </p:txBody>
      </p:sp>
      <p:sp>
        <p:nvSpPr>
          <p:cNvPr id="3" name="Sisällön paikkamerkki 2"/>
          <p:cNvSpPr>
            <a:spLocks noGrp="1"/>
          </p:cNvSpPr>
          <p:nvPr>
            <p:ph sz="quarter" idx="13"/>
          </p:nvPr>
        </p:nvSpPr>
        <p:spPr>
          <a:xfrm>
            <a:off x="683569" y="980728"/>
            <a:ext cx="7741169" cy="5040560"/>
          </a:xfrm>
        </p:spPr>
        <p:txBody>
          <a:bodyPr>
            <a:noAutofit/>
          </a:bodyPr>
          <a:lstStyle/>
          <a:p>
            <a:pPr marL="0" indent="0">
              <a:buNone/>
            </a:pPr>
            <a:endParaRPr lang="fi-FI" sz="1800" dirty="0"/>
          </a:p>
          <a:p>
            <a:pPr lvl="0"/>
            <a:r>
              <a:rPr lang="en-US" sz="1800" b="0" dirty="0" smtClean="0"/>
              <a:t>Established </a:t>
            </a:r>
            <a:r>
              <a:rPr lang="en-US" sz="1800" b="0" dirty="0"/>
              <a:t>in January </a:t>
            </a:r>
            <a:r>
              <a:rPr lang="en-US" sz="1800" b="0" dirty="0" smtClean="0"/>
              <a:t>2015 – renewal </a:t>
            </a:r>
            <a:r>
              <a:rPr lang="en-US" sz="1800" b="0" dirty="0"/>
              <a:t>process of UBC </a:t>
            </a:r>
            <a:r>
              <a:rPr lang="en-US" sz="1800" b="0" dirty="0" smtClean="0"/>
              <a:t>commissions.</a:t>
            </a:r>
            <a:br>
              <a:rPr lang="en-US" sz="1800" b="0" dirty="0" smtClean="0"/>
            </a:br>
            <a:endParaRPr lang="en-US" sz="1800" b="0" dirty="0" smtClean="0"/>
          </a:p>
          <a:p>
            <a:pPr lvl="0"/>
            <a:r>
              <a:rPr lang="en-US" sz="1800" b="0" dirty="0" smtClean="0"/>
              <a:t>37 </a:t>
            </a:r>
            <a:r>
              <a:rPr lang="en-US" sz="1800" b="0" dirty="0"/>
              <a:t>cities’ communications representatives. </a:t>
            </a:r>
          </a:p>
          <a:p>
            <a:pPr lvl="0"/>
            <a:endParaRPr lang="en-US" sz="1800" b="0" dirty="0"/>
          </a:p>
          <a:p>
            <a:pPr lvl="0"/>
            <a:r>
              <a:rPr lang="en-US" sz="1800" b="0" dirty="0"/>
              <a:t>The new UBC commissions have been invited to select a person to be part of the UBC </a:t>
            </a:r>
            <a:r>
              <a:rPr lang="en-US" sz="1800" b="0" dirty="0" smtClean="0"/>
              <a:t>Communications </a:t>
            </a:r>
            <a:r>
              <a:rPr lang="en-US" sz="1800" b="0" dirty="0"/>
              <a:t>Network in the role of the commission’s communications </a:t>
            </a:r>
            <a:r>
              <a:rPr lang="en-US" sz="1800" b="0" dirty="0" smtClean="0"/>
              <a:t>officer.</a:t>
            </a:r>
            <a:endParaRPr lang="en-US" sz="1800" b="0" dirty="0"/>
          </a:p>
          <a:p>
            <a:pPr lvl="1"/>
            <a:r>
              <a:rPr lang="en-US" sz="1600" dirty="0" smtClean="0"/>
              <a:t>O</a:t>
            </a:r>
            <a:r>
              <a:rPr lang="en-US" sz="1600" b="0" dirty="0" smtClean="0"/>
              <a:t>nly </a:t>
            </a:r>
            <a:r>
              <a:rPr lang="en-US" sz="1600" b="0" dirty="0"/>
              <a:t>Safe Cities </a:t>
            </a:r>
            <a:r>
              <a:rPr lang="en-US" sz="1600" b="0" dirty="0" smtClean="0"/>
              <a:t>and Sustainable Cities Commissions </a:t>
            </a:r>
            <a:r>
              <a:rPr lang="en-US" sz="1600" dirty="0" smtClean="0"/>
              <a:t>have</a:t>
            </a:r>
            <a:r>
              <a:rPr lang="en-US" sz="1600" b="0" dirty="0" smtClean="0"/>
              <a:t> </a:t>
            </a:r>
            <a:r>
              <a:rPr lang="en-US" sz="1600" b="0" dirty="0"/>
              <a:t>selected a communications officer to take part in the network.</a:t>
            </a:r>
          </a:p>
          <a:p>
            <a:pPr marL="0" lvl="0" indent="0">
              <a:buNone/>
            </a:pPr>
            <a:endParaRPr lang="en-US" sz="1800" b="0" dirty="0"/>
          </a:p>
          <a:p>
            <a:pPr lvl="0"/>
            <a:r>
              <a:rPr lang="en-US" sz="1800" dirty="0"/>
              <a:t>All commissions are strongly encouraged to appoint their representative as soon as possible, in order for the communications and marketing within the UBC to function and also develop in the future. </a:t>
            </a:r>
            <a:r>
              <a:rPr lang="en-US" sz="1800" dirty="0" smtClean="0"/>
              <a:t/>
            </a:r>
            <a:br>
              <a:rPr lang="en-US" sz="1800" dirty="0" smtClean="0"/>
            </a:br>
            <a:endParaRPr lang="en-US" sz="1800" dirty="0" smtClean="0"/>
          </a:p>
          <a:p>
            <a:pPr lvl="0"/>
            <a:r>
              <a:rPr lang="en-US" sz="1800" b="0" dirty="0" smtClean="0"/>
              <a:t>It </a:t>
            </a:r>
            <a:r>
              <a:rPr lang="en-US" sz="1800" b="0" dirty="0"/>
              <a:t>has also been suggested that UBC Executive Board will choose a Board member to monitor the implementing of UBC Communications Strategy and communicational issues.</a:t>
            </a:r>
          </a:p>
          <a:p>
            <a:pPr marL="0" lvl="0" indent="0">
              <a:buNone/>
            </a:pPr>
            <a:endParaRPr lang="en-US"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4</a:t>
            </a:fld>
            <a:endParaRPr lang="fi-FI" dirty="0"/>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5799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a:t>UBC Communications Network</a:t>
            </a:r>
            <a:endParaRPr lang="fi-FI" sz="2000" dirty="0"/>
          </a:p>
        </p:txBody>
      </p:sp>
      <p:sp>
        <p:nvSpPr>
          <p:cNvPr id="3" name="Sisällön paikkamerkki 2"/>
          <p:cNvSpPr>
            <a:spLocks noGrp="1"/>
          </p:cNvSpPr>
          <p:nvPr>
            <p:ph sz="quarter" idx="13"/>
          </p:nvPr>
        </p:nvSpPr>
        <p:spPr>
          <a:xfrm>
            <a:off x="683569" y="1268760"/>
            <a:ext cx="7741169" cy="5040560"/>
          </a:xfrm>
        </p:spPr>
        <p:txBody>
          <a:bodyPr>
            <a:noAutofit/>
          </a:bodyPr>
          <a:lstStyle/>
          <a:p>
            <a:pPr marL="0" lvl="0" indent="0">
              <a:buNone/>
            </a:pPr>
            <a:r>
              <a:rPr lang="en-US" dirty="0" smtClean="0"/>
              <a:t>Main </a:t>
            </a:r>
            <a:r>
              <a:rPr lang="en-US" dirty="0"/>
              <a:t>tasks of the commissions’ communications </a:t>
            </a:r>
            <a:r>
              <a:rPr lang="en-US" dirty="0" smtClean="0"/>
              <a:t>officers are to: </a:t>
            </a:r>
            <a:endParaRPr lang="en-US" dirty="0"/>
          </a:p>
          <a:p>
            <a:pPr lvl="0"/>
            <a:endParaRPr lang="en-US" sz="1800" b="0" dirty="0"/>
          </a:p>
          <a:p>
            <a:pPr lvl="0"/>
            <a:r>
              <a:rPr lang="en-US" sz="1800" b="0" dirty="0" smtClean="0"/>
              <a:t>Ensure </a:t>
            </a:r>
            <a:r>
              <a:rPr lang="en-US" sz="1800" b="0" dirty="0"/>
              <a:t>that the commission follows UBC guidelines regarding communications and marketing and that the commission’s contact details and other information are updated</a:t>
            </a:r>
            <a:r>
              <a:rPr lang="en-US" sz="1800" b="0" dirty="0" smtClean="0"/>
              <a:t>.</a:t>
            </a:r>
            <a:r>
              <a:rPr lang="en-US" sz="1600" b="0" dirty="0" smtClean="0"/>
              <a:t/>
            </a:r>
            <a:br>
              <a:rPr lang="en-US" sz="1600" b="0" dirty="0" smtClean="0"/>
            </a:br>
            <a:endParaRPr lang="en-US" sz="1600" b="0" dirty="0"/>
          </a:p>
          <a:p>
            <a:pPr lvl="0"/>
            <a:r>
              <a:rPr lang="en-US" sz="1800" b="0" dirty="0" smtClean="0"/>
              <a:t>Act </a:t>
            </a:r>
            <a:r>
              <a:rPr lang="en-US" sz="1800" b="0" dirty="0"/>
              <a:t>as a liaison in matters regarding UBC communications and </a:t>
            </a:r>
            <a:r>
              <a:rPr lang="en-US" sz="1800" b="0" dirty="0" smtClean="0"/>
              <a:t>marketing.</a:t>
            </a:r>
          </a:p>
          <a:p>
            <a:pPr lvl="1"/>
            <a:r>
              <a:rPr lang="en-US" b="0" dirty="0" smtClean="0"/>
              <a:t>Main partners members </a:t>
            </a:r>
            <a:r>
              <a:rPr lang="en-US" b="0" dirty="0"/>
              <a:t>of UBC’s Communications Network: UBC’s communications manager, other commissions’ communications officers and member cities’ communications experts</a:t>
            </a:r>
            <a:r>
              <a:rPr lang="en-US" b="0" dirty="0" smtClean="0"/>
              <a:t>.</a:t>
            </a:r>
            <a:r>
              <a:rPr lang="en-US" sz="1600" b="0" dirty="0" smtClean="0"/>
              <a:t/>
            </a:r>
            <a:br>
              <a:rPr lang="en-US" sz="1600" b="0" dirty="0" smtClean="0"/>
            </a:br>
            <a:endParaRPr lang="en-US" sz="1600" b="0" dirty="0"/>
          </a:p>
          <a:p>
            <a:pPr lvl="0"/>
            <a:r>
              <a:rPr lang="en-US" sz="1800" b="0" dirty="0" smtClean="0"/>
              <a:t>Attend </a:t>
            </a:r>
            <a:r>
              <a:rPr lang="en-US" sz="1800" b="0" dirty="0"/>
              <a:t>UBC’s training events in communications (seminars, workshops).</a:t>
            </a:r>
          </a:p>
          <a:p>
            <a:pPr marL="0" lvl="0" indent="0">
              <a:buNone/>
            </a:pPr>
            <a:endParaRPr lang="en-US"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5</a:t>
            </a:fld>
            <a:endParaRPr lang="fi-FI" dirty="0"/>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55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a:t>Outline </a:t>
            </a:r>
            <a:r>
              <a:rPr lang="en-US" dirty="0" smtClean="0"/>
              <a:t>of the </a:t>
            </a:r>
            <a:r>
              <a:rPr lang="en-US" dirty="0"/>
              <a:t>seminar</a:t>
            </a:r>
            <a:endParaRPr lang="fi-FI" sz="2000" dirty="0"/>
          </a:p>
        </p:txBody>
      </p:sp>
      <p:sp>
        <p:nvSpPr>
          <p:cNvPr id="3" name="Sisällön paikkamerkki 2"/>
          <p:cNvSpPr>
            <a:spLocks noGrp="1"/>
          </p:cNvSpPr>
          <p:nvPr>
            <p:ph sz="quarter" idx="13"/>
          </p:nvPr>
        </p:nvSpPr>
        <p:spPr>
          <a:xfrm>
            <a:off x="683569" y="1412776"/>
            <a:ext cx="7776220" cy="4824536"/>
          </a:xfrm>
        </p:spPr>
        <p:txBody>
          <a:bodyPr>
            <a:noAutofit/>
          </a:bodyPr>
          <a:lstStyle/>
          <a:p>
            <a:pPr marL="0" indent="0">
              <a:buNone/>
            </a:pPr>
            <a:r>
              <a:rPr lang="en-GB" dirty="0" smtClean="0"/>
              <a:t>Themes </a:t>
            </a:r>
            <a:r>
              <a:rPr lang="en-GB" dirty="0"/>
              <a:t>covered in the seminar </a:t>
            </a:r>
            <a:r>
              <a:rPr lang="en-GB" dirty="0" smtClean="0"/>
              <a:t>included</a:t>
            </a:r>
            <a:br>
              <a:rPr lang="en-GB" dirty="0" smtClean="0"/>
            </a:br>
            <a:endParaRPr lang="fi-FI" dirty="0"/>
          </a:p>
          <a:p>
            <a:r>
              <a:rPr lang="en-GB" sz="1800" b="0" dirty="0" smtClean="0"/>
              <a:t>UBC </a:t>
            </a:r>
            <a:r>
              <a:rPr lang="en-GB" sz="1800" b="0" dirty="0"/>
              <a:t>and its role in the Baltic Sea Region </a:t>
            </a:r>
            <a:r>
              <a:rPr lang="en-GB" sz="1800" b="0" dirty="0" smtClean="0"/>
              <a:t>cooperation</a:t>
            </a:r>
            <a:endParaRPr lang="fi-FI" sz="1800" b="0" dirty="0"/>
          </a:p>
          <a:p>
            <a:pPr lvl="0"/>
            <a:r>
              <a:rPr lang="en-GB" sz="1800" b="0" dirty="0"/>
              <a:t>HELCOM – a case example on developing external </a:t>
            </a:r>
            <a:r>
              <a:rPr lang="en-GB" sz="1800" b="0" dirty="0" smtClean="0"/>
              <a:t>communications</a:t>
            </a:r>
            <a:endParaRPr lang="fi-FI" sz="1800" b="0" dirty="0"/>
          </a:p>
          <a:p>
            <a:pPr lvl="0"/>
            <a:r>
              <a:rPr lang="en-GB" sz="1800" b="0" dirty="0"/>
              <a:t>Attracting the </a:t>
            </a:r>
            <a:r>
              <a:rPr lang="en-GB" sz="1800" b="0" dirty="0" smtClean="0"/>
              <a:t>media</a:t>
            </a:r>
            <a:endParaRPr lang="fi-FI" sz="1800" b="0" dirty="0"/>
          </a:p>
          <a:p>
            <a:pPr lvl="0"/>
            <a:r>
              <a:rPr lang="en-GB" sz="1800" b="0" dirty="0"/>
              <a:t>Social media as a tool for getting our messages known</a:t>
            </a:r>
            <a:endParaRPr lang="fi-FI" sz="1800" b="0" dirty="0"/>
          </a:p>
          <a:p>
            <a:pPr lvl="0"/>
            <a:r>
              <a:rPr lang="en-GB" sz="1800" b="0" dirty="0"/>
              <a:t>Workshop on developing UBC’s external communications</a:t>
            </a:r>
            <a:endParaRPr lang="fi-FI" sz="1800" b="0" dirty="0"/>
          </a:p>
          <a:p>
            <a:pPr lvl="0"/>
            <a:r>
              <a:rPr lang="en-GB" sz="1800" b="0" dirty="0"/>
              <a:t>Workshop on developing UBC’s internal communications</a:t>
            </a:r>
            <a:endParaRPr lang="fi-FI" sz="1800" b="0" dirty="0"/>
          </a:p>
          <a:p>
            <a:endParaRPr lang="fi-FI" dirty="0" smtClean="0"/>
          </a:p>
          <a:p>
            <a:r>
              <a:rPr lang="en-US" sz="1800" b="0" dirty="0" smtClean="0"/>
              <a:t>Seminar was live-streamed and videoed</a:t>
            </a:r>
          </a:p>
          <a:p>
            <a:r>
              <a:rPr lang="en-US" sz="1800" b="0" dirty="0" smtClean="0"/>
              <a:t>Pre-seminar questionnaire</a:t>
            </a:r>
          </a:p>
          <a:p>
            <a:r>
              <a:rPr lang="en-US" sz="1800" b="0" dirty="0" smtClean="0"/>
              <a:t>Feedback through online poll</a:t>
            </a:r>
          </a:p>
          <a:p>
            <a:r>
              <a:rPr lang="en-US" sz="1800" b="0" dirty="0"/>
              <a:t>Materials, videos and report of the seminar available at: </a:t>
            </a:r>
            <a:r>
              <a:rPr lang="en-US" sz="1800" b="0" dirty="0">
                <a:hlinkClick r:id="rId3"/>
              </a:rPr>
              <a:t>http://</a:t>
            </a:r>
            <a:r>
              <a:rPr lang="en-US" sz="1800" b="0" dirty="0" smtClean="0">
                <a:hlinkClick r:id="rId3"/>
              </a:rPr>
              <a:t>www.ubc.net/documentation,55,3407.html</a:t>
            </a:r>
            <a:r>
              <a:rPr lang="en-US" sz="1800" b="0" dirty="0" smtClean="0"/>
              <a:t/>
            </a:r>
            <a:br>
              <a:rPr lang="en-US" sz="1800" b="0" dirty="0" smtClean="0"/>
            </a:br>
            <a:r>
              <a:rPr lang="en-US" sz="1800" b="0" dirty="0" smtClean="0"/>
              <a:t>(Documentation Centre </a:t>
            </a:r>
            <a:r>
              <a:rPr lang="en-US" sz="1800" b="0" dirty="0" smtClean="0">
                <a:sym typeface="Wingdings" panose="05000000000000000000" pitchFamily="2" charset="2"/>
              </a:rPr>
              <a:t> Seminars)</a:t>
            </a:r>
            <a:endParaRPr lang="en-US" sz="1800" b="0" dirty="0"/>
          </a:p>
          <a:p>
            <a:pPr marL="0" indent="0">
              <a:buNone/>
            </a:pPr>
            <a:endParaRPr lang="en-GB" sz="1800" b="0" dirty="0" smtClean="0"/>
          </a:p>
        </p:txBody>
      </p:sp>
      <p:sp>
        <p:nvSpPr>
          <p:cNvPr id="6" name="Dian numeron paikkamerkki 5"/>
          <p:cNvSpPr>
            <a:spLocks noGrp="1"/>
          </p:cNvSpPr>
          <p:nvPr>
            <p:ph type="sldNum" sz="quarter" idx="16"/>
          </p:nvPr>
        </p:nvSpPr>
        <p:spPr/>
        <p:txBody>
          <a:bodyPr/>
          <a:lstStyle/>
          <a:p>
            <a:fld id="{5313BD74-EA17-574A-98E7-0901538991B3}" type="slidenum">
              <a:rPr lang="fi-FI" smtClean="0"/>
              <a:pPr/>
              <a:t>6</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425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smtClean="0"/>
              <a:t>Feedback</a:t>
            </a:r>
            <a:endParaRPr lang="fi-FI" sz="2000" dirty="0"/>
          </a:p>
        </p:txBody>
      </p:sp>
      <p:sp>
        <p:nvSpPr>
          <p:cNvPr id="3" name="Sisällön paikkamerkki 2"/>
          <p:cNvSpPr>
            <a:spLocks noGrp="1"/>
          </p:cNvSpPr>
          <p:nvPr>
            <p:ph sz="quarter" idx="13"/>
          </p:nvPr>
        </p:nvSpPr>
        <p:spPr>
          <a:xfrm>
            <a:off x="683569" y="1268760"/>
            <a:ext cx="7776220" cy="4968552"/>
          </a:xfrm>
        </p:spPr>
        <p:txBody>
          <a:bodyPr>
            <a:noAutofit/>
          </a:bodyPr>
          <a:lstStyle/>
          <a:p>
            <a:pPr marL="0" indent="0">
              <a:buNone/>
            </a:pPr>
            <a:r>
              <a:rPr lang="en-GB" dirty="0"/>
              <a:t>O</a:t>
            </a:r>
            <a:r>
              <a:rPr lang="en-US" dirty="0" err="1" smtClean="0"/>
              <a:t>verall</a:t>
            </a:r>
            <a:r>
              <a:rPr lang="en-US" dirty="0" smtClean="0"/>
              <a:t> </a:t>
            </a:r>
            <a:r>
              <a:rPr lang="en-US" dirty="0"/>
              <a:t>very </a:t>
            </a:r>
            <a:r>
              <a:rPr lang="en-US" dirty="0" smtClean="0"/>
              <a:t>positive</a:t>
            </a:r>
          </a:p>
          <a:p>
            <a:pPr marL="0" indent="0">
              <a:buNone/>
            </a:pPr>
            <a:endParaRPr lang="en-US" sz="1800" b="0" dirty="0" smtClean="0"/>
          </a:p>
          <a:p>
            <a:r>
              <a:rPr lang="en-US" sz="1800" b="0" dirty="0" smtClean="0"/>
              <a:t>Useful</a:t>
            </a:r>
            <a:r>
              <a:rPr lang="en-US" sz="1800" b="0" dirty="0"/>
              <a:t>, valuable and overall a very good seminar with participants from different </a:t>
            </a:r>
            <a:r>
              <a:rPr lang="en-US" sz="1800" b="0" dirty="0" smtClean="0"/>
              <a:t>commissions</a:t>
            </a:r>
            <a:endParaRPr lang="en-US" sz="1800" b="0" dirty="0"/>
          </a:p>
          <a:p>
            <a:r>
              <a:rPr lang="en-US" sz="1800" b="0" dirty="0" smtClean="0"/>
              <a:t>Good </a:t>
            </a:r>
            <a:r>
              <a:rPr lang="en-US" sz="1800" b="0" dirty="0"/>
              <a:t>beginning for developing UBC communications which can formulate into a tool that every member city can benefit </a:t>
            </a:r>
            <a:r>
              <a:rPr lang="en-US" sz="1800" b="0" dirty="0" smtClean="0"/>
              <a:t>from</a:t>
            </a:r>
          </a:p>
          <a:p>
            <a:pPr lvl="0"/>
            <a:r>
              <a:rPr lang="en-US" sz="1800" b="0" dirty="0" smtClean="0"/>
              <a:t>Interesting to learn more about the UBC: Seminar </a:t>
            </a:r>
            <a:r>
              <a:rPr lang="en-US" sz="1800" b="0" dirty="0"/>
              <a:t>clarified the new UBC commissions and their </a:t>
            </a:r>
            <a:r>
              <a:rPr lang="en-US" sz="1800" b="0" dirty="0" smtClean="0"/>
              <a:t>tasks, gave </a:t>
            </a:r>
            <a:r>
              <a:rPr lang="en-US" sz="1800" b="0" dirty="0"/>
              <a:t>general information about internet, social media and media environment which can be useful for everyone in the </a:t>
            </a:r>
            <a:r>
              <a:rPr lang="en-US" sz="1800" b="0" dirty="0" smtClean="0"/>
              <a:t>future</a:t>
            </a:r>
          </a:p>
          <a:p>
            <a:r>
              <a:rPr lang="en-US" sz="1800" b="0" dirty="0"/>
              <a:t>Interesting lectures and discussions, everyone had the possibility to </a:t>
            </a:r>
            <a:r>
              <a:rPr lang="en-US" sz="1800" b="0" dirty="0" smtClean="0"/>
              <a:t>interact</a:t>
            </a:r>
            <a:endParaRPr lang="en-US" sz="1800" b="0" dirty="0"/>
          </a:p>
          <a:p>
            <a:pPr lvl="0"/>
            <a:r>
              <a:rPr lang="en-US" sz="1800" b="0" dirty="0" smtClean="0"/>
              <a:t>Workshops </a:t>
            </a:r>
            <a:r>
              <a:rPr lang="en-US" sz="1800" b="0" dirty="0"/>
              <a:t>helped to design new ideas about webpages and social media</a:t>
            </a:r>
          </a:p>
          <a:p>
            <a:pPr lvl="0"/>
            <a:r>
              <a:rPr lang="en-US" sz="1800" b="0" dirty="0" smtClean="0"/>
              <a:t>Meeting </a:t>
            </a:r>
            <a:r>
              <a:rPr lang="en-US" sz="1800" b="0" dirty="0"/>
              <a:t>interesting people and having a great time in Turku</a:t>
            </a:r>
          </a:p>
          <a:p>
            <a:pPr marL="0" lvl="0" indent="0">
              <a:buNone/>
            </a:pPr>
            <a:endParaRPr lang="en-US" sz="1800" dirty="0" smtClean="0"/>
          </a:p>
          <a:p>
            <a:pPr marL="0" lvl="0" indent="0">
              <a:buNone/>
            </a:pPr>
            <a:r>
              <a:rPr lang="en-US" sz="1800" dirty="0" smtClean="0"/>
              <a:t>“</a:t>
            </a:r>
            <a:r>
              <a:rPr lang="en-US" sz="1800" dirty="0"/>
              <a:t>I had a lot of thought and knowledge to go home with and the seminar made me think more about my responsibility and the responsibility of each member city</a:t>
            </a:r>
            <a:r>
              <a:rPr lang="en-US" sz="1800" dirty="0" smtClean="0"/>
              <a:t>.”</a:t>
            </a:r>
            <a:endParaRPr lang="en-US" sz="180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7</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5485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smtClean="0"/>
              <a:t>Feedback</a:t>
            </a:r>
            <a:endParaRPr lang="fi-FI" sz="2000" dirty="0"/>
          </a:p>
        </p:txBody>
      </p:sp>
      <p:sp>
        <p:nvSpPr>
          <p:cNvPr id="3" name="Sisällön paikkamerkki 2"/>
          <p:cNvSpPr>
            <a:spLocks noGrp="1"/>
          </p:cNvSpPr>
          <p:nvPr>
            <p:ph sz="quarter" idx="13"/>
          </p:nvPr>
        </p:nvSpPr>
        <p:spPr>
          <a:xfrm>
            <a:off x="683569" y="1340768"/>
            <a:ext cx="7776220" cy="4824536"/>
          </a:xfrm>
        </p:spPr>
        <p:txBody>
          <a:bodyPr>
            <a:noAutofit/>
          </a:bodyPr>
          <a:lstStyle/>
          <a:p>
            <a:pPr marL="0" indent="0">
              <a:buNone/>
            </a:pPr>
            <a:r>
              <a:rPr lang="en-US" dirty="0" smtClean="0"/>
              <a:t>To be developed </a:t>
            </a:r>
            <a:r>
              <a:rPr lang="en-US" dirty="0"/>
              <a:t>in </a:t>
            </a:r>
            <a:r>
              <a:rPr lang="en-US" dirty="0" smtClean="0"/>
              <a:t>future seminars</a:t>
            </a:r>
          </a:p>
          <a:p>
            <a:pPr marL="0" indent="0">
              <a:buNone/>
            </a:pPr>
            <a:endParaRPr lang="en-US" sz="1800" b="0" dirty="0"/>
          </a:p>
          <a:p>
            <a:r>
              <a:rPr lang="en-US" sz="1800" b="0" dirty="0" smtClean="0"/>
              <a:t>Workshops </a:t>
            </a:r>
            <a:r>
              <a:rPr lang="en-US" sz="1800" b="0" dirty="0"/>
              <a:t>could have been divided for two days and arranged differently – the group was large to have discussions in</a:t>
            </a:r>
            <a:r>
              <a:rPr lang="en-US" sz="1800" b="0" dirty="0" smtClean="0"/>
              <a:t>.</a:t>
            </a:r>
            <a:br>
              <a:rPr lang="en-US" sz="1800" b="0" dirty="0" smtClean="0"/>
            </a:br>
            <a:endParaRPr lang="en-US" sz="1800" b="0" dirty="0"/>
          </a:p>
          <a:p>
            <a:r>
              <a:rPr lang="en-US" sz="1800" b="0" dirty="0" smtClean="0"/>
              <a:t>Could </a:t>
            </a:r>
            <a:r>
              <a:rPr lang="en-US" sz="1800" b="0" dirty="0"/>
              <a:t>have been more participants and more time. Member cities should have sent more </a:t>
            </a:r>
            <a:r>
              <a:rPr lang="en-US" sz="1800" b="0" dirty="0" smtClean="0"/>
              <a:t>people </a:t>
            </a:r>
            <a:r>
              <a:rPr lang="en-US" sz="1800" b="0" dirty="0"/>
              <a:t>to the seminar who are directly working with the </a:t>
            </a:r>
            <a:r>
              <a:rPr lang="en-US" sz="1800" b="0" dirty="0" smtClean="0"/>
              <a:t>field (communications).</a:t>
            </a:r>
            <a:br>
              <a:rPr lang="en-US" sz="1800" b="0" dirty="0" smtClean="0"/>
            </a:br>
            <a:endParaRPr lang="en-US" sz="1800" b="0" dirty="0" smtClean="0"/>
          </a:p>
          <a:p>
            <a:r>
              <a:rPr lang="en-US" sz="1800" b="0" dirty="0" smtClean="0"/>
              <a:t>Participants </a:t>
            </a:r>
            <a:r>
              <a:rPr lang="en-US" sz="1800" b="0" dirty="0"/>
              <a:t>were mixed, which can be a good thing, but then a lot of knowledge from the member cities in the particular field of the seminar is missed</a:t>
            </a:r>
            <a:r>
              <a:rPr lang="en-US" sz="1800" b="0" dirty="0" smtClean="0"/>
              <a:t>.</a:t>
            </a:r>
            <a:br>
              <a:rPr lang="en-US" sz="1800" b="0" dirty="0" smtClean="0"/>
            </a:br>
            <a:endParaRPr lang="en-US" sz="1800" b="0" dirty="0"/>
          </a:p>
          <a:p>
            <a:r>
              <a:rPr lang="en-US" sz="1800" b="0" dirty="0" smtClean="0"/>
              <a:t>Instead </a:t>
            </a:r>
            <a:r>
              <a:rPr lang="en-US" sz="1800" b="0" dirty="0"/>
              <a:t>of traditional workshops, online voting, live chats on the wall etc. could be explored, as well as using social media within the group</a:t>
            </a:r>
            <a:r>
              <a:rPr lang="en-US" sz="1800" b="0" dirty="0" smtClean="0"/>
              <a:t>.</a:t>
            </a:r>
            <a:br>
              <a:rPr lang="en-US" sz="1800" b="0" dirty="0" smtClean="0"/>
            </a:br>
            <a:endParaRPr lang="en-US" sz="1800" b="0" dirty="0"/>
          </a:p>
          <a:p>
            <a:r>
              <a:rPr lang="en-US" sz="1800" b="0" dirty="0" smtClean="0"/>
              <a:t>Lectures </a:t>
            </a:r>
            <a:r>
              <a:rPr lang="en-US" sz="1800" b="0" dirty="0"/>
              <a:t>were a bit long.</a:t>
            </a:r>
          </a:p>
        </p:txBody>
      </p:sp>
      <p:sp>
        <p:nvSpPr>
          <p:cNvPr id="6" name="Dian numeron paikkamerkki 5"/>
          <p:cNvSpPr>
            <a:spLocks noGrp="1"/>
          </p:cNvSpPr>
          <p:nvPr>
            <p:ph type="sldNum" sz="quarter" idx="16"/>
          </p:nvPr>
        </p:nvSpPr>
        <p:spPr/>
        <p:txBody>
          <a:bodyPr/>
          <a:lstStyle/>
          <a:p>
            <a:fld id="{5313BD74-EA17-574A-98E7-0901538991B3}" type="slidenum">
              <a:rPr lang="fi-FI" smtClean="0"/>
              <a:pPr/>
              <a:t>8</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9758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4624"/>
            <a:ext cx="7776432" cy="949623"/>
          </a:xfrm>
        </p:spPr>
        <p:txBody>
          <a:bodyPr>
            <a:normAutofit/>
          </a:bodyPr>
          <a:lstStyle/>
          <a:p>
            <a:r>
              <a:rPr lang="en-US" dirty="0"/>
              <a:t>www.ubc.net – public website</a:t>
            </a:r>
            <a:endParaRPr lang="fi-FI" sz="2000" dirty="0"/>
          </a:p>
        </p:txBody>
      </p:sp>
      <p:sp>
        <p:nvSpPr>
          <p:cNvPr id="3" name="Sisällön paikkamerkki 2"/>
          <p:cNvSpPr>
            <a:spLocks noGrp="1"/>
          </p:cNvSpPr>
          <p:nvPr>
            <p:ph sz="quarter" idx="13"/>
          </p:nvPr>
        </p:nvSpPr>
        <p:spPr>
          <a:xfrm>
            <a:off x="683569" y="1124744"/>
            <a:ext cx="7776220" cy="4824536"/>
          </a:xfrm>
        </p:spPr>
        <p:txBody>
          <a:bodyPr>
            <a:noAutofit/>
          </a:bodyPr>
          <a:lstStyle/>
          <a:p>
            <a:pPr marL="0" indent="0">
              <a:buNone/>
            </a:pPr>
            <a:r>
              <a:rPr lang="en-US" dirty="0" smtClean="0"/>
              <a:t>Most </a:t>
            </a:r>
            <a:r>
              <a:rPr lang="en-US" dirty="0"/>
              <a:t>important things to be developed in </a:t>
            </a:r>
            <a:r>
              <a:rPr lang="en-US" dirty="0" smtClean="0"/>
              <a:t>www.ubc.net</a:t>
            </a:r>
            <a:endParaRPr lang="en-US" dirty="0"/>
          </a:p>
          <a:p>
            <a:pPr marL="0" indent="0">
              <a:buNone/>
            </a:pPr>
            <a:r>
              <a:rPr lang="en-US" dirty="0" smtClean="0"/>
              <a:t>based on discussions and questionnaire answers</a:t>
            </a:r>
          </a:p>
          <a:p>
            <a:pPr marL="0" indent="0">
              <a:buNone/>
            </a:pPr>
            <a:endParaRPr lang="en-US" dirty="0" smtClean="0"/>
          </a:p>
          <a:p>
            <a:r>
              <a:rPr lang="en-US" sz="1800" b="0" dirty="0" smtClean="0"/>
              <a:t>Creating </a:t>
            </a:r>
            <a:r>
              <a:rPr lang="en-US" sz="1800" b="0" dirty="0"/>
              <a:t>a more functional and clear design, layout and platform, better structure and </a:t>
            </a:r>
            <a:r>
              <a:rPr lang="en-US" sz="1800" b="0" dirty="0" smtClean="0"/>
              <a:t>user-friendliness </a:t>
            </a:r>
            <a:r>
              <a:rPr lang="en-US" sz="1800" b="0" dirty="0"/>
              <a:t>– webpage is like a business card of the </a:t>
            </a:r>
            <a:r>
              <a:rPr lang="en-US" sz="1800" b="0" dirty="0" err="1" smtClean="0"/>
              <a:t>organisation</a:t>
            </a:r>
            <a:r>
              <a:rPr lang="en-US" sz="1800" b="0" dirty="0" smtClean="0"/>
              <a:t/>
            </a:r>
            <a:br>
              <a:rPr lang="en-US" sz="1800" b="0" dirty="0" smtClean="0"/>
            </a:br>
            <a:endParaRPr lang="en-US" sz="1800" b="0" dirty="0"/>
          </a:p>
          <a:p>
            <a:r>
              <a:rPr lang="en-US" sz="1800" b="0" dirty="0" smtClean="0"/>
              <a:t>Creating </a:t>
            </a:r>
            <a:r>
              <a:rPr lang="en-US" sz="1800" b="0" dirty="0"/>
              <a:t>a more modern and attractive visual </a:t>
            </a:r>
            <a:r>
              <a:rPr lang="en-US" sz="1800" b="0" dirty="0" smtClean="0"/>
              <a:t>look</a:t>
            </a:r>
            <a:br>
              <a:rPr lang="en-US" sz="1800" b="0" dirty="0" smtClean="0"/>
            </a:br>
            <a:endParaRPr lang="en-US" sz="1800" b="0" dirty="0"/>
          </a:p>
          <a:p>
            <a:r>
              <a:rPr lang="en-US" sz="1800" b="0" dirty="0" smtClean="0"/>
              <a:t>Website </a:t>
            </a:r>
            <a:r>
              <a:rPr lang="en-US" sz="1800" b="0" dirty="0"/>
              <a:t>should be </a:t>
            </a:r>
            <a:r>
              <a:rPr lang="en-US" sz="1800" b="0" dirty="0" smtClean="0"/>
              <a:t>mobile-friendly</a:t>
            </a:r>
            <a:br>
              <a:rPr lang="en-US" sz="1800" b="0" dirty="0" smtClean="0"/>
            </a:br>
            <a:endParaRPr lang="en-US" sz="1800" b="0" dirty="0"/>
          </a:p>
          <a:p>
            <a:r>
              <a:rPr lang="en-US" sz="1800" dirty="0" smtClean="0"/>
              <a:t>News</a:t>
            </a:r>
            <a:r>
              <a:rPr lang="en-US" sz="1800" dirty="0"/>
              <a:t>, results of UBC work done in the commissions and cities </a:t>
            </a:r>
            <a:r>
              <a:rPr lang="en-US" sz="1800" b="0" dirty="0"/>
              <a:t>as well as upcoming events should be more visible – less static information and more action on the </a:t>
            </a:r>
            <a:r>
              <a:rPr lang="en-US" sz="1800" b="0" dirty="0" smtClean="0"/>
              <a:t>pages</a:t>
            </a:r>
            <a:br>
              <a:rPr lang="en-US" sz="1800" b="0" dirty="0" smtClean="0"/>
            </a:br>
            <a:endParaRPr lang="en-US" sz="1800" b="0" dirty="0"/>
          </a:p>
          <a:p>
            <a:r>
              <a:rPr lang="en-US" sz="1800" b="0" dirty="0" smtClean="0"/>
              <a:t>Giving </a:t>
            </a:r>
            <a:r>
              <a:rPr lang="en-US" sz="1800" b="0" dirty="0"/>
              <a:t>out clear messages </a:t>
            </a:r>
            <a:r>
              <a:rPr lang="en-US" sz="1800" dirty="0"/>
              <a:t>what UBC is and how and why cities should join </a:t>
            </a:r>
            <a:r>
              <a:rPr lang="en-US" sz="1800" dirty="0" smtClean="0"/>
              <a:t>UBC</a:t>
            </a:r>
            <a:br>
              <a:rPr lang="en-US" sz="1800" dirty="0" smtClean="0"/>
            </a:br>
            <a:endParaRPr lang="en-US" sz="1800" dirty="0"/>
          </a:p>
          <a:p>
            <a:r>
              <a:rPr lang="en-US" sz="1800" b="0" dirty="0" smtClean="0"/>
              <a:t>Creating </a:t>
            </a:r>
            <a:r>
              <a:rPr lang="en-US" sz="1800" b="0" dirty="0"/>
              <a:t>an intranet</a:t>
            </a:r>
          </a:p>
          <a:p>
            <a:endParaRPr lang="en-US"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9</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3003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ku_ppt-pohja_25012012">
  <a:themeElements>
    <a:clrScheme name="Mukautettu 1">
      <a:dk1>
        <a:sysClr val="windowText" lastClr="000000"/>
      </a:dk1>
      <a:lt1>
        <a:sysClr val="window" lastClr="FFFFFF"/>
      </a:lt1>
      <a:dk2>
        <a:srgbClr val="00468B"/>
      </a:dk2>
      <a:lt2>
        <a:srgbClr val="EEECE1"/>
      </a:lt2>
      <a:accent1>
        <a:srgbClr val="00468B"/>
      </a:accent1>
      <a:accent2>
        <a:srgbClr val="FFB92F"/>
      </a:accent2>
      <a:accent3>
        <a:srgbClr val="B61130"/>
      </a:accent3>
      <a:accent4>
        <a:srgbClr val="FC670D"/>
      </a:accent4>
      <a:accent5>
        <a:srgbClr val="32AACD"/>
      </a:accent5>
      <a:accent6>
        <a:srgbClr val="808080"/>
      </a:accent6>
      <a:hlink>
        <a:srgbClr val="00367A"/>
      </a:hlink>
      <a:folHlink>
        <a:srgbClr val="32AACD"/>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teema">
  <a:themeElements>
    <a:clrScheme name="Turun kaupunki">
      <a:dk1>
        <a:sysClr val="windowText" lastClr="000000"/>
      </a:dk1>
      <a:lt1>
        <a:sysClr val="window" lastClr="FFFFFF"/>
      </a:lt1>
      <a:dk2>
        <a:srgbClr val="298AAD"/>
      </a:dk2>
      <a:lt2>
        <a:srgbClr val="EEECE1"/>
      </a:lt2>
      <a:accent1>
        <a:srgbClr val="00468B"/>
      </a:accent1>
      <a:accent2>
        <a:srgbClr val="FFB92F"/>
      </a:accent2>
      <a:accent3>
        <a:srgbClr val="B61130"/>
      </a:accent3>
      <a:accent4>
        <a:srgbClr val="FC670D"/>
      </a:accent4>
      <a:accent5>
        <a:srgbClr val="298AAD"/>
      </a:accent5>
      <a:accent6>
        <a:srgbClr val="2C9024"/>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Turun kaupunki">
      <a:dk1>
        <a:sysClr val="windowText" lastClr="000000"/>
      </a:dk1>
      <a:lt1>
        <a:sysClr val="window" lastClr="FFFFFF"/>
      </a:lt1>
      <a:dk2>
        <a:srgbClr val="298AAD"/>
      </a:dk2>
      <a:lt2>
        <a:srgbClr val="EEECE1"/>
      </a:lt2>
      <a:accent1>
        <a:srgbClr val="00468B"/>
      </a:accent1>
      <a:accent2>
        <a:srgbClr val="FFB92F"/>
      </a:accent2>
      <a:accent3>
        <a:srgbClr val="B61130"/>
      </a:accent3>
      <a:accent4>
        <a:srgbClr val="FC670D"/>
      </a:accent4>
      <a:accent5>
        <a:srgbClr val="298AAD"/>
      </a:accent5>
      <a:accent6>
        <a:srgbClr val="2C9024"/>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6331</TotalTime>
  <Words>665</Words>
  <Application>Microsoft Office PowerPoint</Application>
  <PresentationFormat>Pokaz na ekranie (4:3)</PresentationFormat>
  <Paragraphs>191</Paragraphs>
  <Slides>18</Slides>
  <Notes>18</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tku_ppt-pohja_25012012</vt:lpstr>
      <vt:lpstr> Report on UBC communications seminar “Communicating about Baltic Sea Region Cooperation” 15–16 April 2015 in Turku </vt:lpstr>
      <vt:lpstr>Outline of the seminar</vt:lpstr>
      <vt:lpstr>Meeting of UBC’s Communications Network during UBC Executive Board meeting 11 June 2015, Dolina Charlotty, Poland   Irene Pendolin / Anna Kotaviita Communications Manager irene.pendolin@ubc.net / anna.kotaviita@ubc.net +358 40 848 6242      </vt:lpstr>
      <vt:lpstr>UBC Communications Network</vt:lpstr>
      <vt:lpstr>UBC Communications Network</vt:lpstr>
      <vt:lpstr>Outline of the seminar</vt:lpstr>
      <vt:lpstr>Feedback</vt:lpstr>
      <vt:lpstr>Feedback</vt:lpstr>
      <vt:lpstr>www.ubc.net – public website</vt:lpstr>
      <vt:lpstr>www.ubc.net – public website</vt:lpstr>
      <vt:lpstr>UBC intranet – internal website</vt:lpstr>
      <vt:lpstr>Baltic Cities Bulletin</vt:lpstr>
      <vt:lpstr>Social media</vt:lpstr>
      <vt:lpstr>Internal communication in the UBC</vt:lpstr>
      <vt:lpstr>Internal communication in the UBC</vt:lpstr>
      <vt:lpstr>Internal communication in the UBC</vt:lpstr>
      <vt:lpstr>Renewal process in communications and marketing</vt:lpstr>
      <vt:lpstr>Slajd 18</vt:lpstr>
    </vt:vector>
  </TitlesOfParts>
  <Company>Turun kaupunki</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Riikonen Janne</dc:creator>
  <cp:lastModifiedBy>dargiewicz.a</cp:lastModifiedBy>
  <cp:revision>372</cp:revision>
  <cp:lastPrinted>2015-02-24T15:57:20Z</cp:lastPrinted>
  <dcterms:created xsi:type="dcterms:W3CDTF">2012-01-04T10:39:25Z</dcterms:created>
  <dcterms:modified xsi:type="dcterms:W3CDTF">2015-06-16T11:21:43Z</dcterms:modified>
</cp:coreProperties>
</file>