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6" r:id="rId1"/>
    <p:sldMasterId id="2147483651" r:id="rId2"/>
    <p:sldMasterId id="2147483669" r:id="rId3"/>
  </p:sldMasterIdLst>
  <p:notesMasterIdLst>
    <p:notesMasterId r:id="rId11"/>
  </p:notesMasterIdLst>
  <p:handoutMasterIdLst>
    <p:handoutMasterId r:id="rId12"/>
  </p:handoutMasterIdLst>
  <p:sldIdLst>
    <p:sldId id="256" r:id="rId4"/>
    <p:sldId id="263" r:id="rId5"/>
    <p:sldId id="257" r:id="rId6"/>
    <p:sldId id="261" r:id="rId7"/>
    <p:sldId id="258" r:id="rId8"/>
    <p:sldId id="262" r:id="rId9"/>
    <p:sldId id="259" r:id="rId10"/>
  </p:sldIdLst>
  <p:sldSz cx="9144000" cy="6858000" type="screen4x3"/>
  <p:notesSz cx="6797675" cy="9928225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45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85" autoAdjust="0"/>
    <p:restoredTop sz="94660"/>
  </p:normalViewPr>
  <p:slideViewPr>
    <p:cSldViewPr snapToGrid="0" snapToObjects="1" showGuides="1">
      <p:cViewPr varScale="1">
        <p:scale>
          <a:sx n="70" d="100"/>
          <a:sy n="70" d="100"/>
        </p:scale>
        <p:origin x="1716" y="72"/>
      </p:cViewPr>
      <p:guideLst>
        <p:guide orient="horz" pos="364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856517-162A-4A64-8C54-58960C6BFD70}" type="datetimeFigureOut">
              <a:rPr lang="pl-PL" smtClean="0"/>
              <a:t>2015-06-10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DAE7CC-595A-4A4C-B9F7-27DBA029CD3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6158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6940BF-9487-4E21-AE2A-EBF539BF407B}" type="datetimeFigureOut">
              <a:rPr lang="pl-PL" smtClean="0"/>
              <a:t>2015-06-10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03E7A-39C1-44F2-9CAB-55F344FB5B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907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03E7A-39C1-44F2-9CAB-55F344FB5BF1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443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E3C99-D648-E846-93AF-05500C37385E}" type="datetimeFigureOut">
              <a:rPr lang="sv-SE" smtClean="0"/>
              <a:pPr/>
              <a:t>2015-06-10</a:t>
            </a:fld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A628-5CBD-9C42-A9F5-85DBF2FE5CA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360002" y="360001"/>
            <a:ext cx="4598987" cy="371475"/>
          </a:xfrm>
        </p:spPr>
        <p:txBody>
          <a:bodyPr/>
          <a:lstStyle>
            <a:lvl1pPr marL="0" indent="0">
              <a:buFontTx/>
              <a:buNone/>
              <a:defRPr sz="1600" b="0" i="0" baseline="0">
                <a:solidFill>
                  <a:schemeClr val="tx2"/>
                </a:solidFill>
              </a:defRPr>
            </a:lvl1pPr>
            <a:lvl2pPr marL="457200" indent="0">
              <a:buFontTx/>
              <a:buNone/>
              <a:defRPr sz="1600" b="0" i="0" baseline="0"/>
            </a:lvl2pPr>
            <a:lvl3pPr marL="914400" indent="0">
              <a:buFontTx/>
              <a:buNone/>
              <a:defRPr sz="1600" b="0" i="0" baseline="0"/>
            </a:lvl3pPr>
            <a:lvl4pPr marL="1371600" indent="0">
              <a:buFontTx/>
              <a:buNone/>
              <a:defRPr sz="1600" b="0" i="0" baseline="0"/>
            </a:lvl4pPr>
            <a:lvl5pPr marL="1828800" indent="0">
              <a:buFontTx/>
              <a:buNone/>
              <a:defRPr sz="1600" b="0" i="0" baseline="0"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11" name="Rubrik 10"/>
          <p:cNvSpPr>
            <a:spLocks noGrp="1"/>
          </p:cNvSpPr>
          <p:nvPr>
            <p:ph type="title"/>
          </p:nvPr>
        </p:nvSpPr>
        <p:spPr>
          <a:xfrm>
            <a:off x="646881" y="1392581"/>
            <a:ext cx="8229600" cy="519902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cxnSp>
        <p:nvCxnSpPr>
          <p:cNvPr id="5" name="Rak 4"/>
          <p:cNvCxnSpPr/>
          <p:nvPr userDrawn="1"/>
        </p:nvCxnSpPr>
        <p:spPr>
          <a:xfrm>
            <a:off x="411146" y="731476"/>
            <a:ext cx="5973246" cy="1588"/>
          </a:xfrm>
          <a:prstGeom prst="line">
            <a:avLst/>
          </a:prstGeom>
          <a:ln w="63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2785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46883" y="1391508"/>
            <a:ext cx="7843234" cy="428056"/>
          </a:xfrm>
        </p:spPr>
        <p:txBody>
          <a:bodyPr/>
          <a:lstStyle>
            <a:lvl1pPr>
              <a:defRPr sz="2400">
                <a:solidFill>
                  <a:srgbClr val="004493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46881" y="1947601"/>
            <a:ext cx="3751200" cy="4525963"/>
          </a:xfrm>
        </p:spPr>
        <p:txBody>
          <a:bodyPr/>
          <a:lstStyle>
            <a:lvl1pPr>
              <a:defRPr sz="1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738917" y="1947601"/>
            <a:ext cx="3751200" cy="4525963"/>
          </a:xfrm>
        </p:spPr>
        <p:txBody>
          <a:bodyPr/>
          <a:lstStyle>
            <a:lvl1pPr marL="342900" indent="-342900">
              <a:buFont typeface="Arial"/>
              <a:buChar char="•"/>
              <a:defRPr sz="1800" b="0" i="0"/>
            </a:lvl1pPr>
            <a:lvl2pPr marL="742950" indent="-285750">
              <a:buFont typeface="Arial"/>
              <a:buChar char="•"/>
              <a:defRPr sz="1600" b="0" i="0"/>
            </a:lvl2pPr>
            <a:lvl3pPr marL="1143000" indent="-228600">
              <a:buFont typeface="Arial"/>
              <a:buChar char="•"/>
              <a:defRPr sz="1600" b="0" i="0"/>
            </a:lvl3pPr>
            <a:lvl4pPr marL="1600200" indent="-228600">
              <a:buFont typeface="Arial"/>
              <a:buChar char="•"/>
              <a:defRPr sz="1600" b="0" i="0"/>
            </a:lvl4pPr>
            <a:lvl5pPr marL="2057400" indent="-228600">
              <a:buFont typeface="Arial"/>
              <a:buChar char="•"/>
              <a:defRPr sz="1600" b="0" i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360002" y="360001"/>
            <a:ext cx="4598987" cy="371475"/>
          </a:xfrm>
        </p:spPr>
        <p:txBody>
          <a:bodyPr/>
          <a:lstStyle>
            <a:lvl1pPr marL="0" indent="0">
              <a:buFontTx/>
              <a:buNone/>
              <a:defRPr sz="1600" b="0" i="0" baseline="0">
                <a:solidFill>
                  <a:schemeClr val="tx2"/>
                </a:solidFill>
              </a:defRPr>
            </a:lvl1pPr>
            <a:lvl2pPr marL="457200" indent="0">
              <a:buFontTx/>
              <a:buNone/>
              <a:defRPr sz="1600" b="0" i="0" baseline="0"/>
            </a:lvl2pPr>
            <a:lvl3pPr marL="914400" indent="0">
              <a:buFontTx/>
              <a:buNone/>
              <a:defRPr sz="1600" b="0" i="0" baseline="0"/>
            </a:lvl3pPr>
            <a:lvl4pPr marL="1371600" indent="0">
              <a:buFontTx/>
              <a:buNone/>
              <a:defRPr sz="1600" b="0" i="0" baseline="0"/>
            </a:lvl4pPr>
            <a:lvl5pPr marL="1828800" indent="0">
              <a:buFontTx/>
              <a:buNone/>
              <a:defRPr sz="1600" b="0" i="0" baseline="0"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cxnSp>
        <p:nvCxnSpPr>
          <p:cNvPr id="6" name="Rak 5"/>
          <p:cNvCxnSpPr/>
          <p:nvPr userDrawn="1"/>
        </p:nvCxnSpPr>
        <p:spPr>
          <a:xfrm>
            <a:off x="411146" y="731476"/>
            <a:ext cx="5973246" cy="1588"/>
          </a:xfrm>
          <a:prstGeom prst="line">
            <a:avLst/>
          </a:prstGeom>
          <a:ln w="63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7984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EUSBSR_graphic_green.png"/>
          <p:cNvPicPr>
            <a:picLocks noChangeAspect="1"/>
          </p:cNvPicPr>
          <p:nvPr userDrawn="1"/>
        </p:nvPicPr>
        <p:blipFill>
          <a:blip r:embed="rId3">
            <a:alphaModFix amt="50000"/>
          </a:blip>
          <a:srcRect l="32822" b="9509"/>
          <a:stretch>
            <a:fillRect/>
          </a:stretch>
        </p:blipFill>
        <p:spPr>
          <a:xfrm>
            <a:off x="0" y="4919724"/>
            <a:ext cx="4060939" cy="1938276"/>
          </a:xfrm>
          <a:prstGeom prst="rect">
            <a:avLst/>
          </a:prstGeom>
        </p:spPr>
      </p:pic>
      <p:pic>
        <p:nvPicPr>
          <p:cNvPr id="10" name="Bildobjekt 9" descr="EUSBSR_graphic_blue.png"/>
          <p:cNvPicPr>
            <a:picLocks noChangeAspect="1"/>
          </p:cNvPicPr>
          <p:nvPr userDrawn="1"/>
        </p:nvPicPr>
        <p:blipFill>
          <a:blip r:embed="rId4">
            <a:alphaModFix amt="50000"/>
          </a:blip>
          <a:srcRect t="8645" r="28432"/>
          <a:stretch>
            <a:fillRect/>
          </a:stretch>
        </p:blipFill>
        <p:spPr>
          <a:xfrm>
            <a:off x="5196596" y="-10671"/>
            <a:ext cx="3955928" cy="1950527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502212" y="3391539"/>
            <a:ext cx="5184587" cy="1143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502212" y="4695481"/>
            <a:ext cx="5184587" cy="1430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</a:defRPr>
            </a:lvl1pPr>
          </a:lstStyle>
          <a:p>
            <a:fld id="{85FE3C99-D648-E846-93AF-05500C37385E}" type="datetimeFigureOut">
              <a:rPr lang="sv-SE" smtClean="0"/>
              <a:pPr/>
              <a:t>2015-06-10</a:t>
            </a:fld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</a:defRPr>
            </a:lvl1pPr>
          </a:lstStyle>
          <a:p>
            <a:fld id="{A75FA628-5CBD-9C42-A9F5-85DBF2FE5CA3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7" name="Bildobjekt 6" descr="EUSBSR_logotype_high.pn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52948" y="984443"/>
            <a:ext cx="5196573" cy="2036678"/>
          </a:xfrm>
          <a:prstGeom prst="rect">
            <a:avLst/>
          </a:prstGeom>
        </p:spPr>
      </p:pic>
      <p:cxnSp>
        <p:nvCxnSpPr>
          <p:cNvPr id="8" name="Rak 7"/>
          <p:cNvCxnSpPr/>
          <p:nvPr userDrawn="1"/>
        </p:nvCxnSpPr>
        <p:spPr>
          <a:xfrm>
            <a:off x="3625939" y="3284109"/>
            <a:ext cx="4919943" cy="1588"/>
          </a:xfrm>
          <a:prstGeom prst="line">
            <a:avLst/>
          </a:prstGeom>
          <a:ln w="63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2400" b="1" i="0" kern="1200">
          <a:solidFill>
            <a:schemeClr val="tx1"/>
          </a:solidFill>
          <a:latin typeface="Trebuchet M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Tx/>
        <a:buNone/>
        <a:defRPr sz="1600" kern="1200">
          <a:solidFill>
            <a:schemeClr val="tx1"/>
          </a:solidFill>
          <a:latin typeface="Trebuchet M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Trebuchet M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Trebuchet M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Trebuchet M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Trebuchet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46881" y="1426673"/>
            <a:ext cx="8229600" cy="42805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46881" y="1946575"/>
            <a:ext cx="7146652" cy="41393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pic>
        <p:nvPicPr>
          <p:cNvPr id="7" name="Bildobjekt 6" descr="EUSBSR_graphic_blue.png"/>
          <p:cNvPicPr>
            <a:picLocks noChangeAspect="1"/>
          </p:cNvPicPr>
          <p:nvPr/>
        </p:nvPicPr>
        <p:blipFill>
          <a:blip r:embed="rId4">
            <a:alphaModFix amt="50000"/>
          </a:blip>
          <a:srcRect t="8645" r="23676"/>
          <a:stretch>
            <a:fillRect/>
          </a:stretch>
        </p:blipFill>
        <p:spPr>
          <a:xfrm>
            <a:off x="6715407" y="-10671"/>
            <a:ext cx="2439266" cy="1127761"/>
          </a:xfrm>
          <a:prstGeom prst="rect">
            <a:avLst/>
          </a:prstGeom>
        </p:spPr>
      </p:pic>
      <p:pic>
        <p:nvPicPr>
          <p:cNvPr id="8" name="Bildobjekt 7" descr="EUSBSR_graphic_green.png"/>
          <p:cNvPicPr>
            <a:picLocks noChangeAspect="1"/>
          </p:cNvPicPr>
          <p:nvPr/>
        </p:nvPicPr>
        <p:blipFill>
          <a:blip r:embed="rId5">
            <a:alphaModFix amt="50000"/>
          </a:blip>
          <a:srcRect b="9509"/>
          <a:stretch>
            <a:fillRect/>
          </a:stretch>
        </p:blipFill>
        <p:spPr>
          <a:xfrm>
            <a:off x="457202" y="5751585"/>
            <a:ext cx="3483981" cy="1117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169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5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2000" b="1" i="0" kern="1200">
          <a:solidFill>
            <a:schemeClr val="tx1"/>
          </a:solidFill>
          <a:latin typeface="Trebuchet M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tx1"/>
        </a:buClr>
        <a:buFont typeface="Arial"/>
        <a:buChar char="•"/>
        <a:defRPr sz="2000" i="0" kern="1200">
          <a:solidFill>
            <a:schemeClr val="tx1"/>
          </a:solidFill>
          <a:latin typeface="Calibri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alibri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alibri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alibri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alibri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46434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pic>
        <p:nvPicPr>
          <p:cNvPr id="7" name="Bildobjekt 6" descr="EUSBSR_logotype_high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33344" y="1220703"/>
            <a:ext cx="6877311" cy="269540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2400" b="1" i="0" kern="1200">
          <a:solidFill>
            <a:schemeClr val="tx1"/>
          </a:solidFill>
          <a:latin typeface="Trebuchet M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mailto:biser@biser.org.pl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891482" y="3391539"/>
            <a:ext cx="5795318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BS NGO Forum 2016 – </a:t>
            </a:r>
            <a:r>
              <a:rPr lang="pl-PL" dirty="0" err="1" smtClean="0"/>
              <a:t>possibilities</a:t>
            </a:r>
            <a:r>
              <a:rPr lang="pl-PL" dirty="0" smtClean="0"/>
              <a:t> for </a:t>
            </a:r>
            <a:r>
              <a:rPr lang="pl-PL" dirty="0" err="1" smtClean="0"/>
              <a:t>cooperation</a:t>
            </a:r>
            <a:r>
              <a:rPr lang="pl-PL" dirty="0" smtClean="0"/>
              <a:t> with Union </a:t>
            </a:r>
            <a:r>
              <a:rPr lang="pl-PL" smtClean="0"/>
              <a:t>of </a:t>
            </a:r>
            <a:r>
              <a:rPr lang="pl-PL" smtClean="0"/>
              <a:t>the Baltic</a:t>
            </a:r>
            <a:r>
              <a:rPr lang="pl-PL" dirty="0" smtClean="0"/>
              <a:t> </a:t>
            </a:r>
            <a:r>
              <a:rPr lang="pl-PL" dirty="0" err="1" smtClean="0"/>
              <a:t>Cities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			</a:t>
            </a:r>
            <a:r>
              <a:rPr lang="pl-PL" dirty="0" err="1" smtClean="0"/>
              <a:t>PhD</a:t>
            </a:r>
            <a:r>
              <a:rPr lang="pl-PL" dirty="0" smtClean="0"/>
              <a:t> Magda Leszczyna-Rzucidło</a:t>
            </a: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>		</a:t>
            </a:r>
            <a:endParaRPr lang="sv-SE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9225" y="5732012"/>
            <a:ext cx="5184775" cy="840774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				BISER – </a:t>
            </a:r>
            <a:r>
              <a:rPr lang="pl-PL" dirty="0" err="1" smtClean="0"/>
              <a:t>who</a:t>
            </a:r>
            <a:r>
              <a:rPr lang="pl-PL" dirty="0" smtClean="0"/>
              <a:t> </a:t>
            </a:r>
            <a:r>
              <a:rPr lang="pl-PL" dirty="0" err="1" smtClean="0"/>
              <a:t>are</a:t>
            </a:r>
            <a:r>
              <a:rPr lang="pl-PL" dirty="0" smtClean="0"/>
              <a:t> we?</a:t>
            </a:r>
            <a:endParaRPr lang="pl-PL" dirty="0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6261" y="5475758"/>
            <a:ext cx="5657739" cy="917470"/>
          </a:xfrm>
        </p:spPr>
      </p:pic>
      <p:sp>
        <p:nvSpPr>
          <p:cNvPr id="3" name="Symbol zastępczy zawartości 2"/>
          <p:cNvSpPr>
            <a:spLocks noGrp="1"/>
          </p:cNvSpPr>
          <p:nvPr>
            <p:ph sz="half" idx="2"/>
          </p:nvPr>
        </p:nvSpPr>
        <p:spPr>
          <a:xfrm>
            <a:off x="523316" y="1948622"/>
            <a:ext cx="7843234" cy="2439048"/>
          </a:xfrm>
        </p:spPr>
        <p:txBody>
          <a:bodyPr/>
          <a:lstStyle/>
          <a:p>
            <a:r>
              <a:rPr lang="pl-PL" dirty="0" err="1"/>
              <a:t>Baltic</a:t>
            </a:r>
            <a:r>
              <a:rPr lang="pl-PL" dirty="0"/>
              <a:t> Institute for </a:t>
            </a:r>
            <a:r>
              <a:rPr lang="pl-PL" dirty="0" err="1"/>
              <a:t>Regional</a:t>
            </a:r>
            <a:r>
              <a:rPr lang="pl-PL" dirty="0"/>
              <a:t> and </a:t>
            </a:r>
            <a:r>
              <a:rPr lang="pl-PL" dirty="0" err="1"/>
              <a:t>Europan</a:t>
            </a:r>
            <a:r>
              <a:rPr lang="pl-PL" dirty="0"/>
              <a:t> </a:t>
            </a:r>
            <a:r>
              <a:rPr lang="pl-PL" dirty="0" err="1"/>
              <a:t>Concern</a:t>
            </a:r>
            <a:r>
              <a:rPr lang="pl-PL" dirty="0"/>
              <a:t> </a:t>
            </a:r>
            <a:r>
              <a:rPr lang="pl-PL" dirty="0" smtClean="0"/>
              <a:t>BISER </a:t>
            </a:r>
            <a:r>
              <a:rPr lang="pl-PL" dirty="0" err="1" smtClean="0"/>
              <a:t>est</a:t>
            </a:r>
            <a:r>
              <a:rPr lang="pl-PL" dirty="0" smtClean="0"/>
              <a:t>. In 2001 </a:t>
            </a:r>
          </a:p>
          <a:p>
            <a:r>
              <a:rPr lang="pl-PL" dirty="0" err="1" smtClean="0"/>
              <a:t>Some</a:t>
            </a:r>
            <a:r>
              <a:rPr lang="pl-PL" dirty="0" smtClean="0"/>
              <a:t> of </a:t>
            </a:r>
            <a:r>
              <a:rPr lang="pl-PL" dirty="0" err="1" smtClean="0"/>
              <a:t>our</a:t>
            </a:r>
            <a:r>
              <a:rPr lang="pl-PL" dirty="0" smtClean="0"/>
              <a:t> </a:t>
            </a:r>
            <a:r>
              <a:rPr lang="pl-PL" dirty="0" err="1" smtClean="0"/>
              <a:t>goals</a:t>
            </a:r>
            <a:r>
              <a:rPr lang="pl-PL" dirty="0" smtClean="0"/>
              <a:t>:</a:t>
            </a:r>
          </a:p>
          <a:p>
            <a:pPr lvl="1"/>
            <a:r>
              <a:rPr lang="en-US" dirty="0"/>
              <a:t>Undertaking initiatives in the field of horizontal integration and development of partnership networks within Baltic region of European Union</a:t>
            </a:r>
            <a:r>
              <a:rPr lang="en-US" dirty="0" smtClean="0"/>
              <a:t>;</a:t>
            </a:r>
            <a:endParaRPr lang="pl-PL" dirty="0" smtClean="0"/>
          </a:p>
          <a:p>
            <a:pPr lvl="1"/>
            <a:r>
              <a:rPr lang="en-US" dirty="0"/>
              <a:t>Consolidation and integration of entities involved in the idea of regional development and </a:t>
            </a:r>
            <a:r>
              <a:rPr lang="pl-PL" dirty="0" smtClean="0"/>
              <a:t>EU </a:t>
            </a:r>
            <a:r>
              <a:rPr lang="en-US" dirty="0" smtClean="0"/>
              <a:t>integration</a:t>
            </a:r>
            <a:endParaRPr lang="pl-PL" dirty="0" smtClean="0"/>
          </a:p>
          <a:p>
            <a:pPr lvl="1"/>
            <a:r>
              <a:rPr lang="en-US" dirty="0"/>
              <a:t>Conducting activities in support of regional and local development in northern Poland</a:t>
            </a:r>
            <a:r>
              <a:rPr lang="en-US" dirty="0" smtClean="0"/>
              <a:t>;</a:t>
            </a:r>
            <a:endParaRPr lang="pl-PL" dirty="0"/>
          </a:p>
          <a:p>
            <a:r>
              <a:rPr lang="pl-PL" dirty="0" err="1" smtClean="0"/>
              <a:t>Appointed</a:t>
            </a:r>
            <a:r>
              <a:rPr lang="pl-PL" dirty="0" smtClean="0"/>
              <a:t> with </a:t>
            </a:r>
            <a:endParaRPr lang="sv-SE" dirty="0"/>
          </a:p>
          <a:p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3"/>
          </p:nvPr>
        </p:nvSpPr>
        <p:spPr>
          <a:xfrm>
            <a:off x="360002" y="360001"/>
            <a:ext cx="5076971" cy="371475"/>
          </a:xfrm>
        </p:spPr>
        <p:txBody>
          <a:bodyPr/>
          <a:lstStyle/>
          <a:p>
            <a:r>
              <a:rPr lang="pl-PL" dirty="0" err="1"/>
              <a:t>Baltic</a:t>
            </a:r>
            <a:r>
              <a:rPr lang="pl-PL" dirty="0"/>
              <a:t> Institute for </a:t>
            </a:r>
            <a:r>
              <a:rPr lang="pl-PL" dirty="0" err="1"/>
              <a:t>Regional</a:t>
            </a:r>
            <a:r>
              <a:rPr lang="pl-PL" dirty="0"/>
              <a:t> and </a:t>
            </a:r>
            <a:r>
              <a:rPr lang="pl-PL" dirty="0" err="1"/>
              <a:t>Europan</a:t>
            </a:r>
            <a:r>
              <a:rPr lang="pl-PL" dirty="0"/>
              <a:t> </a:t>
            </a:r>
            <a:r>
              <a:rPr lang="pl-PL" dirty="0" err="1"/>
              <a:t>Concern</a:t>
            </a:r>
            <a:r>
              <a:rPr lang="pl-PL" dirty="0"/>
              <a:t> BISER</a:t>
            </a:r>
            <a:endParaRPr lang="sv-SE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94200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646881" y="1946575"/>
            <a:ext cx="7146652" cy="457779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purpose of the network is to support the civil society in the Baltic Sea area:</a:t>
            </a:r>
          </a:p>
          <a:p>
            <a:r>
              <a:rPr lang="en-US" sz="1800" dirty="0"/>
              <a:t>By bringing NGOs from different Baltic Sea countries and from different fields together, for </a:t>
            </a:r>
            <a:r>
              <a:rPr lang="en-US" sz="1800" b="1" dirty="0"/>
              <a:t>exchanging experience and information and improvement of knowledge and create partnerships</a:t>
            </a:r>
            <a:r>
              <a:rPr lang="en-US" sz="1800" dirty="0"/>
              <a:t>.</a:t>
            </a:r>
          </a:p>
          <a:p>
            <a:r>
              <a:rPr lang="en-US" sz="1800" dirty="0"/>
              <a:t>By </a:t>
            </a:r>
            <a:r>
              <a:rPr lang="en-US" sz="1800" b="1" dirty="0"/>
              <a:t>creating partnerships and supporting trans-national and inter- </a:t>
            </a:r>
            <a:r>
              <a:rPr lang="en-US" sz="1800" b="1" dirty="0" err="1"/>
              <a:t>sectoral</a:t>
            </a:r>
            <a:r>
              <a:rPr lang="en-US" sz="1800" b="1" dirty="0"/>
              <a:t> networks</a:t>
            </a:r>
            <a:r>
              <a:rPr lang="en-US" sz="1800" dirty="0"/>
              <a:t> between NGOs from different Baltic Sea countries.</a:t>
            </a:r>
          </a:p>
          <a:p>
            <a:r>
              <a:rPr lang="en-US" sz="1800" dirty="0"/>
              <a:t>By </a:t>
            </a:r>
            <a:r>
              <a:rPr lang="en-US" sz="1800" b="1" dirty="0"/>
              <a:t>making NGOs more visible</a:t>
            </a:r>
            <a:r>
              <a:rPr lang="en-US" sz="1800" dirty="0"/>
              <a:t> and influencing the democratic decision-making process on national, regional and EU level.</a:t>
            </a:r>
          </a:p>
          <a:p>
            <a:r>
              <a:rPr lang="en-US" sz="1800" dirty="0" smtClean="0"/>
              <a:t>By </a:t>
            </a:r>
            <a:r>
              <a:rPr lang="en-US" sz="1800" dirty="0"/>
              <a:t>raising public awareness and understanding for the work of NGOs, citizens activities and initiatives, and </a:t>
            </a:r>
            <a:r>
              <a:rPr lang="en-US" sz="1800" b="1" dirty="0"/>
              <a:t>encourage people to get involved </a:t>
            </a:r>
            <a:r>
              <a:rPr lang="en-US" sz="1800" dirty="0"/>
              <a:t>and take an interest in their own affairs.</a:t>
            </a:r>
          </a:p>
          <a:p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>
          <a:xfrm>
            <a:off x="360002" y="360001"/>
            <a:ext cx="5373533" cy="371475"/>
          </a:xfrm>
        </p:spPr>
        <p:txBody>
          <a:bodyPr/>
          <a:lstStyle/>
          <a:p>
            <a:r>
              <a:rPr lang="pl-PL" dirty="0" err="1" smtClean="0"/>
              <a:t>Baltic</a:t>
            </a:r>
            <a:r>
              <a:rPr lang="pl-PL" dirty="0" smtClean="0"/>
              <a:t> Institute for </a:t>
            </a:r>
            <a:r>
              <a:rPr lang="pl-PL" dirty="0" err="1" smtClean="0"/>
              <a:t>Regional</a:t>
            </a:r>
            <a:r>
              <a:rPr lang="pl-PL" dirty="0" smtClean="0"/>
              <a:t> and </a:t>
            </a:r>
            <a:r>
              <a:rPr lang="pl-PL" dirty="0" err="1" smtClean="0"/>
              <a:t>Europan</a:t>
            </a:r>
            <a:r>
              <a:rPr lang="pl-PL" dirty="0" smtClean="0"/>
              <a:t> </a:t>
            </a:r>
            <a:r>
              <a:rPr lang="pl-PL" dirty="0" err="1" smtClean="0"/>
              <a:t>Concern</a:t>
            </a:r>
            <a:r>
              <a:rPr lang="pl-PL" dirty="0" smtClean="0"/>
              <a:t> BISER</a:t>
            </a:r>
            <a:endParaRPr lang="sv-SE" dirty="0"/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535671" y="1079074"/>
            <a:ext cx="8229600" cy="519902"/>
          </a:xfrm>
        </p:spPr>
        <p:txBody>
          <a:bodyPr/>
          <a:lstStyle/>
          <a:p>
            <a:r>
              <a:rPr lang="pl-PL" dirty="0" err="1" smtClean="0"/>
              <a:t>Baltic</a:t>
            </a:r>
            <a:r>
              <a:rPr lang="pl-PL" dirty="0" smtClean="0"/>
              <a:t> Sea NGO Forum – the </a:t>
            </a:r>
            <a:r>
              <a:rPr lang="pl-PL" dirty="0" err="1" smtClean="0"/>
              <a:t>aims</a:t>
            </a:r>
            <a:r>
              <a:rPr lang="pl-PL" dirty="0" smtClean="0"/>
              <a:t> of </a:t>
            </a:r>
            <a:r>
              <a:rPr lang="pl-PL" dirty="0" err="1" smtClean="0"/>
              <a:t>our</a:t>
            </a:r>
            <a:r>
              <a:rPr lang="pl-PL" dirty="0" smtClean="0"/>
              <a:t> </a:t>
            </a:r>
            <a:r>
              <a:rPr lang="pl-PL" dirty="0" err="1" smtClean="0"/>
              <a:t>cooperation</a:t>
            </a:r>
            <a:endParaRPr lang="sv-S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646881" y="1575746"/>
            <a:ext cx="7854568" cy="5146329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Regional Information and Support Centre for NGOs (RISC NGO) received accreditation from the Polish Ministry of Foreign Affairs and is </a:t>
            </a:r>
            <a:r>
              <a:rPr lang="en-US" b="1" dirty="0"/>
              <a:t>officially appointed to organize 2016 Baltic Sea NGOs Forum </a:t>
            </a:r>
            <a:endParaRPr lang="pl-PL" b="1" dirty="0" smtClean="0"/>
          </a:p>
          <a:p>
            <a:pPr marL="0" indent="0">
              <a:buNone/>
            </a:pPr>
            <a:endParaRPr lang="pl-PL" dirty="0" smtClean="0"/>
          </a:p>
          <a:p>
            <a:r>
              <a:rPr lang="pl-PL" b="1" dirty="0" smtClean="0"/>
              <a:t>RISC NGO </a:t>
            </a:r>
            <a:r>
              <a:rPr lang="pl-PL" dirty="0" err="1" smtClean="0"/>
              <a:t>asked</a:t>
            </a:r>
            <a:r>
              <a:rPr lang="pl-PL" dirty="0" smtClean="0"/>
              <a:t> </a:t>
            </a:r>
            <a:r>
              <a:rPr lang="pl-PL" b="1" dirty="0" smtClean="0"/>
              <a:t>BISER</a:t>
            </a:r>
            <a:r>
              <a:rPr lang="pl-PL" dirty="0" smtClean="0"/>
              <a:t> to </a:t>
            </a:r>
            <a:r>
              <a:rPr lang="pl-PL" dirty="0" err="1" smtClean="0"/>
              <a:t>coooperate</a:t>
            </a:r>
            <a:r>
              <a:rPr lang="pl-PL" dirty="0" smtClean="0"/>
              <a:t> </a:t>
            </a:r>
            <a:r>
              <a:rPr lang="pl-PL" dirty="0" err="1" smtClean="0"/>
              <a:t>together</a:t>
            </a:r>
            <a:r>
              <a:rPr lang="pl-PL" dirty="0" smtClean="0"/>
              <a:t> </a:t>
            </a:r>
          </a:p>
          <a:p>
            <a:pPr marL="0" indent="0">
              <a:buNone/>
            </a:pPr>
            <a:endParaRPr lang="pl-PL" dirty="0" smtClean="0"/>
          </a:p>
          <a:p>
            <a:r>
              <a:rPr lang="en-US" dirty="0" smtClean="0"/>
              <a:t>The </a:t>
            </a:r>
            <a:r>
              <a:rPr lang="en-US" dirty="0"/>
              <a:t>NGO Forum serves not only as </a:t>
            </a:r>
            <a:r>
              <a:rPr lang="en-US" b="1" dirty="0"/>
              <a:t>a meeting point for NGOs </a:t>
            </a:r>
            <a:r>
              <a:rPr lang="en-US" dirty="0"/>
              <a:t>but also offers an opportunity for a </a:t>
            </a:r>
            <a:r>
              <a:rPr lang="en-US" b="1" dirty="0"/>
              <a:t>dialogue between NGOs and public authorities on future perspectives of co-operation in the region of Baltic Sea</a:t>
            </a:r>
            <a:r>
              <a:rPr lang="en-US" b="1" dirty="0" smtClean="0"/>
              <a:t>.</a:t>
            </a:r>
            <a:endParaRPr lang="pl-PL" b="1" dirty="0" smtClean="0"/>
          </a:p>
          <a:p>
            <a:endParaRPr lang="pl-PL" b="1" dirty="0"/>
          </a:p>
          <a:p>
            <a:r>
              <a:rPr lang="pl-PL" b="1" dirty="0" smtClean="0"/>
              <a:t>BS NGO 2016 Forum </a:t>
            </a:r>
            <a:r>
              <a:rPr lang="pl-PL" b="1" dirty="0" err="1" smtClean="0"/>
              <a:t>topics</a:t>
            </a:r>
            <a:r>
              <a:rPr lang="pl-PL" b="1" dirty="0" smtClean="0"/>
              <a:t> (</a:t>
            </a:r>
            <a:r>
              <a:rPr lang="pl-PL" b="1" dirty="0" err="1" smtClean="0"/>
              <a:t>tbc</a:t>
            </a:r>
            <a:r>
              <a:rPr lang="pl-PL" b="1" dirty="0" smtClean="0"/>
              <a:t>):</a:t>
            </a:r>
          </a:p>
          <a:p>
            <a:pPr marL="0" indent="0">
              <a:buNone/>
            </a:pPr>
            <a:r>
              <a:rPr lang="pl-PL" b="1" dirty="0" err="1" smtClean="0"/>
              <a:t>Social</a:t>
            </a:r>
            <a:r>
              <a:rPr lang="pl-PL" b="1" dirty="0" smtClean="0"/>
              <a:t> </a:t>
            </a:r>
            <a:r>
              <a:rPr lang="pl-PL" b="1" dirty="0" err="1" smtClean="0"/>
              <a:t>economy</a:t>
            </a:r>
            <a:endParaRPr lang="pl-PL" b="1" dirty="0" smtClean="0"/>
          </a:p>
          <a:p>
            <a:pPr marL="0" indent="0">
              <a:buNone/>
            </a:pPr>
            <a:r>
              <a:rPr lang="pl-PL" b="1" dirty="0" err="1" smtClean="0"/>
              <a:t>Youth</a:t>
            </a:r>
            <a:r>
              <a:rPr lang="pl-PL" b="1" dirty="0" smtClean="0"/>
              <a:t> </a:t>
            </a:r>
            <a:r>
              <a:rPr lang="pl-PL" b="1" dirty="0" err="1" smtClean="0"/>
              <a:t>enterpreneurship</a:t>
            </a:r>
            <a:endParaRPr lang="pl-PL" b="1" dirty="0" smtClean="0"/>
          </a:p>
          <a:p>
            <a:pPr marL="0" indent="0">
              <a:buNone/>
            </a:pPr>
            <a:endParaRPr lang="en-US" b="1" dirty="0"/>
          </a:p>
          <a:p>
            <a:endParaRPr lang="sv-SE" dirty="0"/>
          </a:p>
          <a:p>
            <a:endParaRPr lang="pl-PL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3"/>
          </p:nvPr>
        </p:nvSpPr>
        <p:spPr>
          <a:xfrm>
            <a:off x="360002" y="360001"/>
            <a:ext cx="5076971" cy="371475"/>
          </a:xfrm>
        </p:spPr>
        <p:txBody>
          <a:bodyPr/>
          <a:lstStyle/>
          <a:p>
            <a:r>
              <a:rPr lang="pl-PL" dirty="0" err="1"/>
              <a:t>Baltic</a:t>
            </a:r>
            <a:r>
              <a:rPr lang="pl-PL" dirty="0"/>
              <a:t> Institute for </a:t>
            </a:r>
            <a:r>
              <a:rPr lang="pl-PL" dirty="0" err="1"/>
              <a:t>Regional</a:t>
            </a:r>
            <a:r>
              <a:rPr lang="pl-PL" dirty="0"/>
              <a:t> and </a:t>
            </a:r>
            <a:r>
              <a:rPr lang="pl-PL" dirty="0" err="1"/>
              <a:t>Europan</a:t>
            </a:r>
            <a:r>
              <a:rPr lang="pl-PL" dirty="0"/>
              <a:t> </a:t>
            </a:r>
            <a:r>
              <a:rPr lang="pl-PL" dirty="0" err="1"/>
              <a:t>Concern</a:t>
            </a:r>
            <a:r>
              <a:rPr lang="pl-PL" dirty="0"/>
              <a:t> BISER</a:t>
            </a:r>
          </a:p>
          <a:p>
            <a:endParaRPr lang="pl-PL" dirty="0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xfrm>
            <a:off x="646881" y="893660"/>
            <a:ext cx="8229600" cy="519902"/>
          </a:xfrm>
        </p:spPr>
        <p:txBody>
          <a:bodyPr/>
          <a:lstStyle/>
          <a:p>
            <a:r>
              <a:rPr lang="pl-PL" dirty="0" smtClean="0"/>
              <a:t>BS NGO Forum 2016 </a:t>
            </a:r>
            <a:r>
              <a:rPr lang="pl-PL" dirty="0" err="1" smtClean="0"/>
              <a:t>Coordinating</a:t>
            </a:r>
            <a:r>
              <a:rPr lang="pl-PL" dirty="0" smtClean="0"/>
              <a:t> Team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08347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</a:t>
            </a:r>
            <a:r>
              <a:rPr lang="pl-PL" dirty="0" err="1" smtClean="0"/>
              <a:t>Why</a:t>
            </a:r>
            <a:r>
              <a:rPr lang="pl-PL" dirty="0" smtClean="0"/>
              <a:t> BS NGO + UBC?</a:t>
            </a:r>
            <a:endParaRPr lang="sv-SE" dirty="0"/>
          </a:p>
        </p:txBody>
      </p:sp>
      <p:pic>
        <p:nvPicPr>
          <p:cNvPr id="6" name="Symbol zastępczy zawartości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2" y="2925741"/>
            <a:ext cx="2340869" cy="1161290"/>
          </a:xfrm>
        </p:spPr>
      </p:pic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2879124" y="1947601"/>
            <a:ext cx="5610994" cy="4525963"/>
          </a:xfrm>
        </p:spPr>
        <p:txBody>
          <a:bodyPr/>
          <a:lstStyle/>
          <a:p>
            <a:pPr marL="0" indent="0" fontAlgn="t">
              <a:buNone/>
            </a:pPr>
            <a:r>
              <a:rPr lang="pl-PL" b="1" dirty="0" smtClean="0"/>
              <a:t>We </a:t>
            </a:r>
            <a:r>
              <a:rPr lang="pl-PL" b="1" dirty="0" err="1" smtClean="0"/>
              <a:t>are</a:t>
            </a:r>
            <a:r>
              <a:rPr lang="pl-PL" b="1" dirty="0" smtClean="0"/>
              <a:t> </a:t>
            </a:r>
            <a:r>
              <a:rPr lang="pl-PL" b="1" dirty="0" err="1" smtClean="0"/>
              <a:t>both</a:t>
            </a:r>
            <a:r>
              <a:rPr lang="pl-PL" b="1" dirty="0" smtClean="0"/>
              <a:t> </a:t>
            </a:r>
            <a:r>
              <a:rPr lang="en-GB" b="1" dirty="0" smtClean="0"/>
              <a:t>Horizontal </a:t>
            </a:r>
            <a:r>
              <a:rPr lang="en-GB" b="1" dirty="0"/>
              <a:t>Action Coordinator (HAC) for HA Involve (soon to be HA Capacity and Involvement</a:t>
            </a:r>
            <a:r>
              <a:rPr lang="en-GB" b="1" dirty="0" smtClean="0"/>
              <a:t>)</a:t>
            </a:r>
            <a:endParaRPr lang="en-US" b="1" dirty="0"/>
          </a:p>
          <a:p>
            <a:pPr marL="0" indent="0" fontAlgn="t">
              <a:buNone/>
            </a:pPr>
            <a:endParaRPr lang="pl-PL" dirty="0" smtClean="0"/>
          </a:p>
          <a:p>
            <a:pPr marL="0" indent="0" fontAlgn="t">
              <a:buNone/>
            </a:pPr>
            <a:r>
              <a:rPr lang="en-US" dirty="0" smtClean="0"/>
              <a:t>Terms </a:t>
            </a:r>
            <a:r>
              <a:rPr lang="en-US" dirty="0"/>
              <a:t>and conditions</a:t>
            </a:r>
          </a:p>
          <a:p>
            <a:pPr lvl="1" fontAlgn="t"/>
            <a:r>
              <a:rPr lang="en-US" dirty="0" smtClean="0"/>
              <a:t>It </a:t>
            </a:r>
            <a:r>
              <a:rPr lang="en-US" dirty="0"/>
              <a:t>is proposed to have three </a:t>
            </a:r>
            <a:r>
              <a:rPr lang="en-US" dirty="0" err="1"/>
              <a:t>organisations</a:t>
            </a:r>
            <a:r>
              <a:rPr lang="en-US" dirty="0"/>
              <a:t> as HAC namely the Baltic Sea NGO Network (BSNGON), the Union of the Baltic Cities (UBC) and the Swedish Institute.</a:t>
            </a:r>
          </a:p>
          <a:p>
            <a:pPr lvl="1" fontAlgn="t"/>
            <a:r>
              <a:rPr lang="en-US" dirty="0"/>
              <a:t>The three </a:t>
            </a:r>
            <a:r>
              <a:rPr lang="en-US" dirty="0" err="1"/>
              <a:t>organisations</a:t>
            </a:r>
            <a:r>
              <a:rPr lang="en-US" dirty="0"/>
              <a:t> share the responsibilities as HAC equally. </a:t>
            </a:r>
          </a:p>
          <a:p>
            <a:pPr lvl="1" fontAlgn="t"/>
            <a:r>
              <a:rPr lang="en-US" dirty="0"/>
              <a:t>The cooperation between the three </a:t>
            </a:r>
            <a:r>
              <a:rPr lang="en-US" dirty="0" err="1"/>
              <a:t>organisations</a:t>
            </a:r>
            <a:r>
              <a:rPr lang="en-US" dirty="0"/>
              <a:t> follows the agreed regulations on the decision making process (steering group</a:t>
            </a:r>
            <a:r>
              <a:rPr lang="en-US" dirty="0" smtClean="0"/>
              <a:t>).</a:t>
            </a:r>
            <a:endParaRPr lang="pl-PL" dirty="0" smtClean="0"/>
          </a:p>
          <a:p>
            <a:pPr lvl="1" fontAlgn="t"/>
            <a:r>
              <a:rPr lang="pl-PL" dirty="0" smtClean="0"/>
              <a:t>1st </a:t>
            </a:r>
            <a:r>
              <a:rPr lang="pl-PL" dirty="0" err="1" smtClean="0"/>
              <a:t>meeting</a:t>
            </a:r>
            <a:r>
              <a:rPr lang="pl-PL" dirty="0" smtClean="0"/>
              <a:t> 15th </a:t>
            </a:r>
            <a:r>
              <a:rPr lang="pl-PL" dirty="0" err="1" smtClean="0"/>
              <a:t>June</a:t>
            </a:r>
            <a:r>
              <a:rPr lang="pl-PL" dirty="0" smtClean="0"/>
              <a:t> in </a:t>
            </a:r>
            <a:r>
              <a:rPr lang="pl-PL" dirty="0" err="1" smtClean="0"/>
              <a:t>Jurmala</a:t>
            </a:r>
            <a:r>
              <a:rPr lang="pl-PL" dirty="0" smtClean="0"/>
              <a:t>, </a:t>
            </a:r>
            <a:r>
              <a:rPr lang="pl-PL" dirty="0" err="1" smtClean="0"/>
              <a:t>Latvia</a:t>
            </a:r>
            <a:r>
              <a:rPr lang="pl-PL" dirty="0" smtClean="0"/>
              <a:t> </a:t>
            </a:r>
            <a:r>
              <a:rPr lang="pl-PL" dirty="0" err="1" smtClean="0"/>
              <a:t>during</a:t>
            </a:r>
            <a:r>
              <a:rPr lang="pl-PL" dirty="0" smtClean="0"/>
              <a:t> the </a:t>
            </a:r>
            <a:r>
              <a:rPr lang="en-US" dirty="0"/>
              <a:t>VI Annual Forum of the EUSBSR, 'Achieving e-Quality by Connecting the Region'</a:t>
            </a:r>
          </a:p>
          <a:p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13"/>
          </p:nvPr>
        </p:nvSpPr>
        <p:spPr>
          <a:xfrm>
            <a:off x="360002" y="360001"/>
            <a:ext cx="5237609" cy="371475"/>
          </a:xfrm>
        </p:spPr>
        <p:txBody>
          <a:bodyPr/>
          <a:lstStyle/>
          <a:p>
            <a:r>
              <a:rPr lang="pl-PL" dirty="0" err="1"/>
              <a:t>Baltic</a:t>
            </a:r>
            <a:r>
              <a:rPr lang="pl-PL" dirty="0"/>
              <a:t> Institute for </a:t>
            </a:r>
            <a:r>
              <a:rPr lang="pl-PL" dirty="0" err="1"/>
              <a:t>Regional</a:t>
            </a:r>
            <a:r>
              <a:rPr lang="pl-PL" dirty="0"/>
              <a:t> and </a:t>
            </a:r>
            <a:r>
              <a:rPr lang="pl-PL" dirty="0" err="1"/>
              <a:t>Europan</a:t>
            </a:r>
            <a:r>
              <a:rPr lang="pl-PL" dirty="0"/>
              <a:t> </a:t>
            </a:r>
            <a:r>
              <a:rPr lang="pl-PL" dirty="0" err="1"/>
              <a:t>Concern</a:t>
            </a:r>
            <a:r>
              <a:rPr lang="pl-PL" dirty="0"/>
              <a:t> BISER</a:t>
            </a:r>
            <a:endParaRPr lang="sv-SE" dirty="0"/>
          </a:p>
          <a:p>
            <a:endParaRPr lang="sv-S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joint </a:t>
            </a:r>
            <a:r>
              <a:rPr lang="pl-PL" dirty="0" err="1" smtClean="0"/>
              <a:t>meeting</a:t>
            </a:r>
            <a:r>
              <a:rPr lang="pl-PL" dirty="0" smtClean="0"/>
              <a:t> on 2nd </a:t>
            </a:r>
            <a:r>
              <a:rPr lang="pl-PL" dirty="0" err="1" smtClean="0"/>
              <a:t>day</a:t>
            </a:r>
            <a:r>
              <a:rPr lang="pl-PL" dirty="0" smtClean="0"/>
              <a:t> of Forum </a:t>
            </a:r>
            <a:endParaRPr lang="pl-PL" dirty="0"/>
          </a:p>
          <a:p>
            <a:r>
              <a:rPr lang="pl-PL" dirty="0" err="1" smtClean="0"/>
              <a:t>Other</a:t>
            </a:r>
            <a:r>
              <a:rPr lang="pl-PL" dirty="0" smtClean="0"/>
              <a:t> joint </a:t>
            </a:r>
            <a:r>
              <a:rPr lang="pl-PL" dirty="0" err="1" smtClean="0"/>
              <a:t>events</a:t>
            </a:r>
            <a:r>
              <a:rPr lang="pl-PL" dirty="0" smtClean="0"/>
              <a:t> – CC </a:t>
            </a:r>
            <a:r>
              <a:rPr lang="pl-PL" dirty="0" err="1" smtClean="0"/>
              <a:t>meeting</a:t>
            </a:r>
            <a:r>
              <a:rPr lang="pl-PL" dirty="0" smtClean="0"/>
              <a:t>/</a:t>
            </a:r>
            <a:r>
              <a:rPr lang="pl-PL" dirty="0" err="1" smtClean="0"/>
              <a:t>comision</a:t>
            </a:r>
            <a:r>
              <a:rPr lang="pl-PL" dirty="0" smtClean="0"/>
              <a:t> </a:t>
            </a:r>
            <a:r>
              <a:rPr lang="pl-PL" dirty="0" err="1" smtClean="0"/>
              <a:t>meeting</a:t>
            </a:r>
            <a:r>
              <a:rPr lang="pl-PL" dirty="0" smtClean="0"/>
              <a:t> </a:t>
            </a:r>
            <a:r>
              <a:rPr lang="pl-PL" dirty="0" err="1" smtClean="0"/>
              <a:t>etc</a:t>
            </a:r>
            <a:r>
              <a:rPr lang="pl-PL" dirty="0" smtClean="0"/>
              <a:t>?</a:t>
            </a:r>
          </a:p>
          <a:p>
            <a:r>
              <a:rPr lang="pl-PL" dirty="0" err="1" smtClean="0"/>
              <a:t>Participation</a:t>
            </a:r>
            <a:r>
              <a:rPr lang="pl-PL" dirty="0" smtClean="0"/>
              <a:t> of UBC </a:t>
            </a:r>
            <a:r>
              <a:rPr lang="pl-PL" dirty="0" err="1" smtClean="0"/>
              <a:t>representatives</a:t>
            </a:r>
            <a:r>
              <a:rPr lang="pl-PL" dirty="0" smtClean="0"/>
              <a:t> in BS </a:t>
            </a:r>
            <a:r>
              <a:rPr lang="pl-PL" dirty="0" err="1" smtClean="0"/>
              <a:t>Ngo</a:t>
            </a:r>
            <a:r>
              <a:rPr lang="pl-PL" dirty="0" smtClean="0"/>
              <a:t> Forum 2016</a:t>
            </a:r>
          </a:p>
          <a:p>
            <a:r>
              <a:rPr lang="pl-PL" dirty="0" err="1" smtClean="0"/>
              <a:t>Wider</a:t>
            </a:r>
            <a:r>
              <a:rPr lang="pl-PL" dirty="0" smtClean="0"/>
              <a:t> </a:t>
            </a:r>
            <a:r>
              <a:rPr lang="pl-PL" dirty="0" err="1" smtClean="0"/>
              <a:t>cooperation</a:t>
            </a:r>
            <a:r>
              <a:rPr lang="pl-PL" dirty="0" smtClean="0"/>
              <a:t> </a:t>
            </a:r>
            <a:r>
              <a:rPr lang="pl-PL" dirty="0" err="1" smtClean="0"/>
              <a:t>while</a:t>
            </a:r>
            <a:r>
              <a:rPr lang="pl-PL" dirty="0" smtClean="0"/>
              <a:t> </a:t>
            </a:r>
            <a:r>
              <a:rPr lang="pl-PL" dirty="0" err="1" smtClean="0"/>
              <a:t>working</a:t>
            </a:r>
            <a:r>
              <a:rPr lang="pl-PL" dirty="0" smtClean="0"/>
              <a:t> on HAL </a:t>
            </a:r>
            <a:r>
              <a:rPr lang="pl-PL" dirty="0" err="1" smtClean="0"/>
              <a:t>Capacity</a:t>
            </a:r>
            <a:r>
              <a:rPr lang="pl-PL" dirty="0" smtClean="0"/>
              <a:t> </a:t>
            </a:r>
            <a:r>
              <a:rPr lang="pl-PL" dirty="0" err="1" smtClean="0"/>
              <a:t>priorities</a:t>
            </a:r>
            <a:r>
              <a:rPr lang="pl-PL" dirty="0" smtClean="0"/>
              <a:t>/</a:t>
            </a:r>
            <a:r>
              <a:rPr lang="pl-PL" dirty="0" err="1" smtClean="0"/>
              <a:t>work</a:t>
            </a:r>
            <a:r>
              <a:rPr lang="pl-PL" dirty="0" smtClean="0"/>
              <a:t> programme for 2016/2017</a:t>
            </a:r>
          </a:p>
          <a:p>
            <a:r>
              <a:rPr lang="pl-PL" dirty="0" err="1" smtClean="0"/>
              <a:t>Other</a:t>
            </a:r>
            <a:r>
              <a:rPr lang="pl-PL" dirty="0" smtClean="0"/>
              <a:t>..?</a:t>
            </a:r>
          </a:p>
        </p:txBody>
      </p:sp>
      <p:sp>
        <p:nvSpPr>
          <p:cNvPr id="7" name="Symbol zastępczy zawartości 6"/>
          <p:cNvSpPr>
            <a:spLocks noGrp="1"/>
          </p:cNvSpPr>
          <p:nvPr>
            <p:ph sz="quarter" idx="13"/>
          </p:nvPr>
        </p:nvSpPr>
        <p:spPr>
          <a:xfrm>
            <a:off x="360002" y="360001"/>
            <a:ext cx="5114041" cy="371475"/>
          </a:xfrm>
        </p:spPr>
        <p:txBody>
          <a:bodyPr/>
          <a:lstStyle/>
          <a:p>
            <a:r>
              <a:rPr lang="pl-PL" dirty="0" err="1"/>
              <a:t>Baltic</a:t>
            </a:r>
            <a:r>
              <a:rPr lang="pl-PL" dirty="0"/>
              <a:t> Institute for </a:t>
            </a:r>
            <a:r>
              <a:rPr lang="pl-PL" dirty="0" err="1"/>
              <a:t>Regional</a:t>
            </a:r>
            <a:r>
              <a:rPr lang="pl-PL" dirty="0"/>
              <a:t> and </a:t>
            </a:r>
            <a:r>
              <a:rPr lang="pl-PL" dirty="0" err="1"/>
              <a:t>Europan</a:t>
            </a:r>
            <a:r>
              <a:rPr lang="pl-PL" dirty="0"/>
              <a:t> </a:t>
            </a:r>
            <a:r>
              <a:rPr lang="pl-PL" dirty="0" err="1"/>
              <a:t>Concern</a:t>
            </a:r>
            <a:r>
              <a:rPr lang="pl-PL" dirty="0"/>
              <a:t> BISER</a:t>
            </a:r>
            <a:endParaRPr lang="sv-SE" dirty="0"/>
          </a:p>
          <a:p>
            <a:endParaRPr lang="pl-PL" dirty="0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Our</a:t>
            </a:r>
            <a:r>
              <a:rPr lang="pl-PL" dirty="0" smtClean="0"/>
              <a:t> </a:t>
            </a:r>
            <a:r>
              <a:rPr lang="pl-PL" dirty="0" err="1" smtClean="0"/>
              <a:t>proposition</a:t>
            </a:r>
            <a:r>
              <a:rPr lang="pl-PL" dirty="0" smtClean="0"/>
              <a:t>?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4673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4121624"/>
            <a:ext cx="8229600" cy="2620370"/>
          </a:xfrm>
        </p:spPr>
        <p:txBody>
          <a:bodyPr>
            <a:normAutofit/>
          </a:bodyPr>
          <a:lstStyle/>
          <a:p>
            <a:r>
              <a:rPr lang="pl-PL" dirty="0" err="1" smtClean="0"/>
              <a:t>Thank</a:t>
            </a:r>
            <a:r>
              <a:rPr lang="pl-PL" dirty="0" smtClean="0"/>
              <a:t> </a:t>
            </a:r>
            <a:r>
              <a:rPr lang="pl-PL" dirty="0" err="1" smtClean="0"/>
              <a:t>you</a:t>
            </a:r>
            <a:r>
              <a:rPr lang="pl-PL" dirty="0" smtClean="0"/>
              <a:t> for </a:t>
            </a:r>
            <a:r>
              <a:rPr lang="pl-PL" dirty="0" err="1" smtClean="0"/>
              <a:t>your</a:t>
            </a:r>
            <a:r>
              <a:rPr lang="pl-PL" dirty="0" smtClean="0"/>
              <a:t> </a:t>
            </a:r>
            <a:r>
              <a:rPr lang="pl-PL" dirty="0" err="1" smtClean="0"/>
              <a:t>attention</a:t>
            </a:r>
            <a:r>
              <a:rPr lang="pl-PL" dirty="0" smtClean="0"/>
              <a:t>.</a:t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err="1" smtClean="0"/>
              <a:t>Please</a:t>
            </a:r>
            <a:r>
              <a:rPr lang="pl-PL" dirty="0" smtClean="0"/>
              <a:t> </a:t>
            </a:r>
            <a:r>
              <a:rPr lang="pl-PL" dirty="0" err="1" smtClean="0"/>
              <a:t>contact</a:t>
            </a:r>
            <a:r>
              <a:rPr lang="pl-PL" dirty="0" smtClean="0"/>
              <a:t> </a:t>
            </a:r>
            <a:r>
              <a:rPr lang="pl-PL" dirty="0" err="1" smtClean="0"/>
              <a:t>us</a:t>
            </a:r>
            <a:r>
              <a:rPr lang="pl-PL" dirty="0" smtClean="0"/>
              <a:t> </a:t>
            </a:r>
            <a:r>
              <a:rPr lang="pl-PL" dirty="0" err="1" smtClean="0"/>
              <a:t>at</a:t>
            </a:r>
            <a:r>
              <a:rPr lang="pl-PL" dirty="0" smtClean="0"/>
              <a:t>: </a:t>
            </a:r>
            <a:r>
              <a:rPr lang="pl-PL" dirty="0" smtClean="0">
                <a:hlinkClick r:id="rId2"/>
              </a:rPr>
              <a:t>biser@biser.org.pl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www.biser.org.pl</a:t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endParaRPr lang="sv-SE" dirty="0"/>
          </a:p>
        </p:txBody>
      </p:sp>
      <p:pic>
        <p:nvPicPr>
          <p:cNvPr id="3" name="Symbol zastępczy zawartości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6643" y="47742"/>
            <a:ext cx="6817357" cy="110551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EUSBSRtemplat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EUSBSRtemplate2">
  <a:themeElements>
    <a:clrScheme name="EUSBR">
      <a:dk1>
        <a:sysClr val="windowText" lastClr="000000"/>
      </a:dk1>
      <a:lt1>
        <a:sysClr val="window" lastClr="FFFFFF"/>
      </a:lt1>
      <a:dk2>
        <a:srgbClr val="004493"/>
      </a:dk2>
      <a:lt2>
        <a:srgbClr val="EEECE1"/>
      </a:lt2>
      <a:accent1>
        <a:srgbClr val="004493"/>
      </a:accent1>
      <a:accent2>
        <a:srgbClr val="F9BA00"/>
      </a:accent2>
      <a:accent3>
        <a:srgbClr val="C6C6C6"/>
      </a:accent3>
      <a:accent4>
        <a:srgbClr val="C0D681"/>
      </a:accent4>
      <a:accent5>
        <a:srgbClr val="83B719"/>
      </a:accent5>
      <a:accent6>
        <a:srgbClr val="009DDF"/>
      </a:accent6>
      <a:hlink>
        <a:srgbClr val="009DDF"/>
      </a:hlink>
      <a:folHlink>
        <a:srgbClr val="83B719"/>
      </a:folHlink>
    </a:clrScheme>
    <a:fontScheme name="Spek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EUSBSR ending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EUSBSR PowerPoint Template</Template>
  <TotalTime>122</TotalTime>
  <Words>501</Words>
  <Application>Microsoft Office PowerPoint</Application>
  <PresentationFormat>Pokaz na ekranie (4:3)</PresentationFormat>
  <Paragraphs>46</Paragraphs>
  <Slides>7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3</vt:i4>
      </vt:variant>
      <vt:variant>
        <vt:lpstr>Tytuły slajdów</vt:lpstr>
      </vt:variant>
      <vt:variant>
        <vt:i4>7</vt:i4>
      </vt:variant>
    </vt:vector>
  </HeadingPairs>
  <TitlesOfParts>
    <vt:vector size="13" baseType="lpstr">
      <vt:lpstr>Arial</vt:lpstr>
      <vt:lpstr>Calibri</vt:lpstr>
      <vt:lpstr>Trebuchet MS</vt:lpstr>
      <vt:lpstr>EUSBSRtemplate1</vt:lpstr>
      <vt:lpstr>EUSBSRtemplate2</vt:lpstr>
      <vt:lpstr>EUSBSR ending slide</vt:lpstr>
      <vt:lpstr>BS NGO Forum 2016 – possibilities for cooperation with Union of the Baltic Cities      PhD Magda Leszczyna-Rzucidło   </vt:lpstr>
      <vt:lpstr>    BISER – who are we?</vt:lpstr>
      <vt:lpstr>Baltic Sea NGO Forum – the aims of our cooperation</vt:lpstr>
      <vt:lpstr>BS NGO Forum 2016 Coordinating Team</vt:lpstr>
      <vt:lpstr> Why BS NGO + UBC?</vt:lpstr>
      <vt:lpstr>Our proposition? </vt:lpstr>
      <vt:lpstr>Thank you for your attention.  Please contact us at: biser@biser.org.pl www.biser.org.pl  </vt:lpstr>
    </vt:vector>
  </TitlesOfParts>
  <Company>Rudström Design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BS NGO Forum 2016 – possibilities for cooperation with Union of Baltic Cities      PhD Magda Leszczyna-Rzucidło</dc:title>
  <dc:creator>Leszczyna Magda Terma Sp. z o.o.</dc:creator>
  <cp:lastModifiedBy>Leszczyna Magda Terma Sp. z o.o.</cp:lastModifiedBy>
  <cp:revision>9</cp:revision>
  <cp:lastPrinted>2015-06-10T12:38:39Z</cp:lastPrinted>
  <dcterms:created xsi:type="dcterms:W3CDTF">2015-06-10T08:39:22Z</dcterms:created>
  <dcterms:modified xsi:type="dcterms:W3CDTF">2015-06-10T12:48:26Z</dcterms:modified>
</cp:coreProperties>
</file>