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4" r:id="rId2"/>
    <p:sldId id="388" r:id="rId3"/>
    <p:sldId id="415" r:id="rId4"/>
    <p:sldId id="439" r:id="rId5"/>
    <p:sldId id="435" r:id="rId6"/>
    <p:sldId id="440" r:id="rId7"/>
    <p:sldId id="441" r:id="rId8"/>
    <p:sldId id="442" r:id="rId9"/>
    <p:sldId id="443" r:id="rId10"/>
    <p:sldId id="444" r:id="rId11"/>
    <p:sldId id="445" r:id="rId12"/>
    <p:sldId id="446" r:id="rId13"/>
    <p:sldId id="447" r:id="rId14"/>
    <p:sldId id="433" r:id="rId15"/>
  </p:sldIdLst>
  <p:sldSz cx="9144000" cy="6858000" type="screen4x3"/>
  <p:notesSz cx="6648450" cy="98504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66"/>
    <a:srgbClr val="FFCC66"/>
    <a:srgbClr val="FFF48D"/>
    <a:srgbClr val="99CC00"/>
    <a:srgbClr val="33C4C1"/>
    <a:srgbClr val="DDDDDD"/>
    <a:srgbClr val="C8DCE2"/>
    <a:srgbClr val="E1EB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50" y="-102"/>
      </p:cViewPr>
      <p:guideLst>
        <p:guide orient="horz" pos="3102"/>
        <p:guide pos="209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358313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C2FF001-7FA2-4D1C-9795-6B4AD0C10B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738188"/>
            <a:ext cx="4926013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78363"/>
            <a:ext cx="4876800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8313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358313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fld id="{A906411A-54F3-456D-BEC3-C602CE5F4A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8CE40-9100-4206-8566-C4E42674D342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10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11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12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13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AAF366-DF86-4418-A919-3CC6090A8DF1}" type="slidenum">
              <a:rPr lang="de-DE" smtClean="0"/>
              <a:pPr>
                <a:defRPr/>
              </a:pPr>
              <a:t>14</a:t>
            </a:fld>
            <a:endParaRPr lang="de-D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B35005-67C7-4831-8D0E-D851607CE054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3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4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7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8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9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/>
        </p:nvSpPr>
        <p:spPr bwMode="auto">
          <a:xfrm>
            <a:off x="76200" y="3962400"/>
            <a:ext cx="6096000" cy="2806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+mn-cs"/>
            </a:endParaRPr>
          </a:p>
        </p:txBody>
      </p:sp>
      <p:pic>
        <p:nvPicPr>
          <p:cNvPr id="6" name="Picture 58" descr="sail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9624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5410200"/>
            <a:ext cx="2895600" cy="762000"/>
          </a:xfrm>
        </p:spPr>
        <p:txBody>
          <a:bodyPr/>
          <a:lstStyle>
            <a:lvl1pPr marL="0" indent="0" algn="r">
              <a:lnSpc>
                <a:spcPts val="2000"/>
              </a:lnSpc>
              <a:spcBef>
                <a:spcPct val="0"/>
              </a:spcBef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140200"/>
            <a:ext cx="4038600" cy="11430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  <p:pic>
        <p:nvPicPr>
          <p:cNvPr id="12" name="Picture 2" descr="http://www.ubc.net/images/winieta/winieta_ubc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166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E0C16-6C36-4B2C-B04D-64031ABF66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53000" y="990600"/>
            <a:ext cx="1524000" cy="518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4419600" cy="51816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C663C-3CF6-4CB8-A153-FD608379B4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65747-2B92-4D88-BEA6-225FBAA9AE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280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40100" y="2057400"/>
            <a:ext cx="280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57307-FD58-4BA2-9B09-71E38190ED4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7ED3E-725E-4158-B405-DE84EA5A73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651C-0FC2-4256-B21C-931E17C12B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CF23-98E0-475F-8B23-F91ED8BDD9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697F-7DC7-4182-9105-5D1D383785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6152-5565-4DE1-9693-64E5B9D0D4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200" y="1066800"/>
            <a:ext cx="6096000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+mn-cs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576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33D74C0-A41A-4471-89F6-33B9C7E0DE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7" name="Grafik 6" descr="Unlogo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336" y="332656"/>
            <a:ext cx="108012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952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333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1714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717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289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861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433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619672" y="4140200"/>
            <a:ext cx="4476328" cy="1143000"/>
          </a:xfrm>
        </p:spPr>
        <p:txBody>
          <a:bodyPr/>
          <a:lstStyle/>
          <a:p>
            <a:pPr eaLnBrk="1" hangingPunct="1"/>
            <a:r>
              <a:rPr lang="de-DE" dirty="0" smtClean="0"/>
              <a:t>UBC Smart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Prospering</a:t>
            </a:r>
            <a:r>
              <a:rPr lang="de-DE" dirty="0" smtClean="0"/>
              <a:t> Cities </a:t>
            </a:r>
            <a:r>
              <a:rPr lang="de-DE" dirty="0" err="1" smtClean="0"/>
              <a:t>Commission</a:t>
            </a:r>
            <a:endParaRPr lang="de-DE" dirty="0" smtClean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z="1200" dirty="0" smtClean="0"/>
              <a:t>Wolfgang Schmidt </a:t>
            </a:r>
          </a:p>
          <a:p>
            <a:pPr eaLnBrk="1" hangingPunct="1"/>
            <a:r>
              <a:rPr lang="de-DE" sz="1200" dirty="0" smtClean="0"/>
              <a:t>11 June </a:t>
            </a:r>
            <a:r>
              <a:rPr lang="de-DE" sz="1200" dirty="0" smtClean="0"/>
              <a:t>2015</a:t>
            </a: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Action plan 2015 - 2016 </a:t>
            </a:r>
            <a:endParaRPr lang="de-DE" dirty="0" smtClean="0">
              <a:solidFill>
                <a:srgbClr val="FF0000"/>
              </a:solidFill>
            </a:endParaRPr>
          </a:p>
        </p:txBody>
      </p:sp>
      <p:grpSp>
        <p:nvGrpSpPr>
          <p:cNvPr id="2" name="Gruppieren 6"/>
          <p:cNvGrpSpPr/>
          <p:nvPr/>
        </p:nvGrpSpPr>
        <p:grpSpPr>
          <a:xfrm>
            <a:off x="539552" y="1772816"/>
            <a:ext cx="3960440" cy="432048"/>
            <a:chOff x="827584" y="2709120"/>
            <a:chExt cx="6768752" cy="1800000"/>
          </a:xfrm>
        </p:grpSpPr>
        <p:sp>
          <p:nvSpPr>
            <p:cNvPr id="4" name="Rechteck 3"/>
            <p:cNvSpPr/>
            <p:nvPr/>
          </p:nvSpPr>
          <p:spPr>
            <a:xfrm>
              <a:off x="827584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rgbClr val="002060"/>
                  </a:solidFill>
                </a:rPr>
                <a:t>1</a:t>
              </a:r>
            </a:p>
            <a:p>
              <a:pPr algn="ctr"/>
              <a:r>
                <a:rPr lang="de-DE" sz="1000" dirty="0" smtClean="0">
                  <a:solidFill>
                    <a:srgbClr val="002060"/>
                  </a:solidFill>
                </a:rPr>
                <a:t>Sharing</a:t>
              </a:r>
              <a:endParaRPr lang="de-DE" sz="1000" dirty="0">
                <a:solidFill>
                  <a:srgbClr val="002060"/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3276056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rgbClr val="FF0000"/>
                  </a:solidFill>
                </a:rPr>
                <a:t>2</a:t>
              </a:r>
            </a:p>
            <a:p>
              <a:pPr algn="ctr"/>
              <a:r>
                <a:rPr lang="de-DE" sz="1000" dirty="0" smtClean="0">
                  <a:solidFill>
                    <a:srgbClr val="FF0000"/>
                  </a:solidFill>
                </a:rPr>
                <a:t>Service</a:t>
              </a:r>
              <a:endParaRPr lang="de-DE" sz="1000" dirty="0">
                <a:solidFill>
                  <a:srgbClr val="FF0000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5796336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</a:rPr>
                <a:t>3</a:t>
              </a:r>
              <a:endParaRPr lang="de-DE" sz="1600" baseline="100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</a:rPr>
                <a:t>Projects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3394" y="2564408"/>
            <a:ext cx="799306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smtClean="0">
                <a:latin typeface="+mn-lt"/>
                <a:cs typeface="+mn-cs"/>
              </a:rPr>
              <a:t>Expert </a:t>
            </a:r>
            <a:r>
              <a:rPr lang="de-DE" sz="2400" b="1" kern="0" dirty="0" err="1" smtClean="0">
                <a:latin typeface="+mn-lt"/>
                <a:cs typeface="+mn-cs"/>
              </a:rPr>
              <a:t>advice</a:t>
            </a:r>
            <a:endParaRPr lang="de-DE" sz="2400" b="1" kern="0" dirty="0" smtClean="0">
              <a:latin typeface="+mn-lt"/>
              <a:cs typeface="+mn-cs"/>
            </a:endParaRP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smtClean="0">
                <a:latin typeface="+mn-lt"/>
                <a:cs typeface="+mn-cs"/>
              </a:rPr>
              <a:t>Site </a:t>
            </a:r>
            <a:r>
              <a:rPr lang="de-DE" sz="2400" b="1" kern="0" dirty="0" err="1" smtClean="0">
                <a:latin typeface="+mn-lt"/>
                <a:cs typeface="+mn-cs"/>
              </a:rPr>
              <a:t>visits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err="1" smtClean="0">
                <a:latin typeface="+mn-lt"/>
                <a:cs typeface="+mn-cs"/>
              </a:rPr>
              <a:t>LinkedIn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group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endParaRPr lang="de-DE" sz="2400" b="1" kern="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Action plan 2015 - 2016 </a:t>
            </a:r>
            <a:endParaRPr lang="de-DE" dirty="0" smtClean="0">
              <a:solidFill>
                <a:srgbClr val="FF0000"/>
              </a:solidFill>
            </a:endParaRPr>
          </a:p>
        </p:txBody>
      </p:sp>
      <p:grpSp>
        <p:nvGrpSpPr>
          <p:cNvPr id="2" name="Gruppieren 6"/>
          <p:cNvGrpSpPr/>
          <p:nvPr/>
        </p:nvGrpSpPr>
        <p:grpSpPr>
          <a:xfrm>
            <a:off x="539552" y="1772816"/>
            <a:ext cx="3960440" cy="432048"/>
            <a:chOff x="827584" y="2709120"/>
            <a:chExt cx="6768752" cy="1800000"/>
          </a:xfrm>
        </p:grpSpPr>
        <p:sp>
          <p:nvSpPr>
            <p:cNvPr id="4" name="Rechteck 3"/>
            <p:cNvSpPr/>
            <p:nvPr/>
          </p:nvSpPr>
          <p:spPr>
            <a:xfrm>
              <a:off x="827584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rgbClr val="002060"/>
                  </a:solidFill>
                </a:rPr>
                <a:t>1</a:t>
              </a:r>
            </a:p>
            <a:p>
              <a:pPr algn="ctr"/>
              <a:r>
                <a:rPr lang="de-DE" sz="1000" dirty="0" smtClean="0">
                  <a:solidFill>
                    <a:srgbClr val="002060"/>
                  </a:solidFill>
                </a:rPr>
                <a:t>Sharing</a:t>
              </a:r>
              <a:endParaRPr lang="de-DE" sz="1000" dirty="0">
                <a:solidFill>
                  <a:srgbClr val="002060"/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3276056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rgbClr val="002060"/>
                  </a:solidFill>
                </a:rPr>
                <a:t>2</a:t>
              </a:r>
            </a:p>
            <a:p>
              <a:pPr algn="ctr"/>
              <a:r>
                <a:rPr lang="de-DE" sz="1000" dirty="0" smtClean="0">
                  <a:solidFill>
                    <a:srgbClr val="002060"/>
                  </a:solidFill>
                </a:rPr>
                <a:t>Service</a:t>
              </a:r>
              <a:endParaRPr lang="de-DE" sz="1000" dirty="0">
                <a:solidFill>
                  <a:srgbClr val="002060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5796336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rgbClr val="FF0000"/>
                  </a:solidFill>
                </a:rPr>
                <a:t>3</a:t>
              </a:r>
              <a:endParaRPr lang="de-DE" sz="1600" baseline="1000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de-DE" sz="1000" dirty="0" smtClean="0">
                  <a:solidFill>
                    <a:srgbClr val="FF0000"/>
                  </a:solidFill>
                </a:rPr>
                <a:t>Projects</a:t>
              </a:r>
              <a:endParaRPr lang="de-DE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3394" y="2564408"/>
            <a:ext cx="799306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smtClean="0">
                <a:latin typeface="+mn-lt"/>
                <a:cs typeface="+mn-cs"/>
              </a:rPr>
              <a:t>Go Green, </a:t>
            </a:r>
            <a:r>
              <a:rPr lang="de-DE" sz="2400" b="1" kern="0" dirty="0" err="1" smtClean="0">
                <a:latin typeface="+mn-lt"/>
                <a:cs typeface="+mn-cs"/>
              </a:rPr>
              <a:t>Stay</a:t>
            </a:r>
            <a:r>
              <a:rPr lang="de-DE" sz="2400" b="1" kern="0" dirty="0" smtClean="0">
                <a:latin typeface="+mn-lt"/>
                <a:cs typeface="+mn-cs"/>
              </a:rPr>
              <a:t> Global</a:t>
            </a: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err="1" smtClean="0">
                <a:latin typeface="+mn-lt"/>
                <a:cs typeface="+mn-cs"/>
              </a:rPr>
              <a:t>EmpInno</a:t>
            </a:r>
            <a:endParaRPr lang="de-DE" sz="2400" b="1" kern="0" dirty="0" smtClean="0">
              <a:latin typeface="+mn-lt"/>
              <a:cs typeface="+mn-cs"/>
            </a:endParaRP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smtClean="0">
                <a:latin typeface="+mn-lt"/>
                <a:cs typeface="+mn-cs"/>
              </a:rPr>
              <a:t>BUF</a:t>
            </a: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err="1" smtClean="0">
                <a:latin typeface="+mn-lt"/>
                <a:cs typeface="+mn-cs"/>
              </a:rPr>
              <a:t>Sailing</a:t>
            </a:r>
            <a:r>
              <a:rPr lang="de-DE" sz="2400" b="1" kern="0" dirty="0" smtClean="0">
                <a:latin typeface="+mn-lt"/>
                <a:cs typeface="+mn-cs"/>
              </a:rPr>
              <a:t> Network</a:t>
            </a: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smtClean="0">
                <a:latin typeface="+mn-lt"/>
                <a:cs typeface="+mn-cs"/>
              </a:rPr>
              <a:t>European Single Market </a:t>
            </a:r>
            <a:endParaRPr lang="de-DE" sz="2400" b="1" kern="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Budget </a:t>
            </a:r>
            <a:r>
              <a:rPr lang="de-DE" dirty="0" smtClean="0"/>
              <a:t>2015</a:t>
            </a:r>
            <a:r>
              <a:rPr lang="de-DE" dirty="0" smtClean="0">
                <a:solidFill>
                  <a:srgbClr val="FF0000"/>
                </a:solidFill>
              </a:rPr>
              <a:t> 	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4.500 €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27584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Workshops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7605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1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Seminar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9633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5</a:t>
            </a:r>
            <a:r>
              <a:rPr lang="de-DE" sz="5400" baseline="30000" dirty="0" smtClean="0">
                <a:solidFill>
                  <a:schemeClr val="tx1"/>
                </a:solidFill>
              </a:rPr>
              <a:t>+</a:t>
            </a:r>
            <a:endParaRPr lang="de-DE" baseline="300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Projects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Budget </a:t>
            </a:r>
            <a:r>
              <a:rPr lang="de-DE" dirty="0" smtClean="0"/>
              <a:t>2016</a:t>
            </a:r>
            <a:r>
              <a:rPr lang="de-DE" dirty="0" smtClean="0">
                <a:solidFill>
                  <a:srgbClr val="FF0000"/>
                </a:solidFill>
              </a:rPr>
              <a:t> 	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/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>
                <a:solidFill>
                  <a:srgbClr val="FF0000"/>
                </a:solidFill>
              </a:rPr>
              <a:t>14.000 €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27584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Seminars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7605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1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Admin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9633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5</a:t>
            </a:r>
            <a:r>
              <a:rPr lang="de-DE" sz="5400" baseline="30000" dirty="0" smtClean="0">
                <a:solidFill>
                  <a:schemeClr val="tx1"/>
                </a:solidFill>
              </a:rPr>
              <a:t>+</a:t>
            </a:r>
            <a:endParaRPr lang="de-DE" baseline="300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Projects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5410200"/>
            <a:ext cx="2895600" cy="762000"/>
          </a:xfrm>
        </p:spPr>
        <p:txBody>
          <a:bodyPr/>
          <a:lstStyle/>
          <a:p>
            <a:pPr eaLnBrk="1" hangingPunct="1"/>
            <a:r>
              <a:rPr lang="de-DE" sz="1200" dirty="0" smtClean="0"/>
              <a:t>Wolfgang </a:t>
            </a:r>
            <a:r>
              <a:rPr lang="de-DE" sz="1200" dirty="0" smtClean="0"/>
              <a:t>Schmidt</a:t>
            </a:r>
          </a:p>
          <a:p>
            <a:pPr eaLnBrk="1" hangingPunct="1"/>
            <a:r>
              <a:rPr lang="de-DE" sz="1200" dirty="0" smtClean="0"/>
              <a:t>T </a:t>
            </a:r>
            <a:r>
              <a:rPr lang="de-DE" sz="1200" dirty="0" smtClean="0"/>
              <a:t>+ 49 431 901 1005</a:t>
            </a:r>
          </a:p>
          <a:p>
            <a:pPr eaLnBrk="1" hangingPunct="1"/>
            <a:r>
              <a:rPr lang="de-DE" sz="1200" dirty="0" smtClean="0"/>
              <a:t>wolfgang.schmidt@kiel.de</a:t>
            </a: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394" y="2636416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sz="2400" b="1" dirty="0" err="1" smtClean="0"/>
              <a:t>Commission</a:t>
            </a:r>
            <a:r>
              <a:rPr lang="de-DE" sz="2400" b="1" dirty="0" smtClean="0"/>
              <a:t> </a:t>
            </a:r>
            <a:endParaRPr lang="de-DE" sz="2400" b="1" dirty="0" smtClean="0"/>
          </a:p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sz="2400" b="1" dirty="0" smtClean="0"/>
              <a:t>Action plan </a:t>
            </a:r>
            <a:endParaRPr lang="de-DE" sz="2400" b="1" dirty="0" smtClean="0"/>
          </a:p>
          <a:p>
            <a:pPr marL="609600" indent="-609600">
              <a:spcBef>
                <a:spcPct val="8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de-DE" sz="2400" b="1" dirty="0" smtClean="0"/>
              <a:t>Budget </a:t>
            </a:r>
            <a:r>
              <a:rPr lang="de-DE" sz="2400" b="1" dirty="0" err="1" smtClean="0"/>
              <a:t>application</a:t>
            </a:r>
            <a:r>
              <a:rPr lang="de-DE" sz="2400" b="1" dirty="0" smtClean="0"/>
              <a:t> </a:t>
            </a:r>
            <a:endParaRPr lang="de-DE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Commission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members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27584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93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UBC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7605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38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Commission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9633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41</a:t>
            </a:r>
            <a:r>
              <a:rPr lang="de-DE" dirty="0" smtClean="0">
                <a:solidFill>
                  <a:schemeClr val="tx1"/>
                </a:solidFill>
              </a:rPr>
              <a:t>%</a:t>
            </a:r>
            <a:endParaRPr lang="de-DE" baseline="1000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Total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7359352" cy="1143000"/>
          </a:xfrm>
        </p:spPr>
        <p:txBody>
          <a:bodyPr/>
          <a:lstStyle/>
          <a:p>
            <a:r>
              <a:rPr lang="de-DE" dirty="0" err="1" smtClean="0"/>
              <a:t>Commission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administration</a:t>
            </a:r>
            <a:r>
              <a:rPr lang="de-DE" dirty="0" smtClean="0">
                <a:solidFill>
                  <a:srgbClr val="FF0000"/>
                </a:solidFill>
              </a:rPr>
              <a:t>  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94" y="2564408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Wolfgang Schmidt (Kiel, Germany) </a:t>
            </a:r>
            <a:endParaRPr lang="de-DE" sz="2400" b="1" baseline="30000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Jenny </a:t>
            </a:r>
            <a:r>
              <a:rPr lang="de-DE" sz="2400" b="1" dirty="0" err="1" smtClean="0"/>
              <a:t>Broden</a:t>
            </a:r>
            <a:r>
              <a:rPr lang="de-DE" sz="2400" b="1" dirty="0" smtClean="0"/>
              <a:t> (</a:t>
            </a:r>
            <a:r>
              <a:rPr lang="de-DE" sz="2400" b="1" dirty="0" err="1" smtClean="0"/>
              <a:t>Karlstad</a:t>
            </a:r>
            <a:r>
              <a:rPr lang="de-DE" sz="2400" b="1" dirty="0" smtClean="0"/>
              <a:t>, </a:t>
            </a:r>
            <a:r>
              <a:rPr lang="de-DE" sz="2400" b="1" dirty="0" err="1" smtClean="0"/>
              <a:t>Sweden</a:t>
            </a:r>
            <a:r>
              <a:rPr lang="de-DE" sz="2400" b="1" dirty="0" smtClean="0"/>
              <a:t>)</a:t>
            </a:r>
            <a:endParaRPr lang="de-DE" sz="2400" b="1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Lukas Wedemeyer (</a:t>
            </a:r>
            <a:r>
              <a:rPr lang="de-DE" sz="2400" b="1" dirty="0" err="1" smtClean="0"/>
              <a:t>Kristiansand</a:t>
            </a:r>
            <a:r>
              <a:rPr lang="de-DE" sz="2400" b="1" dirty="0" smtClean="0"/>
              <a:t>, </a:t>
            </a:r>
            <a:r>
              <a:rPr lang="de-DE" sz="2400" b="1" dirty="0" err="1" smtClean="0"/>
              <a:t>Norway</a:t>
            </a:r>
            <a:r>
              <a:rPr lang="de-DE" sz="2400" b="1" dirty="0" smtClean="0"/>
              <a:t>)</a:t>
            </a:r>
            <a:endParaRPr lang="de-DE" sz="2400" b="1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Toril Hogstad (</a:t>
            </a:r>
            <a:r>
              <a:rPr lang="de-DE" sz="2400" b="1" dirty="0" err="1" smtClean="0"/>
              <a:t>Kristiansand</a:t>
            </a:r>
            <a:r>
              <a:rPr lang="de-DE" sz="2400" b="1" dirty="0" smtClean="0"/>
              <a:t>, </a:t>
            </a:r>
            <a:r>
              <a:rPr lang="de-DE" sz="2400" b="1" dirty="0" err="1" smtClean="0"/>
              <a:t>Norway</a:t>
            </a:r>
            <a:r>
              <a:rPr lang="de-DE" sz="2400" b="1" dirty="0" smtClean="0"/>
              <a:t>)</a:t>
            </a:r>
            <a:endParaRPr lang="de-DE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Commission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objectives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827584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Sharing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7605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2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Service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9633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3</a:t>
            </a:r>
            <a:endParaRPr lang="de-DE" sz="2800" baseline="100000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Projects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7359352" cy="1143000"/>
          </a:xfrm>
        </p:spPr>
        <p:txBody>
          <a:bodyPr/>
          <a:lstStyle/>
          <a:p>
            <a:r>
              <a:rPr lang="de-DE" dirty="0" err="1" smtClean="0"/>
              <a:t>Commission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priorities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94" y="2564408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Place </a:t>
            </a:r>
            <a:r>
              <a:rPr lang="de-DE" sz="2400" b="1" dirty="0" err="1" smtClean="0"/>
              <a:t>promotion</a:t>
            </a:r>
            <a:r>
              <a:rPr lang="de-DE" sz="2400" b="1" dirty="0" smtClean="0"/>
              <a:t> </a:t>
            </a:r>
            <a:endParaRPr lang="de-DE" sz="2400" b="1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Talent </a:t>
            </a:r>
            <a:r>
              <a:rPr lang="de-DE" sz="2400" b="1" dirty="0" err="1" smtClean="0"/>
              <a:t>management</a:t>
            </a:r>
            <a:endParaRPr lang="de-DE" sz="2400" b="1" baseline="30000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Innovation </a:t>
            </a:r>
            <a:r>
              <a:rPr lang="de-DE" sz="2400" b="1" dirty="0" err="1" smtClean="0"/>
              <a:t>ecosystems</a:t>
            </a:r>
            <a:endParaRPr lang="de-DE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7359352" cy="1143000"/>
          </a:xfrm>
        </p:spPr>
        <p:txBody>
          <a:bodyPr/>
          <a:lstStyle/>
          <a:p>
            <a:r>
              <a:rPr lang="de-DE" dirty="0" err="1" smtClean="0"/>
              <a:t>Commission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challenges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endParaRPr lang="de-DE" dirty="0" smtClean="0">
              <a:solidFill>
                <a:srgbClr val="FF0000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94" y="2564408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</a:pPr>
            <a:r>
              <a:rPr lang="de-DE" sz="2400" b="1" dirty="0" err="1" smtClean="0"/>
              <a:t>Maintain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and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increase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members</a:t>
            </a:r>
            <a:r>
              <a:rPr lang="de-DE" sz="2400" b="1" dirty="0" smtClean="0"/>
              <a:t> </a:t>
            </a:r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Communications</a:t>
            </a:r>
            <a:endParaRPr lang="de-DE" sz="2400" b="1" baseline="30000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Secretariat </a:t>
            </a:r>
            <a:endParaRPr lang="de-DE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Action plan 2015 </a:t>
            </a:r>
            <a:endParaRPr lang="de-DE" dirty="0" smtClean="0">
              <a:solidFill>
                <a:srgbClr val="FF0000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539552" y="1772816"/>
            <a:ext cx="3960440" cy="432048"/>
            <a:chOff x="827584" y="2709120"/>
            <a:chExt cx="6768752" cy="1800000"/>
          </a:xfrm>
        </p:grpSpPr>
        <p:sp>
          <p:nvSpPr>
            <p:cNvPr id="4" name="Rechteck 3"/>
            <p:cNvSpPr/>
            <p:nvPr/>
          </p:nvSpPr>
          <p:spPr>
            <a:xfrm>
              <a:off x="827584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rgbClr val="FF0000"/>
                  </a:solidFill>
                </a:rPr>
                <a:t>1</a:t>
              </a:r>
            </a:p>
            <a:p>
              <a:pPr algn="ctr"/>
              <a:r>
                <a:rPr lang="de-DE" sz="1000" dirty="0" smtClean="0">
                  <a:solidFill>
                    <a:srgbClr val="FF0000"/>
                  </a:solidFill>
                </a:rPr>
                <a:t>Sharing</a:t>
              </a:r>
              <a:endParaRPr lang="de-DE" sz="1000" dirty="0">
                <a:solidFill>
                  <a:srgbClr val="FF0000"/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3276056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</a:rPr>
                <a:t>Service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5796336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</a:rPr>
                <a:t>3</a:t>
              </a:r>
              <a:endParaRPr lang="de-DE" sz="1600" baseline="100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</a:rPr>
                <a:t>Projects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3394" y="2564408"/>
            <a:ext cx="799306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smtClean="0">
                <a:latin typeface="+mn-lt"/>
                <a:cs typeface="+mn-cs"/>
              </a:rPr>
              <a:t>May 		1</a:t>
            </a:r>
            <a:r>
              <a:rPr lang="de-DE" sz="2400" b="1" kern="0" baseline="30000" dirty="0" smtClean="0">
                <a:latin typeface="+mn-lt"/>
                <a:cs typeface="+mn-cs"/>
              </a:rPr>
              <a:t>st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Strategy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workshop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err="1" smtClean="0">
                <a:latin typeface="+mn-lt"/>
                <a:cs typeface="+mn-cs"/>
              </a:rPr>
              <a:t>October</a:t>
            </a:r>
            <a:r>
              <a:rPr lang="de-DE" sz="2400" b="1" kern="0" dirty="0" smtClean="0">
                <a:latin typeface="+mn-lt"/>
                <a:cs typeface="+mn-cs"/>
              </a:rPr>
              <a:t>		2</a:t>
            </a:r>
            <a:r>
              <a:rPr lang="de-DE" sz="2400" b="1" kern="0" baseline="30000" dirty="0" smtClean="0">
                <a:latin typeface="+mn-lt"/>
                <a:cs typeface="+mn-cs"/>
              </a:rPr>
              <a:t>nd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Strategy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workshop</a:t>
            </a:r>
            <a:endParaRPr lang="de-DE" sz="2400" b="1" kern="0" dirty="0" smtClean="0">
              <a:latin typeface="+mn-lt"/>
              <a:cs typeface="+mn-cs"/>
            </a:endParaRP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err="1" smtClean="0">
                <a:latin typeface="+mn-lt"/>
                <a:cs typeface="+mn-cs"/>
              </a:rPr>
              <a:t>December</a:t>
            </a:r>
            <a:r>
              <a:rPr lang="de-DE" sz="2400" b="1" kern="0" dirty="0" smtClean="0">
                <a:latin typeface="+mn-lt"/>
                <a:cs typeface="+mn-cs"/>
              </a:rPr>
              <a:t> 	Place </a:t>
            </a:r>
            <a:r>
              <a:rPr lang="de-DE" sz="2400" b="1" kern="0" dirty="0" err="1" smtClean="0">
                <a:latin typeface="+mn-lt"/>
                <a:cs typeface="+mn-cs"/>
              </a:rPr>
              <a:t>promotion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and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talent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smtClean="0">
                <a:latin typeface="+mn-lt"/>
                <a:cs typeface="+mn-cs"/>
              </a:rPr>
              <a:t>				</a:t>
            </a:r>
            <a:r>
              <a:rPr lang="de-DE" sz="2400" b="1" kern="0" dirty="0" err="1" smtClean="0">
                <a:latin typeface="+mn-lt"/>
                <a:cs typeface="+mn-cs"/>
              </a:rPr>
              <a:t>management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seminar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Action plan 2016 </a:t>
            </a:r>
            <a:endParaRPr lang="de-DE" dirty="0" smtClean="0">
              <a:solidFill>
                <a:srgbClr val="FF0000"/>
              </a:solidFill>
            </a:endParaRPr>
          </a:p>
        </p:txBody>
      </p:sp>
      <p:grpSp>
        <p:nvGrpSpPr>
          <p:cNvPr id="2" name="Gruppieren 6"/>
          <p:cNvGrpSpPr/>
          <p:nvPr/>
        </p:nvGrpSpPr>
        <p:grpSpPr>
          <a:xfrm>
            <a:off x="539552" y="1772816"/>
            <a:ext cx="3960440" cy="432048"/>
            <a:chOff x="827584" y="2709120"/>
            <a:chExt cx="6768752" cy="1800000"/>
          </a:xfrm>
        </p:grpSpPr>
        <p:sp>
          <p:nvSpPr>
            <p:cNvPr id="4" name="Rechteck 3"/>
            <p:cNvSpPr/>
            <p:nvPr/>
          </p:nvSpPr>
          <p:spPr>
            <a:xfrm>
              <a:off x="827584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rgbClr val="FF0000"/>
                  </a:solidFill>
                </a:rPr>
                <a:t>1</a:t>
              </a:r>
            </a:p>
            <a:p>
              <a:pPr algn="ctr"/>
              <a:r>
                <a:rPr lang="de-DE" sz="1000" dirty="0" smtClean="0">
                  <a:solidFill>
                    <a:srgbClr val="FF0000"/>
                  </a:solidFill>
                </a:rPr>
                <a:t>Sharing</a:t>
              </a:r>
              <a:endParaRPr lang="de-DE" sz="1000" dirty="0">
                <a:solidFill>
                  <a:srgbClr val="FF0000"/>
                </a:solidFill>
              </a:endParaRPr>
            </a:p>
          </p:txBody>
        </p:sp>
        <p:sp>
          <p:nvSpPr>
            <p:cNvPr id="5" name="Rechteck 4"/>
            <p:cNvSpPr/>
            <p:nvPr/>
          </p:nvSpPr>
          <p:spPr>
            <a:xfrm>
              <a:off x="3276056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</a:rPr>
                <a:t>2</a:t>
              </a: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</a:rPr>
                <a:t>Service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hteck 5"/>
            <p:cNvSpPr/>
            <p:nvPr/>
          </p:nvSpPr>
          <p:spPr>
            <a:xfrm>
              <a:off x="5796336" y="2709120"/>
              <a:ext cx="1800000" cy="18000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600" dirty="0" smtClean="0">
                  <a:solidFill>
                    <a:schemeClr val="tx1"/>
                  </a:solidFill>
                </a:rPr>
                <a:t>3</a:t>
              </a:r>
              <a:endParaRPr lang="de-DE" sz="1600" baseline="100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sz="1000" dirty="0" smtClean="0">
                  <a:solidFill>
                    <a:schemeClr val="tx1"/>
                  </a:solidFill>
                </a:rPr>
                <a:t>Projects</a:t>
              </a:r>
              <a:endParaRPr lang="de-DE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3394" y="2564408"/>
            <a:ext cx="7993062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smtClean="0">
                <a:latin typeface="+mn-lt"/>
                <a:cs typeface="+mn-cs"/>
              </a:rPr>
              <a:t>April		Place </a:t>
            </a:r>
            <a:r>
              <a:rPr lang="de-DE" sz="2400" b="1" kern="0" dirty="0" err="1" smtClean="0">
                <a:latin typeface="+mn-lt"/>
                <a:cs typeface="+mn-cs"/>
              </a:rPr>
              <a:t>promotion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and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talent</a:t>
            </a:r>
            <a:r>
              <a:rPr lang="de-DE" sz="2400" b="1" kern="0" dirty="0" smtClean="0">
                <a:latin typeface="+mn-lt"/>
                <a:cs typeface="+mn-cs"/>
              </a:rPr>
              <a:t> 				</a:t>
            </a:r>
            <a:r>
              <a:rPr lang="de-DE" sz="2400" b="1" kern="0" dirty="0" err="1" smtClean="0">
                <a:latin typeface="+mn-lt"/>
                <a:cs typeface="+mn-cs"/>
              </a:rPr>
              <a:t>management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seminar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endParaRPr lang="de-DE" sz="2400" b="1" kern="0" dirty="0" smtClean="0">
              <a:latin typeface="+mn-lt"/>
              <a:cs typeface="+mn-cs"/>
            </a:endParaRPr>
          </a:p>
          <a:p>
            <a:pPr marL="609600" indent="-609600" eaLnBrk="0" hangingPunct="0">
              <a:lnSpc>
                <a:spcPts val="2400"/>
              </a:lnSpc>
              <a:spcBef>
                <a:spcPct val="8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de-DE" sz="2400" b="1" kern="0" dirty="0" err="1" smtClean="0">
                <a:latin typeface="+mn-lt"/>
                <a:cs typeface="+mn-cs"/>
              </a:rPr>
              <a:t>October</a:t>
            </a:r>
            <a:r>
              <a:rPr lang="de-DE" sz="2400" b="1" kern="0" dirty="0" smtClean="0">
                <a:latin typeface="+mn-lt"/>
                <a:cs typeface="+mn-cs"/>
              </a:rPr>
              <a:t>		Innovation </a:t>
            </a:r>
            <a:r>
              <a:rPr lang="de-DE" sz="2400" b="1" kern="0" dirty="0" err="1" smtClean="0">
                <a:latin typeface="+mn-lt"/>
                <a:cs typeface="+mn-cs"/>
              </a:rPr>
              <a:t>ecosystems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r>
              <a:rPr lang="de-DE" sz="2400" b="1" kern="0" dirty="0" err="1" smtClean="0">
                <a:latin typeface="+mn-lt"/>
                <a:cs typeface="+mn-cs"/>
              </a:rPr>
              <a:t>seminar</a:t>
            </a:r>
            <a:r>
              <a:rPr lang="de-DE" sz="2400" b="1" kern="0" dirty="0" smtClean="0">
                <a:latin typeface="+mn-lt"/>
                <a:cs typeface="+mn-cs"/>
              </a:rPr>
              <a:t> </a:t>
            </a:r>
            <a:endParaRPr lang="de-DE" sz="2400" b="1" kern="0" dirty="0" smtClean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91970"/>
      </a:accent1>
      <a:accent2>
        <a:srgbClr val="B2B2B2"/>
      </a:accent2>
      <a:accent3>
        <a:srgbClr val="FFFFFF"/>
      </a:accent3>
      <a:accent4>
        <a:srgbClr val="000000"/>
      </a:accent4>
      <a:accent5>
        <a:srgbClr val="ABABBB"/>
      </a:accent5>
      <a:accent6>
        <a:srgbClr val="A1A1A1"/>
      </a:accent6>
      <a:hlink>
        <a:srgbClr val="CC0000"/>
      </a:hlink>
      <a:folHlink>
        <a:srgbClr val="000099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361</Words>
  <Application>Microsoft Office PowerPoint</Application>
  <PresentationFormat>Bildschirmpräsentation (4:3)</PresentationFormat>
  <Paragraphs>130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Standarddesign</vt:lpstr>
      <vt:lpstr>UBC Smart and Prospering Cities Commission</vt:lpstr>
      <vt:lpstr>Agenda</vt:lpstr>
      <vt:lpstr>Commission members </vt:lpstr>
      <vt:lpstr>Commission administration  </vt:lpstr>
      <vt:lpstr>Commission objectives</vt:lpstr>
      <vt:lpstr>Commission priorities</vt:lpstr>
      <vt:lpstr>Commission challenges </vt:lpstr>
      <vt:lpstr>Action plan 2015 </vt:lpstr>
      <vt:lpstr>Action plan 2016 </vt:lpstr>
      <vt:lpstr>Action plan 2015 - 2016 </vt:lpstr>
      <vt:lpstr>Action plan 2015 - 2016 </vt:lpstr>
      <vt:lpstr>Budget 2015    4.500 €</vt:lpstr>
      <vt:lpstr>Budget 2016    14.000 €</vt:lpstr>
      <vt:lpstr>Folie 14</vt:lpstr>
    </vt:vector>
  </TitlesOfParts>
  <Company>pep &amp; web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strategischen Ziele  der Landeshauptstadt Kiel</dc:title>
  <dc:creator>martina3</dc:creator>
  <cp:lastModifiedBy>schmidtw</cp:lastModifiedBy>
  <cp:revision>638</cp:revision>
  <dcterms:created xsi:type="dcterms:W3CDTF">2007-03-29T10:44:52Z</dcterms:created>
  <dcterms:modified xsi:type="dcterms:W3CDTF">2015-06-09T14:41:41Z</dcterms:modified>
</cp:coreProperties>
</file>