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83" r:id="rId2"/>
    <p:sldId id="285" r:id="rId3"/>
    <p:sldId id="261" r:id="rId4"/>
    <p:sldId id="286" r:id="rId5"/>
    <p:sldId id="290" r:id="rId6"/>
    <p:sldId id="294" r:id="rId7"/>
    <p:sldId id="293" r:id="rId8"/>
    <p:sldId id="292" r:id="rId9"/>
    <p:sldId id="287" r:id="rId10"/>
    <p:sldId id="288" r:id="rId11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660"/>
  </p:normalViewPr>
  <p:slideViewPr>
    <p:cSldViewPr>
      <p:cViewPr varScale="1">
        <p:scale>
          <a:sx n="78" d="100"/>
          <a:sy n="78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C98A7-F647-47F3-99E5-274CA1D11999}" type="datetimeFigureOut">
              <a:rPr lang="pl-PL" smtClean="0"/>
              <a:pPr/>
              <a:t>2015-06-10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4CFBA-487D-48E2-8C04-9584AF07E5F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6A4F-6E84-45AA-959E-93DD2D091788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CF41C-1B98-4882-A721-F2A797F040B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1D0D-3BE1-4010-86B4-7A1EF6E2DF21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C5104-F04B-44B9-A376-97925ADE90F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AF73-798E-4710-AB93-C6752B5B7D8B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CFC41-7E2D-44F3-B1E6-5649AAF8A70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AE3D-7B93-47E4-A25C-397312565455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4B3E-1277-484C-8C53-2EF4248BDD4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618FD-575A-44FB-9808-C508CD5E94E9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63FB-FDD9-495D-BE55-971E4FA8B67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37C8B-52F3-4562-B4B2-AA15C705CF5B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69B3-0359-4166-B0B8-DA0D844E29C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E7825-5AF7-40B8-9D15-519A563719E0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FF39A-A73A-4BC2-8F7D-D6D276BB8C8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F9C17-F6AE-4AC9-8F2E-644E4F0F6C73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040D-14D1-44E2-B179-6ED46C82D18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CC90-3BA1-4074-81DE-EE60BF240D01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47F3-F51A-4D70-8515-AED2FC7B74F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352F-D28D-4802-B91F-44302A6709F1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69A31-41B2-491F-B59E-BA2D7646090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6AD1F-AE98-4953-9087-47729B7CA932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A3FFB-7DC7-4CE8-9678-104FE89AF4A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3B633D-1079-4484-A9D7-7CEAF4397D51}" type="datetimeFigureOut">
              <a:rPr lang="pl-PL"/>
              <a:pPr>
                <a:defRPr/>
              </a:pPr>
              <a:t>2015-06-10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9F92D1-D639-49A2-ABAE-3BB38954ECA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0825" y="2314079"/>
            <a:ext cx="842010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PLANNING CITIES COMMISSlON</a:t>
            </a:r>
          </a:p>
          <a:p>
            <a:pPr algn="ctr" eaLnBrk="0" hangingPunct="0">
              <a:spcAft>
                <a:spcPts val="600"/>
              </a:spcAft>
              <a:defRPr/>
            </a:pP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Action Plan and budget proposal 2015-2016</a:t>
            </a:r>
          </a:p>
          <a:p>
            <a:pPr algn="ctr" eaLnBrk="0" hangingPunct="0">
              <a:spcAft>
                <a:spcPts val="600"/>
              </a:spcAft>
              <a:defRPr/>
            </a:pPr>
            <a:endParaRPr lang="en-GB" sz="32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eaLnBrk="0" hangingPunct="0">
              <a:spcAft>
                <a:spcPts val="600"/>
              </a:spcAft>
              <a:defRPr/>
            </a:pPr>
            <a:endParaRPr lang="en-GB" sz="32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algn="ctr" eaLnBrk="0" hangingPunct="0">
              <a:spcAft>
                <a:spcPts val="600"/>
              </a:spcAft>
              <a:defRPr/>
            </a:pP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73</a:t>
            </a:r>
            <a:r>
              <a:rPr lang="en-GB" sz="2800" b="1" baseline="30000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RD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 MEETING OF THE EXECUTIVE BOARD</a:t>
            </a:r>
          </a:p>
          <a:p>
            <a:pPr algn="ctr" eaLnBrk="0" hangingPunct="0">
              <a:spcAft>
                <a:spcPts val="600"/>
              </a:spcAft>
              <a:defRPr/>
            </a:pPr>
            <a:r>
              <a:rPr lang="en-GB" sz="2800" b="1" dirty="0" err="1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Dolina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 </a:t>
            </a:r>
            <a:r>
              <a:rPr lang="en-GB" sz="2800" b="1" dirty="0" err="1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Charlotty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, Poland, 11-12</a:t>
            </a:r>
            <a:r>
              <a:rPr lang="en-GB" sz="2800" b="1" baseline="30000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 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EngraversGothicEU" pitchFamily="2" charset="-18"/>
                <a:ea typeface="Calibri" pitchFamily="34" charset="0"/>
                <a:cs typeface="Arial" pitchFamily="34" charset="0"/>
              </a:rPr>
              <a:t>June 2015</a:t>
            </a:r>
            <a:endParaRPr lang="en-GB" sz="2800" b="1" dirty="0">
              <a:solidFill>
                <a:schemeClr val="tx2">
                  <a:lumMod val="50000"/>
                </a:schemeClr>
              </a:solidFill>
              <a:latin typeface="EngraversGothicEU" pitchFamily="2" charset="-18"/>
              <a:cs typeface="Arial" pitchFamily="34" charset="0"/>
            </a:endParaRPr>
          </a:p>
        </p:txBody>
      </p:sp>
      <p:pic>
        <p:nvPicPr>
          <p:cNvPr id="2051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21209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750" y="2306679"/>
            <a:ext cx="7993063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Thank you for Your attention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GB" sz="28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8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M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embers of the steering group: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Marek Karzynski, Gdynia</a:t>
            </a:r>
            <a:endParaRPr lang="pl-PL" sz="28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Mara </a:t>
            </a:r>
            <a:r>
              <a:rPr lang="da-DK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Liepa-Zemesa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, Riga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</a:t>
            </a:r>
            <a:r>
              <a:rPr lang="da-DK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omas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S</a:t>
            </a:r>
            <a:r>
              <a:rPr lang="da-DK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tromberg</a:t>
            </a: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, </a:t>
            </a:r>
            <a:r>
              <a:rPr lang="en-GB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Umea</a:t>
            </a:r>
            <a:endParaRPr lang="pl-PL" sz="28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Niels-Peter </a:t>
            </a:r>
            <a:r>
              <a:rPr lang="en-GB" sz="28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Mohr, Aarhus - Chairman of the </a:t>
            </a:r>
            <a:r>
              <a:rPr lang="pl-PL" sz="28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CUP</a:t>
            </a:r>
          </a:p>
        </p:txBody>
      </p:sp>
      <p:pic>
        <p:nvPicPr>
          <p:cNvPr id="4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536" y="0"/>
            <a:ext cx="16654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750" y="1058783"/>
            <a:ext cx="820871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UBC 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Planning Cities 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ea typeface="Calibri" pitchFamily="34" charset="0"/>
                <a:cs typeface="Arial" pitchFamily="34" charset="0"/>
              </a:rPr>
              <a:t>Commission Seminars</a:t>
            </a:r>
            <a:endParaRPr lang="en-GB" sz="20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ea typeface="Calibri" pitchFamily="34" charset="0"/>
              <a:cs typeface="Arial" pitchFamily="34" charset="0"/>
            </a:endParaRP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The main subject of each seminar is proposed by the host city and always corresponds to the „hot problems” discussed in the city.</a:t>
            </a: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Usually the first part of the seminars involves academic inputs and presentations illustrating good examples and methods to work with the chosen subject in urban planning.  Participants also participate in a guided bus tour and visit the site concerning the subject of the seminar . </a:t>
            </a: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The second part involves discussions and practical group work that would give input to the urban planning of the host city.</a:t>
            </a: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The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host cities pays between 5.000 and 10.000 Euro when they hold a seminar.</a:t>
            </a: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Participants of the seminars pay their own travel and accommodation</a:t>
            </a: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.</a:t>
            </a:r>
          </a:p>
          <a:p>
            <a:pPr fontAlgn="auto">
              <a:spcBef>
                <a:spcPts val="600"/>
              </a:spcBef>
              <a:spcAft>
                <a:spcPts val="1200"/>
              </a:spcAft>
              <a:defRPr/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Each city hosting seminar had been supported by UBC with 5.000-6.000 Euro, so far .</a:t>
            </a:r>
            <a:endParaRPr lang="en-GB" sz="20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536" y="0"/>
            <a:ext cx="16654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1" descr="DSC09150.JPG"/>
          <p:cNvPicPr>
            <a:picLocks noChangeAspect="1"/>
          </p:cNvPicPr>
          <p:nvPr/>
        </p:nvPicPr>
        <p:blipFill>
          <a:blip r:embed="rId2" cstate="print"/>
          <a:srcRect r="10916"/>
          <a:stretch>
            <a:fillRect/>
          </a:stretch>
        </p:blipFill>
        <p:spPr bwMode="auto">
          <a:xfrm>
            <a:off x="0" y="-14796"/>
            <a:ext cx="91487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224000" y="188640"/>
            <a:ext cx="7920000" cy="13080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UBC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JOINT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COMMISSION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O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N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URBAN PLANNING AND GENDER EQUALITY 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SEMINAR </a:t>
            </a:r>
          </a:p>
          <a:p>
            <a:pPr algn="ctr"/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“Building the Inclusive City ” </a:t>
            </a:r>
            <a:endParaRPr lang="pl-PL" sz="20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City Planning with Focus on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Gender Equality and Children´s Perspective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UMEÅ, Sweden, 26-29 May 2013</a:t>
            </a:r>
          </a:p>
        </p:txBody>
      </p:sp>
      <p:sp>
        <p:nvSpPr>
          <p:cNvPr id="9" name="Prostokąt 8"/>
          <p:cNvSpPr/>
          <p:nvPr/>
        </p:nvSpPr>
        <p:spPr>
          <a:xfrm>
            <a:off x="1224000" y="3717032"/>
            <a:ext cx="7920000" cy="11849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UBC 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JOINT 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COMMISSION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ON URBAN PLANNING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,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ENERGY AND TRANSPORT SEMINAR 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“From a traffic corridor and wasteland to a lively city”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ÖREBRO, Sweden, 18-21 May 2014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224000" y="2060848"/>
            <a:ext cx="7920000" cy="11849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UBC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JOINT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COMMISSION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ON URBAN PLANNING 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AND CUL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TURE SEMINAR</a:t>
            </a: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“Cities in transformation. Creating potentials for City Life”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KOLDING, Denmark, 15-18 September 2013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224000" y="5389963"/>
            <a:ext cx="7920000" cy="123880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UBC COMMISSION ON URBAN PLANNING </a:t>
            </a:r>
            <a:endParaRPr lang="pl-PL" sz="1600" b="1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IN COOPERATION WITH 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ENVIRONMENT COMMISSION</a:t>
            </a:r>
            <a:r>
              <a:rPr lang="pl-PL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sz="1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SEMINAR </a:t>
            </a:r>
          </a:p>
          <a:p>
            <a:pPr algn="ctr"/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“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Urban Streams</a:t>
            </a: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”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RIGA, Latvia, 14-17 September 2014</a:t>
            </a:r>
            <a:endParaRPr lang="en-GB" sz="2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2290" name="Picture 2" descr="Coat of arms of Örebro Municipa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832272" cy="1008000"/>
          </a:xfrm>
          <a:prstGeom prst="rect">
            <a:avLst/>
          </a:prstGeom>
          <a:noFill/>
        </p:spPr>
      </p:pic>
      <p:pic>
        <p:nvPicPr>
          <p:cNvPr id="12292" name="Picture 4" descr="https://upload.wikimedia.org/wikipedia/commons/thumb/e/ec/Coat_of_Arms_of_Riga_small.svg/200px-Coat_of_Arms_of_Riga_small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169" y="5445224"/>
            <a:ext cx="808708" cy="1116016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en/thumb/1/1f/Kolding_Coat_of_Arms.svg/298px-Kolding_Coat_of_Arms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786352" cy="1008000"/>
          </a:xfrm>
          <a:prstGeom prst="rect">
            <a:avLst/>
          </a:prstGeom>
          <a:noFill/>
        </p:spPr>
      </p:pic>
      <p:pic>
        <p:nvPicPr>
          <p:cNvPr id="12296" name="Picture 8" descr="Coat of arms of Umeå Municipal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356" y="353608"/>
            <a:ext cx="833056" cy="10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8313" y="2544917"/>
            <a:ext cx="7991475" cy="36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2800" dirty="0" smtClean="0">
                <a:latin typeface="Arial Narrow" pitchFamily="34" charset="0"/>
                <a:cs typeface="+mn-cs"/>
              </a:rPr>
              <a:t>Coming seminar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2800" b="1" dirty="0" err="1" smtClean="0">
                <a:latin typeface="Arial Narrow" pitchFamily="34" charset="0"/>
              </a:rPr>
              <a:t>Gdańsk</a:t>
            </a:r>
            <a:r>
              <a:rPr lang="en-GB" sz="2800" b="1" dirty="0" smtClean="0">
                <a:latin typeface="Arial Narrow" pitchFamily="34" charset="0"/>
              </a:rPr>
              <a:t>, Poland, October 2015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endParaRPr lang="pl-PL" sz="2800" b="1" dirty="0" smtClean="0">
              <a:latin typeface="Arial Narrow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GB" sz="2800" b="1" dirty="0" err="1" smtClean="0">
                <a:latin typeface="Arial Narrow" pitchFamily="34" charset="0"/>
                <a:cs typeface="+mn-cs"/>
              </a:rPr>
              <a:t>Söderhamn</a:t>
            </a:r>
            <a:r>
              <a:rPr lang="en-GB" sz="2800" b="1" dirty="0" smtClean="0">
                <a:latin typeface="Arial Narrow" pitchFamily="34" charset="0"/>
                <a:cs typeface="+mn-cs"/>
              </a:rPr>
              <a:t>, Sweden, May 2016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en-GB" sz="2800" b="1" dirty="0" smtClean="0">
              <a:latin typeface="Arial Narrow" pitchFamily="34" charset="0"/>
              <a:cs typeface="+mn-cs"/>
            </a:endParaRPr>
          </a:p>
          <a:p>
            <a:pPr algn="ctr" eaLnBrk="0" hangingPunct="0">
              <a:spcAft>
                <a:spcPts val="600"/>
              </a:spcAft>
              <a:defRPr/>
            </a:pPr>
            <a:endParaRPr lang="en-GB" sz="28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098" name="Picture 2" descr="H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149080"/>
            <a:ext cx="1040340" cy="1260000"/>
          </a:xfrm>
          <a:prstGeom prst="rect">
            <a:avLst/>
          </a:prstGeom>
          <a:noFill/>
        </p:spPr>
      </p:pic>
      <p:pic>
        <p:nvPicPr>
          <p:cNvPr id="5" name="Picture 9" descr="File:PB Gda&amp;nacute;sk Co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36912"/>
            <a:ext cx="1134000" cy="1260000"/>
          </a:xfrm>
          <a:prstGeom prst="rect">
            <a:avLst/>
          </a:prstGeom>
          <a:noFill/>
        </p:spPr>
      </p:pic>
      <p:pic>
        <p:nvPicPr>
          <p:cNvPr id="6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8536" y="0"/>
            <a:ext cx="16654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2618" b="35163"/>
          <a:stretch>
            <a:fillRect/>
          </a:stretch>
        </p:blipFill>
        <p:spPr bwMode="auto">
          <a:xfrm>
            <a:off x="0" y="0"/>
            <a:ext cx="9144000" cy="686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0" y="5301208"/>
            <a:ext cx="9144000" cy="135421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UBC </a:t>
            </a: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CITY PLANNING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COMMISSION </a:t>
            </a: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SEMINAR</a:t>
            </a:r>
            <a:endParaRPr lang="pl-PL" sz="20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“DEVELOPING SEA COST – LOCAL AND CITY-WIDE PERSPECTIVE</a:t>
            </a:r>
            <a:r>
              <a:rPr lang="pl-PL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”</a:t>
            </a:r>
            <a:endParaRPr lang="pl-PL" sz="26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  <a:p>
            <a:pPr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GDAŃSK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, </a:t>
            </a:r>
            <a:r>
              <a:rPr lang="pl-PL" sz="2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POLAND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, </a:t>
            </a:r>
            <a:r>
              <a:rPr lang="pl-PL" sz="2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OCTOBER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1</a:t>
            </a:r>
            <a:r>
              <a:rPr lang="pl-PL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8</a:t>
            </a:r>
            <a:r>
              <a:rPr lang="pl-PL" sz="2600" b="1" baseline="30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 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– </a:t>
            </a:r>
            <a:r>
              <a:rPr lang="pl-PL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21</a:t>
            </a:r>
            <a:r>
              <a:rPr lang="pl-PL" sz="2600" b="1" baseline="30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TH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 201</a:t>
            </a:r>
            <a:r>
              <a:rPr lang="pl-PL" sz="26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cs typeface="+mn-cs"/>
              </a:rPr>
              <a:t>5</a:t>
            </a:r>
            <a:endParaRPr lang="pl-PL" sz="26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7129463" y="284163"/>
            <a:ext cx="1655762" cy="1631950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>
                  <a:alpha val="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260350"/>
            <a:ext cx="1762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File:PB Gda&amp;nacute;sk Co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1166400" cy="129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79637" y="-1162996"/>
            <a:ext cx="6512727" cy="9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227112"/>
            <a:ext cx="8712968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GB" sz="2000" b="1" dirty="0" smtClean="0">
                <a:latin typeface="Arial Narrow" pitchFamily="34" charset="0"/>
              </a:rPr>
              <a:t>Planning Cities Commission</a:t>
            </a:r>
            <a:r>
              <a:rPr lang="en-GB" sz="2000" dirty="0" smtClean="0">
                <a:latin typeface="Arial Narrow" pitchFamily="34" charset="0"/>
              </a:rPr>
              <a:t> </a:t>
            </a:r>
            <a:endParaRPr lang="pl-PL" sz="2000" dirty="0" smtClean="0">
              <a:latin typeface="Arial Narrow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 smtClean="0">
                <a:latin typeface="Arial Narrow" pitchFamily="34" charset="0"/>
              </a:rPr>
              <a:t>Budget 2015 							</a:t>
            </a:r>
            <a:r>
              <a:rPr lang="pl-PL" sz="2000" b="1" dirty="0" smtClean="0">
                <a:latin typeface="Arial Narrow" pitchFamily="34" charset="0"/>
              </a:rPr>
              <a:t>      </a:t>
            </a:r>
            <a:r>
              <a:rPr lang="en-GB" sz="2000" b="1" dirty="0" smtClean="0">
                <a:latin typeface="Arial Narrow" pitchFamily="34" charset="0"/>
              </a:rPr>
              <a:t>Euro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Steering Group meeting and seminar planning meeting in Gdansk, March</a:t>
            </a:r>
            <a:r>
              <a:rPr lang="en-US" sz="2000" dirty="0" smtClean="0">
                <a:latin typeface="Arial Narrow" pitchFamily="34" charset="0"/>
              </a:rPr>
              <a:t>	</a:t>
            </a:r>
            <a:r>
              <a:rPr lang="pl-PL" sz="2000" dirty="0" smtClean="0">
                <a:latin typeface="Arial Narrow" pitchFamily="34" charset="0"/>
              </a:rPr>
              <a:t>     </a:t>
            </a:r>
            <a:r>
              <a:rPr lang="en-US" sz="2000" dirty="0" smtClean="0">
                <a:latin typeface="Arial Narrow" pitchFamily="34" charset="0"/>
              </a:rPr>
              <a:t>1 900</a:t>
            </a:r>
            <a:r>
              <a:rPr lang="en-GB" sz="2000" dirty="0" smtClean="0">
                <a:latin typeface="Arial Narrow" pitchFamily="34" charset="0"/>
              </a:rPr>
              <a:t>	 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pl-PL" sz="1600" dirty="0" smtClean="0">
                <a:latin typeface="Arial Narrow" pitchFamily="34" charset="0"/>
              </a:rPr>
              <a:t>(</a:t>
            </a:r>
            <a:r>
              <a:rPr lang="en-GB" sz="1600" dirty="0" smtClean="0">
                <a:latin typeface="Arial Narrow" pitchFamily="34" charset="0"/>
              </a:rPr>
              <a:t>Travels, accommodation and dinners, </a:t>
            </a:r>
            <a:r>
              <a:rPr lang="pl-PL" sz="1600" dirty="0" smtClean="0">
                <a:latin typeface="Arial Narrow" pitchFamily="34" charset="0"/>
              </a:rPr>
              <a:t>4</a:t>
            </a:r>
            <a:r>
              <a:rPr lang="en-GB" sz="1600" dirty="0" smtClean="0">
                <a:latin typeface="Arial Narrow" pitchFamily="34" charset="0"/>
              </a:rPr>
              <a:t> persons, 2 nights) </a:t>
            </a:r>
            <a:endParaRPr lang="pl-PL" sz="16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Executive Board Meeting in </a:t>
            </a:r>
            <a:r>
              <a:rPr lang="en-GB" sz="2000" dirty="0" err="1" smtClean="0">
                <a:latin typeface="Arial Narrow" pitchFamily="34" charset="0"/>
              </a:rPr>
              <a:t>Charlotta</a:t>
            </a:r>
            <a:r>
              <a:rPr lang="en-GB" sz="2000" dirty="0" smtClean="0">
                <a:latin typeface="Arial Narrow" pitchFamily="34" charset="0"/>
              </a:rPr>
              <a:t> </a:t>
            </a:r>
            <a:r>
              <a:rPr lang="en-GB" sz="1600" dirty="0" smtClean="0">
                <a:latin typeface="Arial Narrow" pitchFamily="34" charset="0"/>
              </a:rPr>
              <a:t>(1 person, one night + travel from Gdynia)</a:t>
            </a:r>
            <a:r>
              <a:rPr lang="pl-PL" sz="16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  </a:t>
            </a:r>
            <a:r>
              <a:rPr lang="pl-PL" sz="2000" dirty="0" smtClean="0">
                <a:latin typeface="Arial Narrow" pitchFamily="34" charset="0"/>
              </a:rPr>
              <a:t>   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pl-PL" sz="2000" dirty="0" smtClean="0">
                <a:latin typeface="Arial Narrow" pitchFamily="34" charset="0"/>
              </a:rPr>
              <a:t>	        </a:t>
            </a:r>
            <a:r>
              <a:rPr lang="en-GB" sz="2000" dirty="0" smtClean="0">
                <a:latin typeface="Arial Narrow" pitchFamily="34" charset="0"/>
              </a:rPr>
              <a:t>100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General Conference in Gdynia in October (1 person, travel + accommodation)</a:t>
            </a:r>
            <a:r>
              <a:rPr lang="en-US" sz="2000" dirty="0" smtClean="0">
                <a:latin typeface="Arial Narrow" pitchFamily="34" charset="0"/>
              </a:rPr>
              <a:t>	</a:t>
            </a:r>
            <a:r>
              <a:rPr lang="pl-PL" sz="2000" dirty="0" smtClean="0">
                <a:latin typeface="Arial Narrow" pitchFamily="34" charset="0"/>
              </a:rPr>
              <a:t>     </a:t>
            </a:r>
            <a:r>
              <a:rPr lang="en-US" sz="2000" dirty="0" smtClean="0">
                <a:latin typeface="Arial Narrow" pitchFamily="34" charset="0"/>
              </a:rPr>
              <a:t>   </a:t>
            </a:r>
            <a:r>
              <a:rPr lang="en-GB" sz="2000" dirty="0" smtClean="0">
                <a:latin typeface="Arial Narrow" pitchFamily="34" charset="0"/>
              </a:rPr>
              <a:t>600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Steering group meeting and preparation of seminar in </a:t>
            </a:r>
            <a:r>
              <a:rPr lang="en-GB" sz="2000" dirty="0" err="1" smtClean="0">
                <a:latin typeface="Arial Narrow" pitchFamily="34" charset="0"/>
              </a:rPr>
              <a:t>Söderhamn</a:t>
            </a:r>
            <a:r>
              <a:rPr lang="en-US" sz="2000" dirty="0" smtClean="0">
                <a:latin typeface="Arial Narrow" pitchFamily="34" charset="0"/>
              </a:rPr>
              <a:t>, </a:t>
            </a:r>
            <a:r>
              <a:rPr lang="en-GB" sz="2000" dirty="0" smtClean="0">
                <a:latin typeface="Arial Narrow" pitchFamily="34" charset="0"/>
              </a:rPr>
              <a:t>December	</a:t>
            </a:r>
            <a:r>
              <a:rPr lang="pl-PL" sz="2000" dirty="0" smtClean="0">
                <a:latin typeface="Arial Narrow" pitchFamily="34" charset="0"/>
              </a:rPr>
              <a:t>     </a:t>
            </a:r>
            <a:r>
              <a:rPr lang="en-GB" sz="2000" dirty="0" smtClean="0">
                <a:latin typeface="Arial Narrow" pitchFamily="34" charset="0"/>
              </a:rPr>
              <a:t>3 000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pl-PL" sz="1600" dirty="0" smtClean="0">
                <a:latin typeface="Arial Narrow" pitchFamily="34" charset="0"/>
              </a:rPr>
              <a:t>(</a:t>
            </a:r>
            <a:r>
              <a:rPr lang="en-GB" sz="1600" dirty="0" smtClean="0">
                <a:latin typeface="Arial Narrow" pitchFamily="34" charset="0"/>
              </a:rPr>
              <a:t>Travels, accommodation and dinners, </a:t>
            </a:r>
            <a:r>
              <a:rPr lang="pl-PL" sz="1600" dirty="0" smtClean="0">
                <a:latin typeface="Arial Narrow" pitchFamily="34" charset="0"/>
              </a:rPr>
              <a:t>4</a:t>
            </a:r>
            <a:r>
              <a:rPr lang="en-GB" sz="1600" dirty="0" smtClean="0">
                <a:latin typeface="Arial Narrow" pitchFamily="34" charset="0"/>
              </a:rPr>
              <a:t> persons, 2 nights)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Communication officer </a:t>
            </a:r>
            <a:r>
              <a:rPr lang="en-GB" sz="1600" dirty="0" smtClean="0">
                <a:latin typeface="Arial Narrow" pitchFamily="34" charset="0"/>
              </a:rPr>
              <a:t>(1 trip)	</a:t>
            </a:r>
            <a:r>
              <a:rPr lang="en-GB" sz="2000" dirty="0" smtClean="0">
                <a:latin typeface="Arial Narrow" pitchFamily="34" charset="0"/>
              </a:rPr>
              <a:t>				 </a:t>
            </a:r>
            <a:r>
              <a:rPr lang="en-US" sz="2000" dirty="0" smtClean="0">
                <a:latin typeface="Arial Narrow" pitchFamily="34" charset="0"/>
              </a:rPr>
              <a:t>	   </a:t>
            </a:r>
            <a:r>
              <a:rPr lang="pl-PL" sz="2000" dirty="0" smtClean="0">
                <a:latin typeface="Arial Narrow" pitchFamily="34" charset="0"/>
              </a:rPr>
              <a:t>     </a:t>
            </a:r>
            <a:r>
              <a:rPr lang="en-GB" sz="2000" dirty="0" smtClean="0">
                <a:latin typeface="Arial Narrow" pitchFamily="34" charset="0"/>
              </a:rPr>
              <a:t>600 	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Chairman </a:t>
            </a:r>
            <a:r>
              <a:rPr lang="en-GB" sz="1600" dirty="0" smtClean="0">
                <a:latin typeface="Arial Narrow" pitchFamily="34" charset="0"/>
              </a:rPr>
              <a:t>(1 trip)</a:t>
            </a:r>
            <a:r>
              <a:rPr lang="en-GB" sz="2000" dirty="0" smtClean="0">
                <a:latin typeface="Arial Narrow" pitchFamily="34" charset="0"/>
              </a:rPr>
              <a:t>							   </a:t>
            </a:r>
            <a:r>
              <a:rPr lang="pl-PL" sz="2000" dirty="0" smtClean="0">
                <a:latin typeface="Arial Narrow" pitchFamily="34" charset="0"/>
              </a:rPr>
              <a:t>     </a:t>
            </a:r>
            <a:r>
              <a:rPr lang="en-GB" sz="2000" dirty="0" smtClean="0">
                <a:latin typeface="Arial Narrow" pitchFamily="34" charset="0"/>
              </a:rPr>
              <a:t>600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</a:rPr>
              <a:t>Support to the city of Gdansk</a:t>
            </a:r>
            <a:r>
              <a:rPr lang="pl-PL" sz="2000" dirty="0" smtClean="0">
                <a:solidFill>
                  <a:srgbClr val="FF0000"/>
                </a:solidFill>
                <a:latin typeface="Arial Narrow" pitchFamily="34" charset="0"/>
              </a:rPr>
              <a:t> - 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</a:rPr>
              <a:t>seminar </a:t>
            </a:r>
            <a:r>
              <a:rPr lang="en-GB" sz="1600" dirty="0" smtClean="0">
                <a:solidFill>
                  <a:srgbClr val="FF0000"/>
                </a:solidFill>
                <a:latin typeface="Arial Narrow" pitchFamily="34" charset="0"/>
              </a:rPr>
              <a:t>(20.000 PLN, accordingly to local budget)</a:t>
            </a:r>
            <a:r>
              <a:rPr lang="pl-PL" sz="1600" dirty="0" smtClean="0">
                <a:solidFill>
                  <a:srgbClr val="FF0000"/>
                </a:solidFill>
                <a:latin typeface="Arial Narrow" pitchFamily="34" charset="0"/>
              </a:rPr>
              <a:t>  	      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</a:rPr>
              <a:t>5 000 	 </a:t>
            </a:r>
            <a:r>
              <a:rPr lang="en-GB" sz="2000" dirty="0" smtClean="0">
                <a:latin typeface="Arial Narrow" pitchFamily="34" charset="0"/>
              </a:rPr>
              <a:t>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b="1" dirty="0" smtClean="0">
                <a:latin typeface="Arial Narrow" pitchFamily="34" charset="0"/>
              </a:rPr>
              <a:t>2015 in total						            </a:t>
            </a:r>
            <a:r>
              <a:rPr lang="pl-PL" sz="2000" b="1" dirty="0" smtClean="0">
                <a:latin typeface="Arial Narrow" pitchFamily="34" charset="0"/>
              </a:rPr>
              <a:t>       </a:t>
            </a:r>
            <a:r>
              <a:rPr lang="en-GB" sz="2000" b="1" dirty="0" smtClean="0">
                <a:latin typeface="Arial Narrow" pitchFamily="34" charset="0"/>
              </a:rPr>
              <a:t>11 800</a:t>
            </a:r>
            <a:r>
              <a:rPr lang="en-GB" sz="2000" dirty="0" smtClean="0">
                <a:latin typeface="Arial Narrow" pitchFamily="34" charset="0"/>
              </a:rPr>
              <a:t> 	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1200"/>
              </a:spcBef>
            </a:pPr>
            <a:r>
              <a:rPr lang="en-GB" sz="2000" b="1" dirty="0" smtClean="0">
                <a:latin typeface="Arial Narrow" pitchFamily="34" charset="0"/>
              </a:rPr>
              <a:t>Action Plan 2015	</a:t>
            </a:r>
            <a:r>
              <a:rPr lang="en-GB" sz="2000" dirty="0" smtClean="0">
                <a:latin typeface="Arial Narrow" pitchFamily="34" charset="0"/>
              </a:rPr>
              <a:t> 	  </a:t>
            </a:r>
            <a:endParaRPr lang="pl-PL" sz="2000" dirty="0" smtClean="0">
              <a:latin typeface="Arial Narrow" pitchFamily="34" charset="0"/>
            </a:endParaRPr>
          </a:p>
          <a:p>
            <a:r>
              <a:rPr lang="en-GB" sz="2000" dirty="0" smtClean="0">
                <a:latin typeface="Arial Narrow" pitchFamily="34" charset="0"/>
              </a:rPr>
              <a:t>The commission will organize a seminar in Gdansk in October, and attend 3-4 UBC meetings inclusive the General Conference. At the seminar in Gdansk the new steering group and the Communication Officer will be elected/appointed. In December the preparing of the seminar in </a:t>
            </a:r>
            <a:r>
              <a:rPr lang="en-GB" sz="2000" dirty="0" err="1" smtClean="0">
                <a:latin typeface="Arial Narrow" pitchFamily="34" charset="0"/>
              </a:rPr>
              <a:t>Söderhamn</a:t>
            </a:r>
            <a:r>
              <a:rPr lang="en-GB" sz="2000" dirty="0" smtClean="0">
                <a:latin typeface="Arial Narrow" pitchFamily="34" charset="0"/>
              </a:rPr>
              <a:t> in the Spring 2016 will start. Hopefully we will manage to find a host city for the Autumn seminar.			  </a:t>
            </a:r>
            <a:endParaRPr lang="pl-PL" sz="20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1289614"/>
            <a:ext cx="871296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GB" sz="2000" b="1" dirty="0" smtClean="0">
                <a:latin typeface="Arial Narrow" pitchFamily="34" charset="0"/>
              </a:rPr>
              <a:t>Planning Cities Commission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b="1" dirty="0" smtClean="0">
                <a:latin typeface="Arial Narrow" pitchFamily="34" charset="0"/>
              </a:rPr>
              <a:t>Budget 2016 	</a:t>
            </a:r>
            <a:r>
              <a:rPr lang="pl-PL" sz="2000" b="1" dirty="0" smtClean="0">
                <a:latin typeface="Arial Narrow" pitchFamily="34" charset="0"/>
              </a:rPr>
              <a:t>						   </a:t>
            </a:r>
            <a:r>
              <a:rPr lang="en-GB" sz="2000" dirty="0" smtClean="0">
                <a:latin typeface="Arial Narrow" pitchFamily="34" charset="0"/>
              </a:rPr>
              <a:t>Euro	 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Steering Group meeting and seminar planning meetings	</a:t>
            </a:r>
            <a:r>
              <a:rPr lang="pl-PL" sz="2000" dirty="0" smtClean="0">
                <a:latin typeface="Arial Narrow" pitchFamily="34" charset="0"/>
              </a:rPr>
              <a:t>		  </a:t>
            </a:r>
            <a:r>
              <a:rPr lang="en-GB" sz="2000" dirty="0" smtClean="0">
                <a:latin typeface="Arial Narrow" pitchFamily="34" charset="0"/>
              </a:rPr>
              <a:t>7 000	 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dirty="0" smtClean="0">
                <a:latin typeface="Arial Narrow" pitchFamily="34" charset="0"/>
              </a:rPr>
              <a:t>(Travels, accommodation and dinners (5 persons, 2 nights - 2 times)	</a:t>
            </a:r>
            <a:r>
              <a:rPr lang="en-GB" sz="2000" dirty="0" smtClean="0">
                <a:latin typeface="Arial Narrow" pitchFamily="34" charset="0"/>
              </a:rPr>
              <a:t>	 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</a:rPr>
              <a:t>Support to 2 host cities	</a:t>
            </a:r>
            <a:r>
              <a:rPr lang="pl-PL" sz="2000" dirty="0" smtClean="0">
                <a:solidFill>
                  <a:srgbClr val="FF0000"/>
                </a:solidFill>
                <a:latin typeface="Arial Narrow" pitchFamily="34" charset="0"/>
              </a:rPr>
              <a:t>					</a:t>
            </a:r>
            <a:r>
              <a:rPr lang="en-GB" sz="2000" dirty="0" smtClean="0">
                <a:solidFill>
                  <a:srgbClr val="FF0000"/>
                </a:solidFill>
                <a:latin typeface="Arial Narrow" pitchFamily="34" charset="0"/>
              </a:rPr>
              <a:t>12 000	 </a:t>
            </a:r>
            <a:endParaRPr lang="pl-PL" sz="20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Communications officer and chairman		</a:t>
            </a:r>
            <a:r>
              <a:rPr lang="pl-PL" sz="2000" dirty="0" smtClean="0">
                <a:latin typeface="Arial Narrow" pitchFamily="34" charset="0"/>
              </a:rPr>
              <a:t>			  </a:t>
            </a:r>
            <a:r>
              <a:rPr lang="en-GB" sz="2000" dirty="0" smtClean="0">
                <a:latin typeface="Arial Narrow" pitchFamily="34" charset="0"/>
              </a:rPr>
              <a:t>2 400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0"/>
              </a:spcBef>
            </a:pPr>
            <a:r>
              <a:rPr lang="en-GB" sz="1600" dirty="0" smtClean="0">
                <a:latin typeface="Arial Narrow" pitchFamily="34" charset="0"/>
              </a:rPr>
              <a:t>(Travels, accommodation and dinners (2 nights - </a:t>
            </a:r>
            <a:r>
              <a:rPr lang="pl-PL" sz="1600" dirty="0" smtClean="0">
                <a:latin typeface="Arial Narrow" pitchFamily="34" charset="0"/>
              </a:rPr>
              <a:t>4 </a:t>
            </a:r>
            <a:r>
              <a:rPr lang="en-GB" sz="1600" dirty="0" smtClean="0">
                <a:latin typeface="Arial Narrow" pitchFamily="34" charset="0"/>
              </a:rPr>
              <a:t>times) </a:t>
            </a:r>
            <a:r>
              <a:rPr lang="en-GB" sz="2000" dirty="0" smtClean="0">
                <a:latin typeface="Arial Narrow" pitchFamily="34" charset="0"/>
              </a:rPr>
              <a:t>	 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b="1" dirty="0" smtClean="0">
                <a:latin typeface="Arial Narrow" pitchFamily="34" charset="0"/>
              </a:rPr>
              <a:t>2016 in total	 	</a:t>
            </a:r>
            <a:r>
              <a:rPr lang="pl-PL" sz="2000" b="1" dirty="0" smtClean="0">
                <a:latin typeface="Arial Narrow" pitchFamily="34" charset="0"/>
              </a:rPr>
              <a:t>					</a:t>
            </a:r>
            <a:r>
              <a:rPr lang="en-GB" sz="2000" b="1" dirty="0" smtClean="0">
                <a:latin typeface="Arial Narrow" pitchFamily="34" charset="0"/>
              </a:rPr>
              <a:t>21 400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b="1" dirty="0" smtClean="0">
                <a:latin typeface="Arial Narrow" pitchFamily="34" charset="0"/>
              </a:rPr>
              <a:t>Action Plan 2016	</a:t>
            </a:r>
            <a:r>
              <a:rPr lang="en-GB" sz="2000" dirty="0" smtClean="0">
                <a:latin typeface="Arial Narrow" pitchFamily="34" charset="0"/>
              </a:rPr>
              <a:t> 	 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The commission will organize a seminar in </a:t>
            </a:r>
            <a:r>
              <a:rPr lang="en-GB" sz="2000" dirty="0" err="1" smtClean="0">
                <a:latin typeface="Arial Narrow" pitchFamily="34" charset="0"/>
              </a:rPr>
              <a:t>Söderhamn</a:t>
            </a:r>
            <a:r>
              <a:rPr lang="en-GB" sz="2000" dirty="0" smtClean="0">
                <a:latin typeface="Arial Narrow" pitchFamily="34" charset="0"/>
              </a:rPr>
              <a:t> in the spring and another seminar somewhere in the Autumn. </a:t>
            </a:r>
            <a:endParaRPr lang="pl-PL" sz="2000" dirty="0" smtClean="0"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Arial Narrow" pitchFamily="34" charset="0"/>
              </a:rPr>
              <a:t>Besides this the communication officer and the chairman (or another member of the steering group) will attend other UBC meeting building up the new structure.	 </a:t>
            </a:r>
            <a:endParaRPr lang="en-GB" sz="2000" b="1" dirty="0">
              <a:solidFill>
                <a:schemeClr val="tx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536" y="0"/>
            <a:ext cx="16654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1124744"/>
            <a:ext cx="79930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0"/>
            <a:r>
              <a:rPr lang="en-GB" sz="2400" dirty="0" smtClean="0">
                <a:latin typeface="Arial Narrow" pitchFamily="34" charset="0"/>
              </a:rPr>
              <a:t>We hope to be able to continue with two seminars per year </a:t>
            </a:r>
          </a:p>
          <a:p>
            <a:pPr lvl="0"/>
            <a:r>
              <a:rPr lang="en-GB" sz="2400" dirty="0" smtClean="0">
                <a:latin typeface="Arial Narrow" pitchFamily="34" charset="0"/>
              </a:rPr>
              <a:t>– if it’s possible with a raised support from UBC (from before 6.000 </a:t>
            </a:r>
          </a:p>
          <a:p>
            <a:pPr lvl="0"/>
            <a:r>
              <a:rPr lang="en-GB" sz="2400" dirty="0" smtClean="0">
                <a:latin typeface="Arial Narrow" pitchFamily="34" charset="0"/>
              </a:rPr>
              <a:t>to 7.000 Euro for the seminar).</a:t>
            </a:r>
          </a:p>
          <a:p>
            <a:r>
              <a:rPr lang="en-GB" sz="2400" dirty="0" smtClean="0">
                <a:latin typeface="Arial Narrow" pitchFamily="34" charset="0"/>
              </a:rPr>
              <a:t> </a:t>
            </a:r>
          </a:p>
          <a:p>
            <a:pPr lvl="0"/>
            <a:r>
              <a:rPr lang="en-GB" sz="2400" dirty="0" smtClean="0">
                <a:latin typeface="Arial Narrow" pitchFamily="34" charset="0"/>
              </a:rPr>
              <a:t>We look forward to have ”an election” for the Steering Group in October during the next seminar in Gda</a:t>
            </a:r>
            <a:r>
              <a:rPr lang="pl-PL" sz="2400" dirty="0" smtClean="0">
                <a:latin typeface="Arial Narrow" pitchFamily="34" charset="0"/>
              </a:rPr>
              <a:t>ń</a:t>
            </a:r>
            <a:r>
              <a:rPr lang="en-GB" sz="2400" dirty="0" smtClean="0">
                <a:latin typeface="Arial Narrow" pitchFamily="34" charset="0"/>
              </a:rPr>
              <a:t>sk.</a:t>
            </a:r>
          </a:p>
          <a:p>
            <a:pPr lvl="0"/>
            <a:endParaRPr lang="en-GB" sz="2400" dirty="0" smtClean="0">
              <a:latin typeface="Arial Narrow" pitchFamily="34" charset="0"/>
            </a:endParaRPr>
          </a:p>
          <a:p>
            <a:pPr lvl="0"/>
            <a:r>
              <a:rPr lang="en-GB" sz="2400" dirty="0" smtClean="0">
                <a:latin typeface="Arial Narrow" pitchFamily="34" charset="0"/>
              </a:rPr>
              <a:t>We look forward to have a budget for travels to Steering Group meetings and preparation meeting also two times a year (due to less commissions).</a:t>
            </a:r>
          </a:p>
          <a:p>
            <a:r>
              <a:rPr lang="en-GB" sz="2400" dirty="0" smtClean="0">
                <a:latin typeface="Arial Narrow" pitchFamily="34" charset="0"/>
              </a:rPr>
              <a:t> </a:t>
            </a:r>
          </a:p>
          <a:p>
            <a:pPr lvl="0"/>
            <a:r>
              <a:rPr lang="en-GB" sz="2400" dirty="0" smtClean="0">
                <a:latin typeface="Arial Narrow" pitchFamily="34" charset="0"/>
              </a:rPr>
              <a:t>We look forward to work together with the other six commissions, the Executive Board and the secretariat in Gda</a:t>
            </a:r>
            <a:r>
              <a:rPr lang="pl-PL" sz="2400" dirty="0" smtClean="0">
                <a:latin typeface="Arial Narrow" pitchFamily="34" charset="0"/>
              </a:rPr>
              <a:t>ń</a:t>
            </a:r>
            <a:r>
              <a:rPr lang="en-GB" sz="2400" dirty="0" smtClean="0">
                <a:latin typeface="Arial Narrow" pitchFamily="34" charset="0"/>
              </a:rPr>
              <a:t>sk in the new organization.</a:t>
            </a:r>
          </a:p>
        </p:txBody>
      </p:sp>
      <p:pic>
        <p:nvPicPr>
          <p:cNvPr id="4" name="Picture 2" descr="http://www.gdynia.pl/g2/2006_08/275_fileb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8536" y="0"/>
            <a:ext cx="166546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399</Words>
  <Application>Microsoft Office PowerPoint</Application>
  <PresentationFormat>Pokaz na ekranie (4:3)</PresentationFormat>
  <Paragraphs>75</Paragraphs>
  <Slides>10</Slides>
  <Notes>0</Notes>
  <HiddenSlides>1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Marek Karzyński</dc:creator>
  <cp:lastModifiedBy>Marek Karzyński</cp:lastModifiedBy>
  <cp:revision>92</cp:revision>
  <dcterms:created xsi:type="dcterms:W3CDTF">2012-09-28T12:18:14Z</dcterms:created>
  <dcterms:modified xsi:type="dcterms:W3CDTF">2015-06-10T20:10:00Z</dcterms:modified>
</cp:coreProperties>
</file>