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31" r:id="rId3"/>
    <p:sldId id="432" r:id="rId4"/>
    <p:sldId id="433" r:id="rId5"/>
    <p:sldId id="436" r:id="rId6"/>
    <p:sldId id="544" r:id="rId7"/>
    <p:sldId id="437" r:id="rId8"/>
    <p:sldId id="444" r:id="rId9"/>
    <p:sldId id="445" r:id="rId10"/>
    <p:sldId id="545" r:id="rId11"/>
    <p:sldId id="465" r:id="rId12"/>
    <p:sldId id="469" r:id="rId13"/>
    <p:sldId id="472" r:id="rId14"/>
    <p:sldId id="475" r:id="rId15"/>
    <p:sldId id="304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Normaali tyyli 3 - Korostu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Normaali tyyli 3 - Korostu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eematyyli 1 - Korostu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6920" autoAdjust="0"/>
  </p:normalViewPr>
  <p:slideViewPr>
    <p:cSldViewPr>
      <p:cViewPr>
        <p:scale>
          <a:sx n="120" d="100"/>
          <a:sy n="120" d="100"/>
        </p:scale>
        <p:origin x="-8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714E4-67FD-4F64-8F06-D12416FD9CF1}" type="datetimeFigureOut">
              <a:rPr lang="fi-FI" smtClean="0"/>
              <a:pPr/>
              <a:t>17.2.2015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4CE62-3082-48C2-9AE0-54F2F0EA0EE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60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A4E1-4A90-4E46-9E8F-2631B3A6B1A2}" type="datetimeFigureOut">
              <a:rPr lang="fi-FI" smtClean="0"/>
              <a:pPr/>
              <a:t>17.2.2015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B8A-A789-4EB7-BA3A-B6671F2E983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337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A4E1-4A90-4E46-9E8F-2631B3A6B1A2}" type="datetimeFigureOut">
              <a:rPr lang="fi-FI" smtClean="0"/>
              <a:pPr/>
              <a:t>17.2.2015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B8A-A789-4EB7-BA3A-B6671F2E983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61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A4E1-4A90-4E46-9E8F-2631B3A6B1A2}" type="datetimeFigureOut">
              <a:rPr lang="fi-FI" smtClean="0"/>
              <a:pPr/>
              <a:t>17.2.2015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B8A-A789-4EB7-BA3A-B6671F2E983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31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A4E1-4A90-4E46-9E8F-2631B3A6B1A2}" type="datetimeFigureOut">
              <a:rPr lang="fi-FI" smtClean="0"/>
              <a:pPr/>
              <a:t>17.2.2015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B8A-A789-4EB7-BA3A-B6671F2E983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712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A4E1-4A90-4E46-9E8F-2631B3A6B1A2}" type="datetimeFigureOut">
              <a:rPr lang="fi-FI" smtClean="0"/>
              <a:pPr/>
              <a:t>17.2.2015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B8A-A789-4EB7-BA3A-B6671F2E983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925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A4E1-4A90-4E46-9E8F-2631B3A6B1A2}" type="datetimeFigureOut">
              <a:rPr lang="fi-FI" smtClean="0"/>
              <a:pPr/>
              <a:t>17.2.2015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B8A-A789-4EB7-BA3A-B6671F2E983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97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A4E1-4A90-4E46-9E8F-2631B3A6B1A2}" type="datetimeFigureOut">
              <a:rPr lang="fi-FI" smtClean="0"/>
              <a:pPr/>
              <a:t>17.2.2015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B8A-A789-4EB7-BA3A-B6671F2E983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24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A4E1-4A90-4E46-9E8F-2631B3A6B1A2}" type="datetimeFigureOut">
              <a:rPr lang="fi-FI" smtClean="0"/>
              <a:pPr/>
              <a:t>17.2.2015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B8A-A789-4EB7-BA3A-B6671F2E983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07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A4E1-4A90-4E46-9E8F-2631B3A6B1A2}" type="datetimeFigureOut">
              <a:rPr lang="fi-FI" smtClean="0"/>
              <a:pPr/>
              <a:t>17.2.2015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B8A-A789-4EB7-BA3A-B6671F2E983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53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A4E1-4A90-4E46-9E8F-2631B3A6B1A2}" type="datetimeFigureOut">
              <a:rPr lang="fi-FI" smtClean="0"/>
              <a:pPr/>
              <a:t>17.2.2015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B8A-A789-4EB7-BA3A-B6671F2E983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33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A4E1-4A90-4E46-9E8F-2631B3A6B1A2}" type="datetimeFigureOut">
              <a:rPr lang="fi-FI" smtClean="0"/>
              <a:pPr/>
              <a:t>17.2.2015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B8A-A789-4EB7-BA3A-B6671F2E983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907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2A4E1-4A90-4E46-9E8F-2631B3A6B1A2}" type="datetimeFigureOut">
              <a:rPr lang="fi-FI" smtClean="0"/>
              <a:pPr/>
              <a:t>17.2.2015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C6B8A-A789-4EB7-BA3A-B6671F2E983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34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ulutustakuu.fi/training-guarante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0" y="1545074"/>
            <a:ext cx="9144000" cy="411617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-261410" y="1497421"/>
            <a:ext cx="9666820" cy="45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208912" cy="1512168"/>
          </a:xfrm>
        </p:spPr>
        <p:txBody>
          <a:bodyPr>
            <a:noAutofit/>
          </a:bodyPr>
          <a:lstStyle/>
          <a:p>
            <a:r>
              <a:rPr lang="fi-FI" sz="6000" b="1" dirty="0" smtClean="0"/>
              <a:t> </a:t>
            </a:r>
            <a:r>
              <a:rPr lang="fi-FI" sz="4300" b="1" dirty="0" err="1" smtClean="0"/>
              <a:t>Task</a:t>
            </a:r>
            <a:r>
              <a:rPr lang="fi-FI" sz="4300" b="1" dirty="0" smtClean="0"/>
              <a:t> </a:t>
            </a:r>
            <a:r>
              <a:rPr lang="fi-FI" sz="4300" b="1" dirty="0" err="1" smtClean="0"/>
              <a:t>Force</a:t>
            </a:r>
            <a:r>
              <a:rPr lang="fi-FI" sz="4300" b="1" dirty="0" smtClean="0"/>
              <a:t> on </a:t>
            </a:r>
            <a:r>
              <a:rPr lang="fi-FI" sz="4300" b="1" dirty="0" err="1" smtClean="0"/>
              <a:t>Youth</a:t>
            </a:r>
            <a:r>
              <a:rPr lang="fi-FI" sz="4300" b="1" dirty="0" smtClean="0"/>
              <a:t> </a:t>
            </a:r>
            <a:r>
              <a:rPr lang="fi-FI" sz="4300" b="1" dirty="0" err="1" smtClean="0"/>
              <a:t>Employment</a:t>
            </a:r>
            <a:r>
              <a:rPr lang="fi-FI" sz="4300" b="1" dirty="0" smtClean="0"/>
              <a:t> and </a:t>
            </a:r>
            <a:r>
              <a:rPr lang="fi-FI" sz="4300" b="1" dirty="0" err="1" smtClean="0"/>
              <a:t>Well-Being</a:t>
            </a:r>
            <a:endParaRPr lang="fi-FI" sz="4300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323528" y="4355721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Matti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Mäkelä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Chair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Head of the Project Management Office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City of Turku / Education Division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 </a:t>
            </a:r>
            <a:endParaRPr lang="fi-FI" dirty="0">
              <a:latin typeface="Calibri" panose="020F0502020204030204" pitchFamily="34" charset="0"/>
            </a:endParaRPr>
          </a:p>
        </p:txBody>
      </p:sp>
      <p:pic>
        <p:nvPicPr>
          <p:cNvPr id="7" name="Picture" descr="UBC bez tł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3101"/>
            <a:ext cx="13335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4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0" y="1124744"/>
            <a:ext cx="9144000" cy="482453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-324544" y="1124744"/>
            <a:ext cx="966682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3568" y="274638"/>
            <a:ext cx="828092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000" dirty="0" err="1" smtClean="0"/>
              <a:t>About</a:t>
            </a:r>
            <a:r>
              <a:rPr lang="fi-FI" sz="3000" dirty="0" smtClean="0"/>
              <a:t> the Vision and the </a:t>
            </a:r>
            <a:r>
              <a:rPr lang="fi-FI" sz="3000" dirty="0" err="1" smtClean="0"/>
              <a:t>Implementation</a:t>
            </a:r>
            <a:r>
              <a:rPr lang="fi-FI" sz="3000" dirty="0" smtClean="0"/>
              <a:t> </a:t>
            </a:r>
            <a:r>
              <a:rPr lang="fi-FI" sz="3000" dirty="0" err="1" smtClean="0"/>
              <a:t>Plan</a:t>
            </a:r>
            <a:endParaRPr lang="fi-FI" sz="30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683568" y="1556792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The </a:t>
            </a:r>
            <a:r>
              <a:rPr lang="fi-FI" sz="2800" dirty="0" err="1"/>
              <a:t>actions</a:t>
            </a:r>
            <a:r>
              <a:rPr lang="fi-FI" sz="2800" dirty="0"/>
              <a:t> </a:t>
            </a:r>
            <a:r>
              <a:rPr lang="fi-FI" sz="2800" dirty="0" err="1"/>
              <a:t>are</a:t>
            </a:r>
            <a:r>
              <a:rPr lang="fi-FI" sz="2800" dirty="0"/>
              <a:t> </a:t>
            </a:r>
            <a:r>
              <a:rPr lang="fi-FI" sz="2800" dirty="0" err="1"/>
              <a:t>divided</a:t>
            </a:r>
            <a:r>
              <a:rPr lang="fi-FI" sz="2800" dirty="0"/>
              <a:t> into the </a:t>
            </a:r>
            <a:r>
              <a:rPr lang="fi-FI" sz="2800" dirty="0" err="1"/>
              <a:t>following</a:t>
            </a:r>
            <a:r>
              <a:rPr lang="fi-FI" sz="2800" dirty="0"/>
              <a:t> </a:t>
            </a:r>
            <a:r>
              <a:rPr lang="fi-FI" sz="2800" dirty="0" err="1"/>
              <a:t>four</a:t>
            </a:r>
            <a:r>
              <a:rPr lang="fi-FI" sz="2800" dirty="0"/>
              <a:t> </a:t>
            </a:r>
            <a:r>
              <a:rPr lang="fi-FI" sz="2800" dirty="0" err="1"/>
              <a:t>groups</a:t>
            </a:r>
            <a:r>
              <a:rPr lang="fi-FI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err="1" smtClean="0"/>
              <a:t>Continued</a:t>
            </a:r>
            <a:r>
              <a:rPr lang="fi-FI" sz="2800" dirty="0" smtClean="0"/>
              <a:t> </a:t>
            </a:r>
            <a:r>
              <a:rPr lang="fi-FI" sz="2800" dirty="0" err="1"/>
              <a:t>operations</a:t>
            </a:r>
            <a:r>
              <a:rPr lang="fi-FI" sz="2800" dirty="0"/>
              <a:t> - </a:t>
            </a:r>
            <a:r>
              <a:rPr lang="fi-FI" sz="2800" dirty="0" err="1"/>
              <a:t>If</a:t>
            </a:r>
            <a:r>
              <a:rPr lang="fi-FI" sz="2800" dirty="0"/>
              <a:t> </a:t>
            </a:r>
            <a:r>
              <a:rPr lang="fi-FI" sz="2800" dirty="0" err="1"/>
              <a:t>It</a:t>
            </a:r>
            <a:r>
              <a:rPr lang="fi-FI" sz="2800" dirty="0"/>
              <a:t> </a:t>
            </a:r>
            <a:r>
              <a:rPr lang="fi-FI" sz="2800" dirty="0" err="1"/>
              <a:t>Ain't</a:t>
            </a:r>
            <a:r>
              <a:rPr lang="fi-FI" sz="2800" dirty="0"/>
              <a:t> </a:t>
            </a:r>
            <a:r>
              <a:rPr lang="fi-FI" sz="2800" dirty="0" err="1"/>
              <a:t>Broke</a:t>
            </a:r>
            <a:r>
              <a:rPr lang="fi-FI" sz="2800" dirty="0"/>
              <a:t>, </a:t>
            </a:r>
            <a:r>
              <a:rPr lang="fi-FI" sz="2800" dirty="0" err="1"/>
              <a:t>Don't</a:t>
            </a:r>
            <a:r>
              <a:rPr lang="fi-FI" sz="2800" dirty="0"/>
              <a:t> </a:t>
            </a:r>
            <a:r>
              <a:rPr lang="fi-FI" sz="2800" dirty="0" err="1"/>
              <a:t>Fix</a:t>
            </a:r>
            <a:r>
              <a:rPr lang="fi-FI" sz="2800" dirty="0"/>
              <a:t> </a:t>
            </a:r>
            <a:r>
              <a:rPr lang="fi-FI" sz="2800" dirty="0" err="1"/>
              <a:t>It</a:t>
            </a: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err="1" smtClean="0"/>
              <a:t>Activities</a:t>
            </a:r>
            <a:r>
              <a:rPr lang="fi-FI" sz="2800" dirty="0" smtClean="0"/>
              <a:t> </a:t>
            </a:r>
            <a:r>
              <a:rPr lang="fi-FI" sz="2800" dirty="0"/>
              <a:t>in </a:t>
            </a:r>
            <a:r>
              <a:rPr lang="fi-FI" sz="2800" dirty="0" err="1"/>
              <a:t>need</a:t>
            </a:r>
            <a:r>
              <a:rPr lang="fi-FI" sz="2800" dirty="0"/>
              <a:t> of </a:t>
            </a:r>
            <a:r>
              <a:rPr lang="fi-FI" sz="2800" dirty="0" err="1"/>
              <a:t>development</a:t>
            </a:r>
            <a:r>
              <a:rPr lang="fi-FI" sz="2800" dirty="0"/>
              <a:t> - Business as </a:t>
            </a:r>
            <a:r>
              <a:rPr lang="fi-FI" sz="2800" dirty="0" err="1"/>
              <a:t>Usual</a:t>
            </a: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err="1" smtClean="0"/>
              <a:t>Radical</a:t>
            </a:r>
            <a:r>
              <a:rPr lang="fi-FI" sz="2800" dirty="0" smtClean="0"/>
              <a:t> </a:t>
            </a:r>
            <a:r>
              <a:rPr lang="fi-FI" sz="2800" dirty="0" err="1"/>
              <a:t>innovations</a:t>
            </a:r>
            <a:r>
              <a:rPr lang="fi-FI" sz="2800" dirty="0"/>
              <a:t> - To </a:t>
            </a:r>
            <a:r>
              <a:rPr lang="fi-FI" sz="2800" dirty="0" err="1"/>
              <a:t>Boldly</a:t>
            </a:r>
            <a:r>
              <a:rPr lang="fi-FI" sz="2800" dirty="0"/>
              <a:t> </a:t>
            </a:r>
            <a:r>
              <a:rPr lang="fi-FI" sz="2800" dirty="0" err="1"/>
              <a:t>Go</a:t>
            </a:r>
            <a:r>
              <a:rPr lang="fi-FI" sz="2800" dirty="0"/>
              <a:t> </a:t>
            </a:r>
            <a:r>
              <a:rPr lang="fi-FI" sz="2800" dirty="0" err="1"/>
              <a:t>Where</a:t>
            </a:r>
            <a:r>
              <a:rPr lang="fi-FI" sz="2800" dirty="0"/>
              <a:t> No Man </a:t>
            </a:r>
            <a:r>
              <a:rPr lang="fi-FI" sz="2800" dirty="0" err="1"/>
              <a:t>Has</a:t>
            </a:r>
            <a:r>
              <a:rPr lang="fi-FI" sz="2800" dirty="0"/>
              <a:t> </a:t>
            </a:r>
            <a:r>
              <a:rPr lang="fi-FI" sz="2800" dirty="0" err="1"/>
              <a:t>Gone</a:t>
            </a:r>
            <a:r>
              <a:rPr lang="fi-FI" sz="2800" dirty="0"/>
              <a:t> </a:t>
            </a:r>
            <a:r>
              <a:rPr lang="fi-FI" sz="2800" dirty="0" err="1"/>
              <a:t>Before</a:t>
            </a: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err="1" smtClean="0"/>
              <a:t>Catch</a:t>
            </a:r>
            <a:r>
              <a:rPr lang="fi-FI" sz="2800" dirty="0" smtClean="0"/>
              <a:t> </a:t>
            </a:r>
            <a:r>
              <a:rPr lang="fi-FI" sz="2800" dirty="0"/>
              <a:t>22 - </a:t>
            </a:r>
            <a:r>
              <a:rPr lang="fi-FI" sz="2800" dirty="0" err="1"/>
              <a:t>Don't</a:t>
            </a:r>
            <a:r>
              <a:rPr lang="fi-FI" sz="2800" dirty="0"/>
              <a:t> </a:t>
            </a:r>
            <a:r>
              <a:rPr lang="fi-FI" sz="2800" dirty="0" err="1"/>
              <a:t>Try</a:t>
            </a:r>
            <a:r>
              <a:rPr lang="fi-FI" sz="2800" dirty="0"/>
              <a:t> </a:t>
            </a:r>
            <a:r>
              <a:rPr lang="fi-FI" sz="2800" dirty="0" err="1"/>
              <a:t>This</a:t>
            </a:r>
            <a:r>
              <a:rPr lang="fi-FI" sz="2800" dirty="0"/>
              <a:t> at Home</a:t>
            </a:r>
          </a:p>
        </p:txBody>
      </p:sp>
    </p:spTree>
    <p:extLst>
      <p:ext uri="{BB962C8B-B14F-4D97-AF65-F5344CB8AC3E}">
        <p14:creationId xmlns:p14="http://schemas.microsoft.com/office/powerpoint/2010/main" val="18830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/>
        </p:nvSpPr>
        <p:spPr>
          <a:xfrm>
            <a:off x="0" y="1124744"/>
            <a:ext cx="9144000" cy="482453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83568" y="274638"/>
            <a:ext cx="8003232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If It </a:t>
            </a:r>
            <a:r>
              <a:rPr lang="en-US" sz="3200" b="1" dirty="0" err="1"/>
              <a:t>Ain’t</a:t>
            </a:r>
            <a:r>
              <a:rPr lang="en-US" sz="3200" b="1" dirty="0"/>
              <a:t> Broke, Don’t Fix </a:t>
            </a:r>
            <a:r>
              <a:rPr lang="en-US" sz="3200" b="1" dirty="0" smtClean="0"/>
              <a:t>It</a:t>
            </a:r>
            <a:endParaRPr lang="en-US" sz="3200" b="1" dirty="0"/>
          </a:p>
        </p:txBody>
      </p:sp>
      <p:sp>
        <p:nvSpPr>
          <p:cNvPr id="16" name="Suorakulmio 15"/>
          <p:cNvSpPr/>
          <p:nvPr/>
        </p:nvSpPr>
        <p:spPr>
          <a:xfrm>
            <a:off x="-324544" y="1124744"/>
            <a:ext cx="966682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6452"/>
            <a:ext cx="6264696" cy="46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1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/>
        </p:nvSpPr>
        <p:spPr>
          <a:xfrm>
            <a:off x="0" y="1124744"/>
            <a:ext cx="9144000" cy="482453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3568" y="274638"/>
            <a:ext cx="8003232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Business as usual</a:t>
            </a:r>
            <a:endParaRPr lang="en-US" sz="3200" b="1" dirty="0"/>
          </a:p>
        </p:txBody>
      </p:sp>
      <p:sp>
        <p:nvSpPr>
          <p:cNvPr id="14" name="Suorakulmio 13"/>
          <p:cNvSpPr/>
          <p:nvPr/>
        </p:nvSpPr>
        <p:spPr>
          <a:xfrm>
            <a:off x="-324544" y="1124744"/>
            <a:ext cx="966682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836"/>
          <a:stretch/>
        </p:blipFill>
        <p:spPr>
          <a:xfrm>
            <a:off x="827584" y="1772816"/>
            <a:ext cx="6266324" cy="4296270"/>
          </a:xfrm>
          <a:prstGeom prst="rect">
            <a:avLst/>
          </a:prstGeom>
          <a:ln w="381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319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/>
        </p:nvSpPr>
        <p:spPr>
          <a:xfrm>
            <a:off x="0" y="1124744"/>
            <a:ext cx="9144000" cy="482453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3568" y="274638"/>
            <a:ext cx="8003232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b="1" dirty="0"/>
              <a:t>To Boldly Go Where No Man Has Gone Before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-324544" y="1124744"/>
            <a:ext cx="966682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5832648" cy="3861213"/>
          </a:xfrm>
          <a:prstGeom prst="rect">
            <a:avLst/>
          </a:prstGeom>
          <a:ln w="381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538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0" y="1124744"/>
            <a:ext cx="9144000" cy="482453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3568" y="274638"/>
            <a:ext cx="8003232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Catch 22 </a:t>
            </a:r>
            <a:r>
              <a:rPr lang="en-US" sz="3200" b="1" dirty="0" smtClean="0">
                <a:latin typeface="Calibri"/>
              </a:rPr>
              <a:t>‒ Don’t try this at home</a:t>
            </a:r>
            <a:endParaRPr lang="en-US" sz="3200" b="1" dirty="0"/>
          </a:p>
        </p:txBody>
      </p:sp>
      <p:sp>
        <p:nvSpPr>
          <p:cNvPr id="14" name="Suorakulmio 13"/>
          <p:cNvSpPr/>
          <p:nvPr/>
        </p:nvSpPr>
        <p:spPr>
          <a:xfrm>
            <a:off x="-324544" y="1124744"/>
            <a:ext cx="966682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8"/>
          <a:stretch/>
        </p:blipFill>
        <p:spPr>
          <a:xfrm>
            <a:off x="837456" y="2348880"/>
            <a:ext cx="5750768" cy="3691304"/>
          </a:xfrm>
          <a:prstGeom prst="rect">
            <a:avLst/>
          </a:prstGeom>
          <a:ln w="381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882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0" y="1124744"/>
            <a:ext cx="9144000" cy="46085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6" b="2703"/>
          <a:stretch/>
        </p:blipFill>
        <p:spPr>
          <a:xfrm>
            <a:off x="2828064" y="404664"/>
            <a:ext cx="3487871" cy="432048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0" y="50733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www.koulutustakuu.fi/training-guarantee</a:t>
            </a:r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02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1124744"/>
            <a:ext cx="9144000" cy="482453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-324544" y="1124744"/>
            <a:ext cx="9666820" cy="45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57808"/>
            <a:ext cx="8003232" cy="1143000"/>
          </a:xfrm>
        </p:spPr>
        <p:txBody>
          <a:bodyPr anchor="ctr">
            <a:noAutofit/>
          </a:bodyPr>
          <a:lstStyle/>
          <a:p>
            <a:pPr algn="l"/>
            <a:r>
              <a:rPr lang="en-GB" sz="3600" dirty="0" smtClean="0"/>
              <a:t>Task </a:t>
            </a:r>
            <a:r>
              <a:rPr lang="en-GB" sz="3600" dirty="0"/>
              <a:t>Force Report 2014</a:t>
            </a:r>
            <a:r>
              <a:rPr lang="fi-FI" sz="3600" dirty="0"/>
              <a:t/>
            </a:r>
            <a:br>
              <a:rPr lang="fi-FI" sz="3600" dirty="0"/>
            </a:br>
            <a:endParaRPr lang="fi-FI" sz="3600" b="1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294967295"/>
          </p:nvPr>
        </p:nvSpPr>
        <p:spPr>
          <a:xfrm>
            <a:off x="684213" y="1557338"/>
            <a:ext cx="7775575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PART I</a:t>
            </a:r>
            <a:r>
              <a:rPr lang="en-GB" sz="2800" dirty="0" smtClean="0"/>
              <a:t>: General </a:t>
            </a:r>
            <a:r>
              <a:rPr lang="en-GB" sz="2800" dirty="0"/>
              <a:t>overview</a:t>
            </a:r>
            <a:endParaRPr lang="fi-FI" sz="2800" dirty="0"/>
          </a:p>
          <a:p>
            <a:pPr marL="0" indent="0">
              <a:buNone/>
            </a:pPr>
            <a:r>
              <a:rPr lang="en-GB" sz="2800" dirty="0"/>
              <a:t>PART II</a:t>
            </a:r>
            <a:r>
              <a:rPr lang="en-GB" sz="2800" dirty="0" smtClean="0"/>
              <a:t>: Where </a:t>
            </a:r>
            <a:r>
              <a:rPr lang="en-GB" sz="2800" dirty="0"/>
              <a:t>are we now? Where will we be tomorrow?</a:t>
            </a:r>
            <a:endParaRPr lang="fi-FI" sz="2800" dirty="0"/>
          </a:p>
          <a:p>
            <a:pPr marL="0" indent="0">
              <a:buNone/>
            </a:pPr>
            <a:r>
              <a:rPr lang="en-GB" sz="2800" dirty="0"/>
              <a:t>PART III</a:t>
            </a:r>
            <a:r>
              <a:rPr lang="en-GB" sz="2800" dirty="0" smtClean="0"/>
              <a:t>: Where </a:t>
            </a:r>
            <a:r>
              <a:rPr lang="en-GB" sz="2800" dirty="0"/>
              <a:t>the magic happens</a:t>
            </a:r>
            <a:endParaRPr lang="fi-FI" sz="2800" dirty="0"/>
          </a:p>
          <a:p>
            <a:pPr marL="0" indent="0">
              <a:buNone/>
            </a:pPr>
            <a:r>
              <a:rPr lang="en-GB" sz="2800" dirty="0"/>
              <a:t>PART </a:t>
            </a:r>
            <a:r>
              <a:rPr lang="en-GB" sz="2800" dirty="0" smtClean="0"/>
              <a:t>IV: Calculations </a:t>
            </a:r>
            <a:r>
              <a:rPr lang="en-GB" sz="2800" dirty="0"/>
              <a:t>and savings </a:t>
            </a:r>
            <a:endParaRPr lang="fi-FI" sz="2800" dirty="0"/>
          </a:p>
          <a:p>
            <a:pPr marL="0" indent="0">
              <a:buNone/>
            </a:pPr>
            <a:endParaRPr lang="fi-FI" sz="2800" b="0" dirty="0"/>
          </a:p>
          <a:p>
            <a:pPr marL="0" indent="0">
              <a:buNone/>
            </a:pPr>
            <a:endParaRPr lang="fi-FI" sz="2800" b="0" dirty="0"/>
          </a:p>
        </p:txBody>
      </p:sp>
    </p:spTree>
    <p:extLst>
      <p:ext uri="{BB962C8B-B14F-4D97-AF65-F5344CB8AC3E}">
        <p14:creationId xmlns:p14="http://schemas.microsoft.com/office/powerpoint/2010/main" val="14845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1124744"/>
            <a:ext cx="9144000" cy="482453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-324544" y="1124744"/>
            <a:ext cx="9666820" cy="45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1008112"/>
          </a:xfrm>
        </p:spPr>
        <p:txBody>
          <a:bodyPr>
            <a:normAutofit/>
          </a:bodyPr>
          <a:lstStyle/>
          <a:p>
            <a:pPr algn="l"/>
            <a:r>
              <a:rPr lang="fi-FI" sz="3600" dirty="0" err="1" smtClean="0"/>
              <a:t>Meeting</a:t>
            </a:r>
            <a:r>
              <a:rPr lang="fi-FI" sz="3600" dirty="0" smtClean="0"/>
              <a:t> and </a:t>
            </a:r>
            <a:r>
              <a:rPr lang="fi-FI" sz="3600" dirty="0" err="1" smtClean="0"/>
              <a:t>Participants</a:t>
            </a:r>
            <a:endParaRPr lang="fi-FI" sz="3600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294967295"/>
          </p:nvPr>
        </p:nvSpPr>
        <p:spPr>
          <a:xfrm>
            <a:off x="684213" y="1412776"/>
            <a:ext cx="7775575" cy="46086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800" b="0" dirty="0" err="1" smtClean="0"/>
              <a:t>Task</a:t>
            </a:r>
            <a:r>
              <a:rPr lang="fi-FI" sz="2800" b="0" dirty="0" smtClean="0"/>
              <a:t> </a:t>
            </a:r>
            <a:r>
              <a:rPr lang="fi-FI" sz="2800" b="0" dirty="0" err="1" smtClean="0"/>
              <a:t>Force</a:t>
            </a:r>
            <a:r>
              <a:rPr lang="fi-FI" sz="2800" b="0" dirty="0" smtClean="0"/>
              <a:t> </a:t>
            </a:r>
            <a:r>
              <a:rPr lang="fi-FI" sz="2800" b="0" dirty="0" err="1" smtClean="0"/>
              <a:t>held</a:t>
            </a:r>
            <a:r>
              <a:rPr lang="fi-FI" sz="2800" b="0" dirty="0" smtClean="0"/>
              <a:t> </a:t>
            </a:r>
            <a:r>
              <a:rPr lang="fi-FI" sz="2800" b="0" dirty="0" err="1" smtClean="0"/>
              <a:t>three</a:t>
            </a:r>
            <a:r>
              <a:rPr lang="fi-FI" sz="2800" b="0" dirty="0" smtClean="0"/>
              <a:t> </a:t>
            </a:r>
            <a:r>
              <a:rPr lang="fi-FI" sz="2800" b="0" dirty="0" err="1" smtClean="0"/>
              <a:t>meetings</a:t>
            </a:r>
            <a:r>
              <a:rPr lang="fi-FI" sz="2800" b="0" dirty="0" smtClean="0"/>
              <a:t> in 2014 (Tampere, Turku and Karlskrona). </a:t>
            </a:r>
            <a:r>
              <a:rPr lang="fi-FI" sz="2800" b="0" dirty="0" err="1" smtClean="0"/>
              <a:t>First</a:t>
            </a:r>
            <a:r>
              <a:rPr lang="fi-FI" sz="2800" b="0" dirty="0" smtClean="0"/>
              <a:t> </a:t>
            </a:r>
            <a:r>
              <a:rPr lang="fi-FI" sz="2800" b="0" dirty="0" err="1" smtClean="0"/>
              <a:t>meeting</a:t>
            </a:r>
            <a:r>
              <a:rPr lang="fi-FI" sz="2800" b="0" dirty="0" smtClean="0"/>
              <a:t> of the </a:t>
            </a:r>
            <a:r>
              <a:rPr lang="fi-FI" sz="2800" b="0" dirty="0" err="1" smtClean="0"/>
              <a:t>year</a:t>
            </a:r>
            <a:r>
              <a:rPr lang="fi-FI" sz="2800" b="0" dirty="0" smtClean="0"/>
              <a:t> 2015 </a:t>
            </a:r>
            <a:r>
              <a:rPr lang="fi-FI" sz="2800" b="0" dirty="0" err="1" smtClean="0"/>
              <a:t>was</a:t>
            </a:r>
            <a:r>
              <a:rPr lang="fi-FI" sz="2800" b="0" dirty="0" smtClean="0"/>
              <a:t> </a:t>
            </a:r>
            <a:r>
              <a:rPr lang="fi-FI" sz="2800" b="0" dirty="0" err="1" smtClean="0"/>
              <a:t>held</a:t>
            </a:r>
            <a:r>
              <a:rPr lang="fi-FI" sz="2800" b="0" dirty="0" smtClean="0"/>
              <a:t> in </a:t>
            </a:r>
            <a:r>
              <a:rPr lang="fi-FI" sz="2800" b="0" dirty="0" err="1" smtClean="0"/>
              <a:t>Riga</a:t>
            </a:r>
            <a:r>
              <a:rPr lang="fi-FI" sz="2800" b="0" dirty="0" smtClean="0"/>
              <a:t> in </a:t>
            </a:r>
            <a:r>
              <a:rPr lang="fi-FI" sz="2800" b="0" dirty="0" err="1" smtClean="0"/>
              <a:t>January</a:t>
            </a:r>
            <a:r>
              <a:rPr lang="fi-FI" sz="2800" b="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fi-FI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800" dirty="0" err="1" smtClean="0"/>
              <a:t>Task</a:t>
            </a:r>
            <a:r>
              <a:rPr lang="fi-FI" sz="2800" dirty="0" smtClean="0"/>
              <a:t> </a:t>
            </a:r>
            <a:r>
              <a:rPr lang="fi-FI" sz="2800" dirty="0" err="1" smtClean="0"/>
              <a:t>Force</a:t>
            </a:r>
            <a:r>
              <a:rPr lang="fi-FI" sz="2800" dirty="0" smtClean="0"/>
              <a:t> </a:t>
            </a:r>
            <a:r>
              <a:rPr lang="fi-FI" sz="2800" dirty="0" err="1" smtClean="0"/>
              <a:t>used</a:t>
            </a:r>
            <a:r>
              <a:rPr lang="fi-FI" sz="2800" dirty="0" smtClean="0"/>
              <a:t> </a:t>
            </a:r>
            <a:r>
              <a:rPr lang="fi-FI" sz="2800" dirty="0" err="1" smtClean="0"/>
              <a:t>OpenDrive</a:t>
            </a:r>
            <a:r>
              <a:rPr lang="fi-FI" sz="2800" dirty="0" smtClean="0"/>
              <a:t> in </a:t>
            </a:r>
            <a:r>
              <a:rPr lang="fi-FI" sz="2800" dirty="0" err="1" smtClean="0"/>
              <a:t>joint</a:t>
            </a:r>
            <a:r>
              <a:rPr lang="fi-FI" sz="2800" dirty="0" smtClean="0"/>
              <a:t> </a:t>
            </a:r>
            <a:r>
              <a:rPr lang="fi-FI" sz="2800" dirty="0" err="1" smtClean="0"/>
              <a:t>work</a:t>
            </a:r>
            <a:r>
              <a:rPr lang="fi-FI" sz="2800" dirty="0" smtClean="0"/>
              <a:t> </a:t>
            </a:r>
            <a:r>
              <a:rPr lang="fi-FI" sz="2800" dirty="0" err="1" smtClean="0"/>
              <a:t>efforts</a:t>
            </a:r>
            <a:r>
              <a:rPr lang="fi-FI" sz="28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fi-FI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800" dirty="0" err="1" smtClean="0"/>
              <a:t>So</a:t>
            </a:r>
            <a:r>
              <a:rPr lang="fi-FI" sz="2800" dirty="0" smtClean="0"/>
              <a:t> </a:t>
            </a:r>
            <a:r>
              <a:rPr lang="fi-FI" sz="2800" dirty="0" err="1" smtClean="0"/>
              <a:t>far</a:t>
            </a:r>
            <a:r>
              <a:rPr lang="fi-FI" sz="2800" dirty="0" smtClean="0"/>
              <a:t>, 22 </a:t>
            </a:r>
            <a:r>
              <a:rPr lang="fi-FI" sz="2800" dirty="0" err="1" smtClean="0"/>
              <a:t>experts</a:t>
            </a:r>
            <a:r>
              <a:rPr lang="fi-FI" sz="2800" dirty="0" smtClean="0"/>
              <a:t> </a:t>
            </a:r>
            <a:r>
              <a:rPr lang="fi-FI" sz="2800" dirty="0" err="1" smtClean="0"/>
              <a:t>representing</a:t>
            </a:r>
            <a:r>
              <a:rPr lang="fi-FI" sz="2800" dirty="0" smtClean="0"/>
              <a:t> 14 UBC </a:t>
            </a:r>
            <a:r>
              <a:rPr lang="fi-FI" sz="2800" dirty="0" err="1" smtClean="0"/>
              <a:t>cities</a:t>
            </a:r>
            <a:r>
              <a:rPr lang="fi-FI" sz="2800" dirty="0" smtClean="0"/>
              <a:t> </a:t>
            </a:r>
            <a:r>
              <a:rPr lang="fi-FI" sz="2800" dirty="0" err="1" smtClean="0"/>
              <a:t>have</a:t>
            </a:r>
            <a:r>
              <a:rPr lang="fi-FI" sz="2800" dirty="0" smtClean="0"/>
              <a:t> </a:t>
            </a:r>
            <a:r>
              <a:rPr lang="fi-FI" sz="2800" dirty="0" err="1" smtClean="0"/>
              <a:t>contributed</a:t>
            </a:r>
            <a:r>
              <a:rPr lang="fi-FI" sz="2800" dirty="0" smtClean="0"/>
              <a:t> to the </a:t>
            </a:r>
            <a:r>
              <a:rPr lang="fi-FI" sz="2800" dirty="0" err="1" smtClean="0"/>
              <a:t>work</a:t>
            </a:r>
            <a:r>
              <a:rPr lang="fi-FI" sz="2800" dirty="0" smtClean="0"/>
              <a:t> of the </a:t>
            </a:r>
            <a:r>
              <a:rPr lang="fi-FI" sz="2800" dirty="0" err="1" smtClean="0"/>
              <a:t>Task</a:t>
            </a:r>
            <a:r>
              <a:rPr lang="fi-FI" sz="2800" dirty="0" smtClean="0"/>
              <a:t> </a:t>
            </a:r>
            <a:r>
              <a:rPr lang="fi-FI" sz="2800" dirty="0" err="1" smtClean="0"/>
              <a:t>Force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7805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1124744"/>
            <a:ext cx="9144000" cy="482453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-324544" y="1124744"/>
            <a:ext cx="9666820" cy="45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TOP </a:t>
            </a:r>
            <a:r>
              <a:rPr lang="en-GB" sz="3600" dirty="0"/>
              <a:t>7 questions</a:t>
            </a:r>
            <a:endParaRPr lang="fi-FI" sz="3600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294967295"/>
          </p:nvPr>
        </p:nvSpPr>
        <p:spPr>
          <a:xfrm>
            <a:off x="684213" y="1557338"/>
            <a:ext cx="7775575" cy="44640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1) How to motivate youngsters? Tools and methods</a:t>
            </a:r>
            <a:endParaRPr lang="fi-FI" sz="2400" dirty="0"/>
          </a:p>
          <a:p>
            <a:pPr marL="0" indent="0">
              <a:buNone/>
            </a:pPr>
            <a:r>
              <a:rPr lang="en-GB" sz="2400" dirty="0"/>
              <a:t>2) How to promote social </a:t>
            </a:r>
            <a:r>
              <a:rPr lang="en-GB" sz="2400" dirty="0" err="1"/>
              <a:t>enterpreneurship</a:t>
            </a:r>
            <a:r>
              <a:rPr lang="en-GB" sz="2400" dirty="0"/>
              <a:t> and social economics?</a:t>
            </a:r>
            <a:endParaRPr lang="fi-FI" sz="2400" dirty="0"/>
          </a:p>
          <a:p>
            <a:pPr marL="0" indent="0">
              <a:buNone/>
            </a:pPr>
            <a:r>
              <a:rPr lang="en-GB" sz="2400" dirty="0"/>
              <a:t>3) How to recognize and validate skills of the youngsters?</a:t>
            </a:r>
            <a:endParaRPr lang="fi-FI" sz="2400" dirty="0"/>
          </a:p>
          <a:p>
            <a:pPr marL="0" indent="0">
              <a:buNone/>
            </a:pPr>
            <a:r>
              <a:rPr lang="en-GB" sz="2400" dirty="0"/>
              <a:t>4) New ways for guidance and support of Immigrant-youngsters that arrived in their teens</a:t>
            </a:r>
            <a:endParaRPr lang="fi-FI" sz="2400" dirty="0"/>
          </a:p>
          <a:p>
            <a:pPr marL="0" indent="0">
              <a:buNone/>
            </a:pPr>
            <a:r>
              <a:rPr lang="en-GB" sz="2400" dirty="0"/>
              <a:t>5) How we can use new technology more efficiently in guidance, support and education?</a:t>
            </a:r>
            <a:endParaRPr lang="fi-FI" sz="2400" dirty="0"/>
          </a:p>
          <a:p>
            <a:pPr marL="0" indent="0">
              <a:buNone/>
            </a:pPr>
            <a:r>
              <a:rPr lang="en-GB" sz="2400" dirty="0"/>
              <a:t>6) Steps from ill-being to well-being and employment</a:t>
            </a:r>
            <a:endParaRPr lang="fi-FI" sz="2400" dirty="0"/>
          </a:p>
          <a:p>
            <a:pPr marL="0" indent="0">
              <a:buNone/>
            </a:pPr>
            <a:r>
              <a:rPr lang="en-GB" sz="2400" dirty="0"/>
              <a:t>7) How we help the system to become more diversity-friendly?</a:t>
            </a:r>
            <a:endParaRPr lang="fi-FI" sz="2400" dirty="0"/>
          </a:p>
          <a:p>
            <a:pPr marL="0" indent="0">
              <a:buNone/>
            </a:pP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3647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1124744"/>
            <a:ext cx="9144000" cy="482453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-324544" y="1124744"/>
            <a:ext cx="9666820" cy="45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err="1"/>
              <a:t>Workplan</a:t>
            </a:r>
            <a:r>
              <a:rPr lang="en-GB" sz="3600" dirty="0"/>
              <a:t> for the year 2015 </a:t>
            </a:r>
            <a:endParaRPr lang="fi-FI" sz="3600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294967295"/>
          </p:nvPr>
        </p:nvSpPr>
        <p:spPr>
          <a:xfrm>
            <a:off x="684213" y="1557338"/>
            <a:ext cx="7775575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dirty="0"/>
              <a:t>February 18th: DL for the TOP 7 solutions + contact information (</a:t>
            </a:r>
            <a:r>
              <a:rPr lang="en-GB" sz="2400" dirty="0" err="1"/>
              <a:t>onedrive</a:t>
            </a:r>
            <a:r>
              <a:rPr lang="en-GB" sz="2400" dirty="0"/>
              <a:t>) + explanations for each question</a:t>
            </a:r>
            <a:endParaRPr lang="fi-FI" sz="2400" dirty="0"/>
          </a:p>
          <a:p>
            <a:r>
              <a:rPr lang="en-GB" sz="2400" dirty="0"/>
              <a:t>February 26</a:t>
            </a:r>
            <a:r>
              <a:rPr lang="en-GB" sz="2400" baseline="30000" dirty="0"/>
              <a:t>th</a:t>
            </a:r>
            <a:r>
              <a:rPr lang="en-GB" sz="2400" dirty="0"/>
              <a:t> and 27</a:t>
            </a:r>
            <a:r>
              <a:rPr lang="en-GB" sz="2400" baseline="30000" dirty="0"/>
              <a:t>th</a:t>
            </a:r>
            <a:r>
              <a:rPr lang="en-GB" sz="2400" dirty="0"/>
              <a:t>: Board meeting in Kemi</a:t>
            </a:r>
            <a:endParaRPr lang="fi-FI" sz="2400" dirty="0"/>
          </a:p>
          <a:p>
            <a:r>
              <a:rPr lang="en-GB" sz="2400" dirty="0"/>
              <a:t>February – March: Check for possible ESF funding to continue and deepen the cooperation between TF partners </a:t>
            </a:r>
            <a:endParaRPr lang="fi-FI" sz="2400" dirty="0"/>
          </a:p>
          <a:p>
            <a:r>
              <a:rPr lang="en-GB" sz="2400" dirty="0"/>
              <a:t>March 6</a:t>
            </a:r>
            <a:r>
              <a:rPr lang="en-GB" sz="2400" baseline="30000" dirty="0"/>
              <a:t>th</a:t>
            </a:r>
            <a:r>
              <a:rPr lang="en-GB" sz="2400" dirty="0"/>
              <a:t>: Report and other materials will be loaded in </a:t>
            </a:r>
            <a:r>
              <a:rPr lang="en-GB" sz="2400" u="sng" dirty="0">
                <a:hlinkClick r:id="rId2"/>
              </a:rPr>
              <a:t>www.koulutustakuu.fi/training-guarantee</a:t>
            </a:r>
            <a:r>
              <a:rPr lang="fi-FI" sz="2400" dirty="0"/>
              <a:t> </a:t>
            </a:r>
          </a:p>
          <a:p>
            <a:pPr marL="0" indent="0">
              <a:buNone/>
            </a:pPr>
            <a:endParaRPr lang="fi-FI" b="0" dirty="0"/>
          </a:p>
          <a:p>
            <a:pPr marL="0" indent="0">
              <a:buNone/>
            </a:pP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22558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1124744"/>
            <a:ext cx="9144000" cy="482453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-324544" y="1124744"/>
            <a:ext cx="9666820" cy="45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err="1"/>
              <a:t>Workplan</a:t>
            </a:r>
            <a:r>
              <a:rPr lang="en-GB" sz="3600" dirty="0"/>
              <a:t> for the year 2015 </a:t>
            </a:r>
            <a:endParaRPr lang="fi-FI" sz="3600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294967295"/>
          </p:nvPr>
        </p:nvSpPr>
        <p:spPr>
          <a:xfrm>
            <a:off x="684213" y="1557338"/>
            <a:ext cx="7775575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dirty="0" smtClean="0"/>
              <a:t>April </a:t>
            </a:r>
            <a:r>
              <a:rPr lang="en-GB" sz="2400" dirty="0"/>
              <a:t>8</a:t>
            </a:r>
            <a:r>
              <a:rPr lang="en-GB" sz="2400" baseline="30000" dirty="0"/>
              <a:t>th</a:t>
            </a:r>
            <a:r>
              <a:rPr lang="en-GB" sz="2400" dirty="0"/>
              <a:t> at 2 pm (Finnish time): online meeting for TF partners</a:t>
            </a:r>
            <a:endParaRPr lang="fi-FI" sz="2400" dirty="0"/>
          </a:p>
          <a:p>
            <a:r>
              <a:rPr lang="en-GB" sz="2400" dirty="0"/>
              <a:t>March - May: local workshops and short reports about the results</a:t>
            </a:r>
            <a:endParaRPr lang="fi-FI" sz="2400" dirty="0"/>
          </a:p>
          <a:p>
            <a:r>
              <a:rPr lang="en-GB" sz="2400" dirty="0"/>
              <a:t>June 2</a:t>
            </a:r>
            <a:r>
              <a:rPr lang="en-GB" sz="2400" baseline="30000" dirty="0"/>
              <a:t>nd</a:t>
            </a:r>
            <a:r>
              <a:rPr lang="en-GB" sz="2400" dirty="0"/>
              <a:t> and 3</a:t>
            </a:r>
            <a:r>
              <a:rPr lang="en-GB" sz="2400" baseline="30000" dirty="0"/>
              <a:t>rd</a:t>
            </a:r>
            <a:r>
              <a:rPr lang="en-GB" sz="2400" dirty="0"/>
              <a:t>: meeting in Denmark, </a:t>
            </a:r>
            <a:r>
              <a:rPr lang="en-GB" sz="2400" dirty="0" err="1"/>
              <a:t>Naestved</a:t>
            </a:r>
            <a:endParaRPr lang="fi-FI" sz="2400" dirty="0"/>
          </a:p>
          <a:p>
            <a:r>
              <a:rPr lang="en-GB" sz="2400" dirty="0"/>
              <a:t>September: Follow-up report from each partner</a:t>
            </a:r>
            <a:endParaRPr lang="fi-FI" sz="2400" dirty="0"/>
          </a:p>
          <a:p>
            <a:r>
              <a:rPr lang="en-GB" sz="2400" dirty="0"/>
              <a:t>October: final seminar (?) and presentation of the results of the Task Force</a:t>
            </a:r>
            <a:endParaRPr lang="fi-FI" sz="2400" dirty="0"/>
          </a:p>
          <a:p>
            <a:pPr marL="0" indent="0">
              <a:buNone/>
            </a:pPr>
            <a:endParaRPr lang="fi-FI" b="0" dirty="0"/>
          </a:p>
          <a:p>
            <a:pPr marL="0" indent="0">
              <a:buNone/>
            </a:pP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6529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1196752"/>
            <a:ext cx="9144000" cy="482453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-324544" y="1124744"/>
            <a:ext cx="9666820" cy="45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Proposals and initiatives</a:t>
            </a:r>
            <a:endParaRPr lang="fi-FI" sz="3600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294967295"/>
          </p:nvPr>
        </p:nvSpPr>
        <p:spPr>
          <a:xfrm>
            <a:off x="684213" y="1557338"/>
            <a:ext cx="7775575" cy="44640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GB" sz="2400" dirty="0"/>
              <a:t>Final seminar (is it possible to arrange as a part of Gdynia conference?, funding?, keynote speakers?)</a:t>
            </a:r>
            <a:endParaRPr lang="fi-FI" sz="2400" dirty="0"/>
          </a:p>
          <a:p>
            <a:pPr lvl="0"/>
            <a:r>
              <a:rPr lang="en-GB" sz="2400" dirty="0"/>
              <a:t>Future cooperation</a:t>
            </a:r>
            <a:endParaRPr lang="fi-FI" sz="2400" dirty="0"/>
          </a:p>
          <a:p>
            <a:pPr lvl="0"/>
            <a:r>
              <a:rPr lang="en-GB" sz="2400" dirty="0"/>
              <a:t>Funding in future (a common project)</a:t>
            </a:r>
            <a:endParaRPr lang="fi-FI" sz="2400" dirty="0"/>
          </a:p>
          <a:p>
            <a:pPr lvl="0"/>
            <a:r>
              <a:rPr lang="en-GB" sz="2400" dirty="0"/>
              <a:t>What kind of role does the UBC Board will have when it comes to implementation and mainstreaming the good practises, model and proposals done by Task force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6771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/>
          <p:cNvSpPr/>
          <p:nvPr/>
        </p:nvSpPr>
        <p:spPr>
          <a:xfrm>
            <a:off x="0" y="1124744"/>
            <a:ext cx="9144000" cy="397215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0" name="Suorakulmio 19"/>
          <p:cNvSpPr/>
          <p:nvPr/>
        </p:nvSpPr>
        <p:spPr>
          <a:xfrm>
            <a:off x="0" y="1124744"/>
            <a:ext cx="934227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tsikko 1"/>
          <p:cNvSpPr txBox="1">
            <a:spLocks/>
          </p:cNvSpPr>
          <p:nvPr/>
        </p:nvSpPr>
        <p:spPr>
          <a:xfrm>
            <a:off x="2483768" y="1850683"/>
            <a:ext cx="6480720" cy="25202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100" b="1" dirty="0" err="1" smtClean="0"/>
              <a:t>Example</a:t>
            </a:r>
            <a:r>
              <a:rPr lang="fi-FI" sz="4100" b="1" dirty="0" smtClean="0"/>
              <a:t> of the Solutions: </a:t>
            </a:r>
          </a:p>
          <a:p>
            <a:r>
              <a:rPr lang="fi-FI" sz="4100" b="1" dirty="0" err="1" smtClean="0"/>
              <a:t>Youth</a:t>
            </a:r>
            <a:r>
              <a:rPr lang="fi-FI" sz="4100" b="1" dirty="0" smtClean="0"/>
              <a:t> </a:t>
            </a:r>
            <a:r>
              <a:rPr lang="fi-FI" sz="4100" b="1" dirty="0" err="1" smtClean="0"/>
              <a:t>Guarantee</a:t>
            </a:r>
            <a:r>
              <a:rPr lang="fi-FI" sz="4100" b="1" dirty="0" smtClean="0"/>
              <a:t> Vision and </a:t>
            </a:r>
            <a:r>
              <a:rPr lang="fi-FI" sz="4100" b="1" dirty="0" err="1" smtClean="0"/>
              <a:t>Implementation</a:t>
            </a:r>
            <a:r>
              <a:rPr lang="fi-FI" sz="4100" b="1" dirty="0" smtClean="0"/>
              <a:t> </a:t>
            </a:r>
            <a:r>
              <a:rPr lang="fi-FI" sz="4100" b="1" dirty="0" err="1" smtClean="0"/>
              <a:t>Plan</a:t>
            </a:r>
            <a:r>
              <a:rPr lang="fi-FI" sz="4100" b="1" dirty="0" smtClean="0"/>
              <a:t> for the Turku </a:t>
            </a:r>
            <a:r>
              <a:rPr lang="fi-FI" sz="4100" b="1" dirty="0" err="1" smtClean="0"/>
              <a:t>Region</a:t>
            </a:r>
            <a:endParaRPr lang="fi-FI" sz="4100" b="1" dirty="0"/>
          </a:p>
        </p:txBody>
      </p:sp>
      <p:sp>
        <p:nvSpPr>
          <p:cNvPr id="6" name="Tekstin paikkamerkki 2"/>
          <p:cNvSpPr txBox="1">
            <a:spLocks/>
          </p:cNvSpPr>
          <p:nvPr/>
        </p:nvSpPr>
        <p:spPr>
          <a:xfrm>
            <a:off x="683568" y="4221088"/>
            <a:ext cx="7704856" cy="12961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1800" dirty="0">
              <a:solidFill>
                <a:srgbClr val="686868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2" r="20841"/>
          <a:stretch/>
        </p:blipFill>
        <p:spPr>
          <a:xfrm>
            <a:off x="0" y="1170464"/>
            <a:ext cx="2292634" cy="392643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1101978" cy="8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0" y="1124744"/>
            <a:ext cx="9144000" cy="482453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-324544" y="1124744"/>
            <a:ext cx="966682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3568" y="274638"/>
            <a:ext cx="828092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000" dirty="0" err="1" smtClean="0"/>
              <a:t>About</a:t>
            </a:r>
            <a:r>
              <a:rPr lang="fi-FI" sz="3000" dirty="0" smtClean="0"/>
              <a:t> the Vision and the </a:t>
            </a:r>
            <a:r>
              <a:rPr lang="fi-FI" sz="3000" dirty="0" err="1" smtClean="0"/>
              <a:t>Implementation</a:t>
            </a:r>
            <a:r>
              <a:rPr lang="fi-FI" sz="3000" dirty="0" smtClean="0"/>
              <a:t> </a:t>
            </a:r>
            <a:r>
              <a:rPr lang="fi-FI" sz="3000" dirty="0" err="1" smtClean="0"/>
              <a:t>Plan</a:t>
            </a:r>
            <a:endParaRPr lang="fi-FI" sz="30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644258" y="1556792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The </a:t>
            </a:r>
            <a:r>
              <a:rPr lang="fi-FI" sz="2800" dirty="0" err="1"/>
              <a:t>Youth</a:t>
            </a:r>
            <a:r>
              <a:rPr lang="fi-FI" sz="2800" dirty="0"/>
              <a:t> </a:t>
            </a:r>
            <a:r>
              <a:rPr lang="fi-FI" sz="2800" dirty="0" err="1"/>
              <a:t>Guarantee</a:t>
            </a:r>
            <a:r>
              <a:rPr lang="fi-FI" sz="2800" dirty="0"/>
              <a:t> NOW </a:t>
            </a:r>
            <a:r>
              <a:rPr lang="fi-FI" sz="2800" dirty="0" err="1"/>
              <a:t>project</a:t>
            </a:r>
            <a:r>
              <a:rPr lang="fi-FI" sz="2800" dirty="0"/>
              <a:t> </a:t>
            </a:r>
            <a:r>
              <a:rPr lang="fi-FI" sz="2800" dirty="0" err="1"/>
              <a:t>was</a:t>
            </a:r>
            <a:r>
              <a:rPr lang="fi-FI" sz="2800" dirty="0"/>
              <a:t> </a:t>
            </a:r>
            <a:r>
              <a:rPr lang="fi-FI" sz="2800" dirty="0" err="1"/>
              <a:t>implemented</a:t>
            </a:r>
            <a:r>
              <a:rPr lang="fi-FI" sz="2800" dirty="0"/>
              <a:t> in Turku </a:t>
            </a:r>
            <a:r>
              <a:rPr lang="fi-FI" sz="2800" dirty="0" err="1"/>
              <a:t>region</a:t>
            </a:r>
            <a:r>
              <a:rPr lang="fi-FI" sz="2800" dirty="0"/>
              <a:t> in </a:t>
            </a:r>
            <a:r>
              <a:rPr lang="fi-FI" sz="2800" dirty="0" err="1"/>
              <a:t>Southwestern</a:t>
            </a:r>
            <a:r>
              <a:rPr lang="fi-FI" sz="2800" dirty="0"/>
              <a:t> Finland </a:t>
            </a:r>
            <a:r>
              <a:rPr lang="fi-FI" sz="2800" dirty="0" err="1"/>
              <a:t>last</a:t>
            </a:r>
            <a:r>
              <a:rPr lang="fi-FI" sz="2800" dirty="0"/>
              <a:t> </a:t>
            </a:r>
            <a:r>
              <a:rPr lang="fi-FI" sz="2800" dirty="0" err="1"/>
              <a:t>year</a:t>
            </a:r>
            <a:r>
              <a:rPr lang="fi-FI" sz="2800" dirty="0"/>
              <a:t>. </a:t>
            </a:r>
            <a:r>
              <a:rPr lang="fi-FI" sz="2800" dirty="0" err="1"/>
              <a:t>Its</a:t>
            </a:r>
            <a:r>
              <a:rPr lang="fi-FI" sz="2800" dirty="0"/>
              <a:t> </a:t>
            </a:r>
            <a:r>
              <a:rPr lang="fi-FI" sz="2800" dirty="0" err="1"/>
              <a:t>aim</a:t>
            </a:r>
            <a:r>
              <a:rPr lang="fi-FI" sz="2800" dirty="0"/>
              <a:t> </a:t>
            </a:r>
            <a:r>
              <a:rPr lang="fi-FI" sz="2800" dirty="0" err="1"/>
              <a:t>was</a:t>
            </a:r>
            <a:r>
              <a:rPr lang="fi-FI" sz="2800" dirty="0"/>
              <a:t> to </a:t>
            </a:r>
            <a:r>
              <a:rPr lang="fi-FI" sz="2800" dirty="0" err="1"/>
              <a:t>create</a:t>
            </a:r>
            <a:r>
              <a:rPr lang="fi-FI" sz="2800" dirty="0"/>
              <a:t> a new, </a:t>
            </a:r>
            <a:r>
              <a:rPr lang="fi-FI" sz="2800" dirty="0" err="1"/>
              <a:t>more</a:t>
            </a:r>
            <a:r>
              <a:rPr lang="fi-FI" sz="2800" dirty="0"/>
              <a:t> </a:t>
            </a:r>
            <a:r>
              <a:rPr lang="fi-FI" sz="2800" dirty="0" err="1"/>
              <a:t>concrete</a:t>
            </a:r>
            <a:r>
              <a:rPr lang="fi-FI" sz="2800" dirty="0"/>
              <a:t> </a:t>
            </a:r>
            <a:r>
              <a:rPr lang="fi-FI" sz="2800" dirty="0" err="1"/>
              <a:t>Youth</a:t>
            </a:r>
            <a:r>
              <a:rPr lang="fi-FI" sz="2800" dirty="0"/>
              <a:t> </a:t>
            </a:r>
            <a:r>
              <a:rPr lang="fi-FI" sz="2800" dirty="0" err="1"/>
              <a:t>Guarantee</a:t>
            </a:r>
            <a:r>
              <a:rPr lang="fi-FI" sz="2800" dirty="0"/>
              <a:t> vision for the </a:t>
            </a:r>
            <a:r>
              <a:rPr lang="fi-FI" sz="2800" dirty="0" err="1"/>
              <a:t>region</a:t>
            </a:r>
            <a:r>
              <a:rPr lang="fi-FI" sz="2800" dirty="0"/>
              <a:t> </a:t>
            </a:r>
            <a:r>
              <a:rPr lang="fi-FI" sz="2800" dirty="0" err="1"/>
              <a:t>along</a:t>
            </a:r>
            <a:r>
              <a:rPr lang="fi-FI" sz="2800" dirty="0"/>
              <a:t> with a </a:t>
            </a:r>
            <a:r>
              <a:rPr lang="fi-FI" sz="2800" dirty="0" err="1"/>
              <a:t>supporting</a:t>
            </a:r>
            <a:r>
              <a:rPr lang="fi-FI" sz="2800" dirty="0"/>
              <a:t> action and </a:t>
            </a:r>
            <a:r>
              <a:rPr lang="fi-FI" sz="2800" dirty="0" err="1"/>
              <a:t>implementation</a:t>
            </a:r>
            <a:r>
              <a:rPr lang="fi-FI" sz="2800" dirty="0"/>
              <a:t> </a:t>
            </a:r>
            <a:r>
              <a:rPr lang="fi-FI" sz="2800" dirty="0" err="1"/>
              <a:t>plan</a:t>
            </a:r>
            <a:r>
              <a:rPr lang="fi-FI" sz="2800" dirty="0"/>
              <a:t>. The </a:t>
            </a:r>
            <a:r>
              <a:rPr lang="fi-FI" sz="2800" dirty="0" err="1"/>
              <a:t>contents</a:t>
            </a:r>
            <a:r>
              <a:rPr lang="fi-FI" sz="2800" dirty="0"/>
              <a:t> of the vision as </a:t>
            </a:r>
            <a:r>
              <a:rPr lang="fi-FI" sz="2800" dirty="0" err="1"/>
              <a:t>well</a:t>
            </a:r>
            <a:r>
              <a:rPr lang="fi-FI" sz="2800" dirty="0"/>
              <a:t> as the action and </a:t>
            </a:r>
            <a:r>
              <a:rPr lang="fi-FI" sz="2800" dirty="0" err="1"/>
              <a:t>implementation</a:t>
            </a:r>
            <a:r>
              <a:rPr lang="fi-FI" sz="2800" dirty="0"/>
              <a:t> </a:t>
            </a:r>
            <a:r>
              <a:rPr lang="fi-FI" sz="2800" dirty="0" err="1"/>
              <a:t>plan</a:t>
            </a:r>
            <a:r>
              <a:rPr lang="fi-FI" sz="2800" dirty="0"/>
              <a:t> </a:t>
            </a:r>
            <a:r>
              <a:rPr lang="fi-FI" sz="2800" dirty="0" err="1"/>
              <a:t>were</a:t>
            </a:r>
            <a:r>
              <a:rPr lang="fi-FI" sz="2800" dirty="0"/>
              <a:t> </a:t>
            </a:r>
            <a:r>
              <a:rPr lang="fi-FI" sz="2800" dirty="0" err="1"/>
              <a:t>based</a:t>
            </a:r>
            <a:r>
              <a:rPr lang="fi-FI" sz="2800" dirty="0"/>
              <a:t> on </a:t>
            </a:r>
            <a:r>
              <a:rPr lang="fi-FI" sz="2800" dirty="0" err="1"/>
              <a:t>surveys</a:t>
            </a:r>
            <a:r>
              <a:rPr lang="fi-FI" sz="2800" dirty="0"/>
              <a:t>, </a:t>
            </a:r>
            <a:r>
              <a:rPr lang="fi-FI" sz="2800" dirty="0" err="1"/>
              <a:t>seminars</a:t>
            </a:r>
            <a:r>
              <a:rPr lang="fi-FI" sz="2800" dirty="0"/>
              <a:t>, </a:t>
            </a:r>
            <a:r>
              <a:rPr lang="fi-FI" sz="2800" dirty="0" err="1"/>
              <a:t>workshops</a:t>
            </a:r>
            <a:r>
              <a:rPr lang="fi-FI" sz="2800" dirty="0"/>
              <a:t> and </a:t>
            </a:r>
            <a:r>
              <a:rPr lang="fi-FI" sz="2800" dirty="0" err="1"/>
              <a:t>expert</a:t>
            </a:r>
            <a:r>
              <a:rPr lang="fi-FI" sz="2800" dirty="0"/>
              <a:t> </a:t>
            </a:r>
            <a:r>
              <a:rPr lang="fi-FI" sz="2800" dirty="0" err="1"/>
              <a:t>interviews</a:t>
            </a:r>
            <a:r>
              <a:rPr lang="fi-FI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99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risteelline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567</Words>
  <Application>Microsoft Office PowerPoint</Application>
  <PresentationFormat>Näytössä katseltava diaesitys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Office-teema</vt:lpstr>
      <vt:lpstr> Task Force on Youth Employment and Well-Being</vt:lpstr>
      <vt:lpstr>Task Force Report 2014 </vt:lpstr>
      <vt:lpstr>Meeting and Participants</vt:lpstr>
      <vt:lpstr>TOP 7 questions</vt:lpstr>
      <vt:lpstr>Workplan for the year 2015 </vt:lpstr>
      <vt:lpstr>Workplan for the year 2015 </vt:lpstr>
      <vt:lpstr>Proposals and initiatives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Turun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HUIPPUMALLIT  KÄYTTÖÖN Innovaatioiden tunnistamisen, siirtämisen ja käyttöönoton työkalu</dc:title>
  <dc:creator>Gästgivar Mia</dc:creator>
  <cp:lastModifiedBy>Mäkelä Matti</cp:lastModifiedBy>
  <cp:revision>375</cp:revision>
  <dcterms:created xsi:type="dcterms:W3CDTF">2014-01-23T14:25:32Z</dcterms:created>
  <dcterms:modified xsi:type="dcterms:W3CDTF">2015-02-17T07:30:10Z</dcterms:modified>
</cp:coreProperties>
</file>