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43" r:id="rId2"/>
    <p:sldId id="287" r:id="rId3"/>
    <p:sldId id="345" r:id="rId4"/>
    <p:sldId id="322" r:id="rId5"/>
    <p:sldId id="329" r:id="rId6"/>
    <p:sldId id="313" r:id="rId7"/>
    <p:sldId id="328" r:id="rId8"/>
    <p:sldId id="321" r:id="rId9"/>
    <p:sldId id="346" r:id="rId10"/>
    <p:sldId id="331" r:id="rId11"/>
    <p:sldId id="332" r:id="rId12"/>
    <p:sldId id="333" r:id="rId13"/>
    <p:sldId id="338" r:id="rId14"/>
    <p:sldId id="339" r:id="rId15"/>
    <p:sldId id="340" r:id="rId16"/>
    <p:sldId id="342" r:id="rId17"/>
    <p:sldId id="347" r:id="rId18"/>
    <p:sldId id="348" r:id="rId19"/>
    <p:sldId id="349"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7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478" autoAdjust="0"/>
  </p:normalViewPr>
  <p:slideViewPr>
    <p:cSldViewPr>
      <p:cViewPr>
        <p:scale>
          <a:sx n="90" d="100"/>
          <a:sy n="90" d="100"/>
        </p:scale>
        <p:origin x="-918"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86C27C5-5A59-4F25-9144-64E6073ED0F1}" type="datetimeFigureOut">
              <a:rPr lang="en-US" smtClean="0"/>
              <a:pPr/>
              <a:t>5/28/2013</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FF93511-845F-456A-8725-BF26B8B9705B}"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5362AB9-88E3-48A6-A92B-C2CABD3150BF}" type="datetimeFigureOut">
              <a:rPr lang="en-US" smtClean="0"/>
              <a:pPr/>
              <a:t>5/28/2013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60BC79A-7722-4A3C-A458-71252C28BB3D}" type="slidenum">
              <a:rPr lang="en-GB" smtClean="0"/>
              <a:pPr/>
              <a:t>‹#›</a:t>
            </a:fld>
            <a:endParaRPr lang="en-GB"/>
          </a:p>
        </p:txBody>
      </p:sp>
    </p:spTree>
    <p:extLst>
      <p:ext uri="{BB962C8B-B14F-4D97-AF65-F5344CB8AC3E}">
        <p14:creationId xmlns="" xmlns:p14="http://schemas.microsoft.com/office/powerpoint/2010/main" val="258167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A519FB-A4CD-4AFF-AD88-F197B70C3972}" type="slidenum">
              <a:rPr lang="en-GB" smtClean="0"/>
              <a:pPr fontAlgn="base">
                <a:spcBef>
                  <a:spcPct val="0"/>
                </a:spcBef>
                <a:spcAft>
                  <a:spcPct val="0"/>
                </a:spcAft>
                <a:defRPr/>
              </a:pPr>
              <a:t>1</a:t>
            </a:fld>
            <a:endParaRPr lang="en-GB"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Most people take living in and being a part of</a:t>
            </a:r>
            <a:r>
              <a:rPr lang="en-GB" baseline="0" dirty="0" smtClean="0">
                <a:solidFill>
                  <a:srgbClr val="FF0000"/>
                </a:solidFill>
              </a:rPr>
              <a:t> </a:t>
            </a:r>
            <a:r>
              <a:rPr lang="en-GB" dirty="0" smtClean="0">
                <a:solidFill>
                  <a:srgbClr val="FF0000"/>
                </a:solidFill>
              </a:rPr>
              <a:t>the community for granted. And yet in Europe</a:t>
            </a:r>
            <a:r>
              <a:rPr lang="en-GB" baseline="0" dirty="0" smtClean="0">
                <a:solidFill>
                  <a:srgbClr val="FF0000"/>
                </a:solidFill>
              </a:rPr>
              <a:t> </a:t>
            </a:r>
            <a:r>
              <a:rPr lang="en-GB" dirty="0" smtClean="0">
                <a:solidFill>
                  <a:srgbClr val="FF0000"/>
                </a:solidFill>
              </a:rPr>
              <a:t>this is not the case for a</a:t>
            </a:r>
            <a:r>
              <a:rPr lang="en-GB" baseline="0" dirty="0" smtClean="0">
                <a:solidFill>
                  <a:srgbClr val="FF0000"/>
                </a:solidFill>
              </a:rPr>
              <a:t> large portion </a:t>
            </a:r>
            <a:r>
              <a:rPr lang="en-GB" dirty="0" smtClean="0">
                <a:solidFill>
                  <a:srgbClr val="FF0000"/>
                </a:solidFill>
              </a:rPr>
              <a:t>of Europe’s most vulnerable population,</a:t>
            </a:r>
            <a:r>
              <a:rPr lang="en-GB" baseline="0" dirty="0" smtClean="0">
                <a:solidFill>
                  <a:srgbClr val="FF0000"/>
                </a:solidFill>
              </a:rPr>
              <a:t> many of whom live in  </a:t>
            </a:r>
            <a:r>
              <a:rPr lang="en-GB" dirty="0" smtClean="0">
                <a:solidFill>
                  <a:srgbClr val="FF0000"/>
                </a:solidFill>
              </a:rPr>
              <a:t>large residential institutions, segregated from the rest of the world and from their local community.</a:t>
            </a:r>
          </a:p>
          <a:p>
            <a:endParaRPr lang="en-GB" dirty="0" smtClean="0">
              <a:solidFill>
                <a:srgbClr val="FF0000"/>
              </a:solidFill>
            </a:endParaRPr>
          </a:p>
          <a:p>
            <a:r>
              <a:rPr lang="en-GB" dirty="0" smtClean="0"/>
              <a:t>It is not clear how many people live in institutions in Europe,</a:t>
            </a:r>
            <a:r>
              <a:rPr lang="en-GB" baseline="0" dirty="0" smtClean="0"/>
              <a:t> as there is often very little reliable data available. However, estimates show that there are likely to be in the millions. </a:t>
            </a:r>
            <a:endParaRPr lang="en-GB" baseline="0" dirty="0" smtClean="0">
              <a:solidFill>
                <a:srgbClr val="FF0000"/>
              </a:solidFill>
            </a:endParaRPr>
          </a:p>
          <a:p>
            <a:pPr marL="352425" lvl="0" indent="-352425" eaLnBrk="0" fontAlgn="base" hangingPunct="0">
              <a:spcBef>
                <a:spcPct val="20000"/>
              </a:spcBef>
              <a:spcAft>
                <a:spcPct val="0"/>
              </a:spcAft>
              <a:buFont typeface="Arial" pitchFamily="34" charset="0"/>
              <a:buChar char="•"/>
              <a:defRPr/>
            </a:pPr>
            <a:r>
              <a:rPr lang="en-GB" sz="1200" dirty="0" smtClean="0">
                <a:solidFill>
                  <a:schemeClr val="tx1">
                    <a:lumMod val="65000"/>
                    <a:lumOff val="35000"/>
                  </a:schemeClr>
                </a:solidFill>
                <a:latin typeface="Arial" charset="0"/>
              </a:rPr>
              <a:t>1.2 million persons with disabilities</a:t>
            </a:r>
          </a:p>
          <a:p>
            <a:pPr marL="352425" lvl="0" indent="-352425" eaLnBrk="0" fontAlgn="base" hangingPunct="0">
              <a:spcBef>
                <a:spcPct val="20000"/>
              </a:spcBef>
              <a:spcAft>
                <a:spcPct val="0"/>
              </a:spcAft>
              <a:buFont typeface="Arial" pitchFamily="34" charset="0"/>
              <a:buChar char="•"/>
              <a:defRPr/>
            </a:pPr>
            <a:r>
              <a:rPr lang="en-GB" sz="1200" dirty="0" smtClean="0">
                <a:solidFill>
                  <a:schemeClr val="tx1">
                    <a:lumMod val="65000"/>
                    <a:lumOff val="35000"/>
                  </a:schemeClr>
                </a:solidFill>
                <a:latin typeface="Arial" charset="0"/>
              </a:rPr>
              <a:t>300 000 persons with mental health problems </a:t>
            </a:r>
          </a:p>
          <a:p>
            <a:pPr marL="352425" lvl="0" indent="-352425" eaLnBrk="0" fontAlgn="base" hangingPunct="0">
              <a:spcBef>
                <a:spcPct val="20000"/>
              </a:spcBef>
              <a:spcAft>
                <a:spcPct val="0"/>
              </a:spcAft>
              <a:buFont typeface="Arial" pitchFamily="34" charset="0"/>
              <a:buChar char="•"/>
              <a:defRPr/>
            </a:pPr>
            <a:r>
              <a:rPr lang="en-GB" sz="1200" dirty="0" smtClean="0">
                <a:solidFill>
                  <a:schemeClr val="tx1">
                    <a:lumMod val="65000"/>
                    <a:lumOff val="35000"/>
                  </a:schemeClr>
                </a:solidFill>
                <a:latin typeface="Arial" charset="0"/>
              </a:rPr>
              <a:t>150 000 children</a:t>
            </a:r>
          </a:p>
          <a:p>
            <a:endParaRPr lang="en-GB" dirty="0" smtClean="0">
              <a:solidFill>
                <a:srgbClr val="FF0000"/>
              </a:solidFill>
            </a:endParaRPr>
          </a:p>
          <a:p>
            <a:r>
              <a:rPr lang="en-GB" dirty="0" smtClean="0">
                <a:solidFill>
                  <a:srgbClr val="FF0000"/>
                </a:solidFill>
              </a:rPr>
              <a:t>…living in long-stay institutions</a:t>
            </a:r>
            <a:r>
              <a:rPr lang="en-GB" baseline="0" dirty="0" smtClean="0">
                <a:solidFill>
                  <a:srgbClr val="FF0000"/>
                </a:solidFill>
              </a:rPr>
              <a:t> across the continent.</a:t>
            </a:r>
            <a:endParaRPr lang="en-GB" u="sng" baseline="0" dirty="0" smtClean="0">
              <a:solidFill>
                <a:srgbClr val="FF0000"/>
              </a:solidFill>
            </a:endParaRPr>
          </a:p>
          <a:p>
            <a:endParaRPr lang="en-GB" dirty="0" smtClean="0">
              <a:solidFill>
                <a:srgbClr val="FF0000"/>
              </a:solidFill>
            </a:endParaRPr>
          </a:p>
          <a:p>
            <a:r>
              <a:rPr lang="en-GB" dirty="0" smtClean="0">
                <a:solidFill>
                  <a:srgbClr val="FF0000"/>
                </a:solidFill>
              </a:rPr>
              <a:t>These people</a:t>
            </a:r>
            <a:r>
              <a:rPr lang="en-GB" baseline="0" dirty="0" smtClean="0">
                <a:solidFill>
                  <a:srgbClr val="FF0000"/>
                </a:solidFill>
              </a:rPr>
              <a:t> are in effect hidden population. Alongside challenges such as demographic ageing, migration, discrimination, unemployment or child poverty, the transition from an institutional to a community-based model of care remains one of the major challenges facing the European Social Model.</a:t>
            </a:r>
          </a:p>
          <a:p>
            <a:endParaRPr lang="en-GB"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65000"/>
                    <a:lumOff val="35000"/>
                  </a:schemeClr>
                </a:solidFill>
                <a:latin typeface="Arial" charset="0"/>
              </a:rPr>
              <a:t>While an institutional setting may provide </a:t>
            </a:r>
            <a:r>
              <a:rPr lang="en-GB" sz="1200" b="1" dirty="0" smtClean="0">
                <a:solidFill>
                  <a:schemeClr val="tx1">
                    <a:lumMod val="65000"/>
                    <a:lumOff val="35000"/>
                  </a:schemeClr>
                </a:solidFill>
                <a:latin typeface="Arial" charset="0"/>
              </a:rPr>
              <a:t>physical security </a:t>
            </a:r>
            <a:r>
              <a:rPr lang="en-GB" sz="1200" dirty="0" smtClean="0">
                <a:solidFill>
                  <a:schemeClr val="tx1">
                    <a:lumMod val="65000"/>
                    <a:lumOff val="35000"/>
                  </a:schemeClr>
                </a:solidFill>
                <a:latin typeface="Arial" charset="0"/>
              </a:rPr>
              <a:t>(food, shelter), it also fosters </a:t>
            </a:r>
            <a:r>
              <a:rPr lang="en-GB" sz="1200" b="1" dirty="0" smtClean="0">
                <a:solidFill>
                  <a:schemeClr val="tx1">
                    <a:lumMod val="65000"/>
                    <a:lumOff val="35000"/>
                  </a:schemeClr>
                </a:solidFill>
                <a:latin typeface="Arial" charset="0"/>
              </a:rPr>
              <a:t>dependency, over-protection and exclusion </a:t>
            </a:r>
            <a:r>
              <a:rPr lang="en-GB" sz="1200" dirty="0" smtClean="0">
                <a:solidFill>
                  <a:schemeClr val="tx1">
                    <a:lumMod val="65000"/>
                    <a:lumOff val="35000"/>
                  </a:schemeClr>
                </a:solidFill>
                <a:latin typeface="Arial" charset="0"/>
              </a:rPr>
              <a:t>of service users and cannot offer the sense of well-being that stems from being included in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lumMod val="65000"/>
                  <a:lumOff val="3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Although many policy papers have underlined that care at home is preferable to care provided in long-stay institutions, very</a:t>
            </a:r>
            <a:r>
              <a:rPr lang="en-GB" baseline="0" dirty="0" smtClean="0">
                <a:solidFill>
                  <a:srgbClr val="FF0000"/>
                </a:solidFill>
              </a:rPr>
              <a:t> few countries have increased public spending on developing integrated community care or on greater coordination btw health and social care. Most EU countries, with the exception of Denmark, spend the majority of their long-term care budgets on building, renovating institutions. </a:t>
            </a:r>
          </a:p>
          <a:p>
            <a:endParaRPr lang="en-GB" u="sng" dirty="0" smtClean="0">
              <a:solidFill>
                <a:srgbClr val="FF0000"/>
              </a:solidFill>
            </a:endParaRPr>
          </a:p>
          <a:p>
            <a:r>
              <a:rPr lang="en-GB" u="none" dirty="0" smtClean="0">
                <a:solidFill>
                  <a:srgbClr val="FF0000"/>
                </a:solidFill>
              </a:rPr>
              <a:t>Despite the evidence supporting the normalisation of people with complex health and social needs, there are still those who believe that the well-embedded institutional model of care is simply too difficult to change. Sceptics argue that the transition is too complex and expensive to manage and that services in the community are unaffordable.</a:t>
            </a:r>
          </a:p>
          <a:p>
            <a:endParaRPr lang="en-GB" u="none" dirty="0" smtClean="0">
              <a:solidFill>
                <a:srgbClr val="FF0000"/>
              </a:solidFill>
            </a:endParaRPr>
          </a:p>
          <a:p>
            <a:r>
              <a:rPr lang="en-GB" u="none" dirty="0" smtClean="0">
                <a:solidFill>
                  <a:srgbClr val="FF0000"/>
                </a:solidFill>
              </a:rPr>
              <a:t>However, there have been some promising</a:t>
            </a:r>
            <a:r>
              <a:rPr lang="en-GB" u="none" baseline="0" dirty="0" smtClean="0">
                <a:solidFill>
                  <a:srgbClr val="FF0000"/>
                </a:solidFill>
              </a:rPr>
              <a:t> </a:t>
            </a:r>
            <a:r>
              <a:rPr lang="en-GB" u="none" dirty="0" smtClean="0">
                <a:solidFill>
                  <a:srgbClr val="FF0000"/>
                </a:solidFill>
              </a:rPr>
              <a:t>attempts to overcome these barriers to</a:t>
            </a:r>
            <a:r>
              <a:rPr lang="en-GB" u="none" baseline="0" dirty="0" smtClean="0">
                <a:solidFill>
                  <a:srgbClr val="FF0000"/>
                </a:solidFill>
              </a:rPr>
              <a:t> </a:t>
            </a:r>
            <a:r>
              <a:rPr lang="en-GB" u="none" dirty="0" smtClean="0">
                <a:solidFill>
                  <a:srgbClr val="FF0000"/>
                </a:solidFill>
              </a:rPr>
              <a:t>change, as I will show later on.</a:t>
            </a:r>
          </a:p>
          <a:p>
            <a:endParaRPr lang="en-GB" dirty="0" smtClean="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solidFill>
                  <a:srgbClr val="FF0000"/>
                </a:solidFill>
              </a:rPr>
              <a:t>Let’s start by defining what an institution is. ‘Institution’ refers to a </a:t>
            </a:r>
            <a:r>
              <a:rPr lang="en-GB" b="1" baseline="0" dirty="0" smtClean="0">
                <a:solidFill>
                  <a:srgbClr val="FF0000"/>
                </a:solidFill>
              </a:rPr>
              <a:t>long-stay residence </a:t>
            </a:r>
            <a:r>
              <a:rPr lang="en-GB" baseline="0" dirty="0" smtClean="0">
                <a:solidFill>
                  <a:srgbClr val="FF0000"/>
                </a:solidFill>
              </a:rPr>
              <a:t>in which people live and receive care for an unspecified period of time following a medical or social assessment or a court decision deciding about their care.</a:t>
            </a:r>
          </a:p>
          <a:p>
            <a:endParaRPr lang="en-GB"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 The </a:t>
            </a:r>
            <a:r>
              <a:rPr lang="en-GB" b="1" baseline="0" dirty="0" smtClean="0">
                <a:solidFill>
                  <a:srgbClr val="FF0000"/>
                </a:solidFill>
              </a:rPr>
              <a:t>European Ad Hoc Expert group </a:t>
            </a:r>
            <a:r>
              <a:rPr lang="en-GB" dirty="0" smtClean="0"/>
              <a:t>(which is the group of international experts) </a:t>
            </a:r>
            <a:r>
              <a:rPr lang="en-GB" baseline="0" dirty="0" smtClean="0">
                <a:solidFill>
                  <a:srgbClr val="FF0000"/>
                </a:solidFill>
              </a:rPr>
              <a:t>has described certain characteristics which exemplify </a:t>
            </a:r>
            <a:r>
              <a:rPr lang="en-GB" b="1" baseline="0" dirty="0" smtClean="0">
                <a:solidFill>
                  <a:srgbClr val="FF0000"/>
                </a:solidFill>
              </a:rPr>
              <a:t>institutional culture</a:t>
            </a:r>
            <a:r>
              <a:rPr lang="en-GB" baseline="0" dirty="0" smtClean="0">
                <a:solidFill>
                  <a:srgbClr val="FF0000"/>
                </a:solidFill>
              </a:rPr>
              <a:t>:</a:t>
            </a:r>
          </a:p>
          <a:p>
            <a:endParaRPr lang="en-GB" baseline="0" dirty="0" smtClean="0">
              <a:solidFill>
                <a:srgbClr val="FF0000"/>
              </a:solidFill>
            </a:endParaRPr>
          </a:p>
          <a:p>
            <a:r>
              <a:rPr lang="en-GB" baseline="0" dirty="0" smtClean="0">
                <a:solidFill>
                  <a:srgbClr val="FF0000"/>
                </a:solidFill>
              </a:rPr>
              <a:t>The group argues that external features (such as walls, gates, large secluded buildings) are merely ‘the most visible and not necessarily the most important in defining what is an institution’. </a:t>
            </a:r>
          </a:p>
          <a:p>
            <a:endParaRPr lang="en-GB" baseline="0" dirty="0" smtClean="0">
              <a:solidFill>
                <a:srgbClr val="FF0000"/>
              </a:solidFill>
            </a:endParaRPr>
          </a:p>
          <a:p>
            <a:r>
              <a:rPr lang="en-GB" baseline="0" dirty="0" smtClean="0">
                <a:solidFill>
                  <a:srgbClr val="FF0000"/>
                </a:solidFill>
              </a:rPr>
              <a:t>Instead they propose to concentrate on such internal characteristics, defined as: “1) </a:t>
            </a:r>
            <a:r>
              <a:rPr lang="en-GB" b="1" baseline="0" dirty="0" smtClean="0">
                <a:solidFill>
                  <a:srgbClr val="FF0000"/>
                </a:solidFill>
              </a:rPr>
              <a:t>depersonalisation</a:t>
            </a:r>
            <a:r>
              <a:rPr lang="en-GB" baseline="0" dirty="0" smtClean="0">
                <a:solidFill>
                  <a:srgbClr val="FF0000"/>
                </a:solidFill>
              </a:rPr>
              <a:t> (not having the names on the doors of their rooms); 2) </a:t>
            </a:r>
            <a:r>
              <a:rPr lang="en-GB" b="1" baseline="0" dirty="0" smtClean="0">
                <a:solidFill>
                  <a:srgbClr val="FF0000"/>
                </a:solidFill>
              </a:rPr>
              <a:t>rigidity of routine </a:t>
            </a:r>
            <a:r>
              <a:rPr lang="en-GB" baseline="0" dirty="0" smtClean="0">
                <a:solidFill>
                  <a:srgbClr val="FF0000"/>
                </a:solidFill>
              </a:rPr>
              <a:t>(fixed timetables for waking up, eating and activity irrespective of personal preferences or needs); 3) </a:t>
            </a:r>
            <a:r>
              <a:rPr lang="en-GB" b="1" baseline="0" dirty="0" smtClean="0">
                <a:solidFill>
                  <a:srgbClr val="FF0000"/>
                </a:solidFill>
              </a:rPr>
              <a:t>block treatment </a:t>
            </a:r>
            <a:r>
              <a:rPr lang="en-GB" baseline="0" dirty="0" smtClean="0">
                <a:solidFill>
                  <a:srgbClr val="FF0000"/>
                </a:solidFill>
              </a:rPr>
              <a:t>(processing people in groups without privacy or individuality) and 4) </a:t>
            </a:r>
            <a:r>
              <a:rPr lang="en-GB" b="1" baseline="0" dirty="0" smtClean="0">
                <a:solidFill>
                  <a:srgbClr val="FF0000"/>
                </a:solidFill>
              </a:rPr>
              <a:t>social distance and isolation </a:t>
            </a:r>
            <a:r>
              <a:rPr lang="en-GB" baseline="0" dirty="0" smtClean="0">
                <a:solidFill>
                  <a:srgbClr val="FF0000"/>
                </a:solidFill>
              </a:rPr>
              <a:t>(symbolised in the actual distance between residents and the rest of the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rgbClr val="FF0000"/>
                </a:solidFill>
              </a:rPr>
              <a:t>NOTE: It is important to remember </a:t>
            </a:r>
            <a:r>
              <a:rPr lang="en-GB" baseline="0" dirty="0" smtClean="0">
                <a:solidFill>
                  <a:srgbClr val="FF0000"/>
                </a:solidFill>
              </a:rPr>
              <a:t>that these characteristics can occur in settings of different sizes. Deinstitutionalisation , that is the transition from institutional to community-based care is not just about closing hospital or large residential services – but the need to develop high quality services in the community.</a:t>
            </a:r>
          </a:p>
          <a:p>
            <a:endParaRPr lang="en-GB" baseline="0" dirty="0" smtClean="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In contrast…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Community-based services are </a:t>
            </a:r>
            <a:r>
              <a:rPr lang="en-GB" b="1" dirty="0" smtClean="0">
                <a:solidFill>
                  <a:srgbClr val="FF0000"/>
                </a:solidFill>
              </a:rPr>
              <a:t>forms of assistance</a:t>
            </a:r>
            <a:r>
              <a:rPr lang="en-GB" dirty="0" smtClean="0">
                <a:solidFill>
                  <a:srgbClr val="FF0000"/>
                </a:solidFill>
              </a:rPr>
              <a:t>, </a:t>
            </a:r>
            <a:r>
              <a:rPr lang="en-GB" b="1" dirty="0" smtClean="0">
                <a:solidFill>
                  <a:srgbClr val="FF0000"/>
                </a:solidFill>
              </a:rPr>
              <a:t>support and care </a:t>
            </a:r>
            <a:r>
              <a:rPr lang="en-GB" sz="1200" b="1" dirty="0" smtClean="0">
                <a:solidFill>
                  <a:schemeClr val="tx1">
                    <a:lumMod val="65000"/>
                    <a:lumOff val="35000"/>
                  </a:schemeClr>
                </a:solidFill>
                <a:latin typeface="Arial" pitchFamily="34" charset="0"/>
                <a:cs typeface="Arial" pitchFamily="34" charset="0"/>
              </a:rPr>
              <a:t>in the community </a:t>
            </a:r>
            <a:r>
              <a:rPr lang="en-GB" dirty="0" smtClean="0">
                <a:solidFill>
                  <a:srgbClr val="FF0000"/>
                </a:solidFill>
              </a:rPr>
              <a:t>that enable people to overcome or manage whatever condition, disability or set of life circumstances they face.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‘Community based’ refers to the idea that </a:t>
            </a:r>
            <a:r>
              <a:rPr lang="en-GB" b="1" dirty="0" smtClean="0">
                <a:solidFill>
                  <a:srgbClr val="FF0000"/>
                </a:solidFill>
              </a:rPr>
              <a:t>vulnerable people should live alongside ‘ordinary’ people </a:t>
            </a:r>
            <a:r>
              <a:rPr lang="en-GB" dirty="0" smtClean="0">
                <a:solidFill>
                  <a:srgbClr val="FF0000"/>
                </a:solidFill>
              </a:rPr>
              <a:t>in the same street, rather than be segregated from them. Furthermore, ‘community-based services’ tend to be seen as the best setting in which to empower the user to participate in society and to take control of his/her own life.</a:t>
            </a:r>
          </a:p>
          <a:p>
            <a:endParaRPr lang="en-GB"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It is about providing users with </a:t>
            </a:r>
            <a:r>
              <a:rPr lang="en-GB" b="1" baseline="0" dirty="0" smtClean="0">
                <a:solidFill>
                  <a:srgbClr val="FF0000"/>
                </a:solidFill>
              </a:rPr>
              <a:t>choice and control</a:t>
            </a:r>
            <a:r>
              <a:rPr lang="en-GB" baseline="0" dirty="0" smtClean="0">
                <a:solidFill>
                  <a:srgbClr val="FF0000"/>
                </a:solidFill>
              </a:rPr>
              <a:t>: </a:t>
            </a:r>
            <a:r>
              <a:rPr lang="en-GB" dirty="0" smtClean="0">
                <a:solidFill>
                  <a:srgbClr val="FF0000"/>
                </a:solidFill>
              </a:rPr>
              <a:t>Enabling them, to the greatest extent possible, to choose where, with whom and how they live.</a:t>
            </a:r>
            <a:r>
              <a:rPr lang="en-GB" baseline="0" dirty="0" smtClean="0">
                <a:solidFill>
                  <a:srgbClr val="FF0000"/>
                </a:solidFill>
              </a:rPr>
              <a:t> </a:t>
            </a:r>
            <a:r>
              <a:rPr lang="en-GB" dirty="0" smtClean="0">
                <a:solidFill>
                  <a:srgbClr val="FF0000"/>
                </a:solidFill>
              </a:rPr>
              <a:t>Providing whatever help with</a:t>
            </a:r>
            <a:r>
              <a:rPr lang="en-GB" baseline="0" dirty="0" smtClean="0">
                <a:solidFill>
                  <a:srgbClr val="FF0000"/>
                </a:solidFill>
              </a:rPr>
              <a:t> their care needs</a:t>
            </a:r>
            <a:r>
              <a:rPr lang="en-GB" dirty="0" smtClean="0">
                <a:solidFill>
                  <a:srgbClr val="FF0000"/>
                </a:solidFill>
              </a:rPr>
              <a:t> to enable them to participate successfully in the community. This involves developing community-based services</a:t>
            </a:r>
            <a:r>
              <a:rPr lang="en-GB" baseline="0" dirty="0" smtClean="0">
                <a:solidFill>
                  <a:srgbClr val="FF0000"/>
                </a:solidFill>
              </a:rPr>
              <a:t> and resources that vulnerable people need to live a normal life in the community.</a:t>
            </a:r>
            <a:endParaRPr lang="en-GB"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This includes the development of </a:t>
            </a:r>
            <a:r>
              <a:rPr lang="en-GB" b="1" dirty="0" smtClean="0">
                <a:solidFill>
                  <a:srgbClr val="FF0000"/>
                </a:solidFill>
              </a:rPr>
              <a:t>mainstream services</a:t>
            </a:r>
            <a:r>
              <a:rPr lang="en-GB" dirty="0" smtClean="0">
                <a:solidFill>
                  <a:srgbClr val="FF0000"/>
                </a:solidFill>
              </a:rPr>
              <a:t>,</a:t>
            </a:r>
            <a:r>
              <a:rPr lang="en-GB" baseline="0" dirty="0" smtClean="0">
                <a:solidFill>
                  <a:srgbClr val="FF0000"/>
                </a:solidFill>
              </a:rPr>
              <a:t> such as housing, healthcare, education, employment, culture and leisure, which is accessible to everyone who needs it. It also refers to </a:t>
            </a:r>
            <a:r>
              <a:rPr lang="en-GB" b="1" baseline="0" dirty="0" smtClean="0">
                <a:solidFill>
                  <a:srgbClr val="FF0000"/>
                </a:solidFill>
              </a:rPr>
              <a:t>specialised services</a:t>
            </a:r>
            <a:r>
              <a:rPr lang="en-GB" baseline="0" dirty="0" smtClean="0">
                <a:solidFill>
                  <a:srgbClr val="FF0000"/>
                </a:solidFill>
              </a:rPr>
              <a:t>, such as personal assistance for people with disabilities or special day-care centres for children with disabilities. Having these specialised services helps prevent isolation within the community and promotes social inclusion.</a:t>
            </a:r>
            <a:endParaRPr lang="en-GB"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GB" dirty="0" smtClean="0">
                <a:solidFill>
                  <a:srgbClr val="FF0000"/>
                </a:solidFill>
              </a:rPr>
              <a:t>Managing Change training group for 16 social managers and policymakers from the Visegrád countries, that is</a:t>
            </a:r>
            <a:r>
              <a:rPr lang="en-GB" baseline="0" dirty="0" smtClean="0">
                <a:solidFill>
                  <a:srgbClr val="FF0000"/>
                </a:solidFill>
              </a:rPr>
              <a:t> CZ, HU, PL, SK…. </a:t>
            </a:r>
          </a:p>
          <a:p>
            <a:pPr marL="0" indent="0">
              <a:buFont typeface="Arial" pitchFamily="34" charset="0"/>
              <a:buNone/>
            </a:pPr>
            <a:endParaRPr lang="en-GB" baseline="0" dirty="0" smtClean="0">
              <a:solidFill>
                <a:srgbClr val="FF0000"/>
              </a:solidFill>
            </a:endParaRPr>
          </a:p>
          <a:p>
            <a:pPr marL="0" indent="0">
              <a:buFont typeface="Arial" pitchFamily="34" charset="0"/>
              <a:buNone/>
            </a:pPr>
            <a:r>
              <a:rPr lang="en-GB" baseline="0" dirty="0" smtClean="0">
                <a:solidFill>
                  <a:srgbClr val="FF0000"/>
                </a:solidFill>
              </a:rPr>
              <a:t>…With 4 participants were selected from each country.</a:t>
            </a:r>
            <a:endParaRPr lang="en-GB" dirty="0" smtClean="0">
              <a:solidFill>
                <a:srgbClr val="FF0000"/>
              </a:solidFill>
            </a:endParaRPr>
          </a:p>
          <a:p>
            <a:pPr marL="0" indent="0">
              <a:buFont typeface="Arial" pitchFamily="34" charset="0"/>
              <a:buNone/>
            </a:pPr>
            <a:endParaRPr lang="en-GB" dirty="0" smtClean="0">
              <a:solidFill>
                <a:srgbClr val="FF0000"/>
              </a:solidFill>
            </a:endParaRPr>
          </a:p>
          <a:p>
            <a:pPr marL="0" indent="0">
              <a:buFont typeface="Arial" pitchFamily="34" charset="0"/>
              <a:buNone/>
            </a:pPr>
            <a:r>
              <a:rPr lang="en-GB" dirty="0" smtClean="0">
                <a:solidFill>
                  <a:srgbClr val="FF0000"/>
                </a:solidFill>
              </a:rPr>
              <a:t>The aim of the training programme was to provide participants with expertise on how to manage the transition process in their countries</a:t>
            </a:r>
            <a:r>
              <a:rPr lang="en-GB" baseline="0" dirty="0" smtClean="0">
                <a:solidFill>
                  <a:srgbClr val="FF0000"/>
                </a:solidFill>
              </a:rPr>
              <a:t> by providing them with the </a:t>
            </a:r>
            <a:r>
              <a:rPr lang="en-GB" dirty="0" smtClean="0">
                <a:solidFill>
                  <a:srgbClr val="FF0000"/>
                </a:solidFill>
              </a:rPr>
              <a:t>principles, values and skills necessary to develop modern community-based services and to support the closure of institutional care services in their respective countries. </a:t>
            </a:r>
          </a:p>
          <a:p>
            <a:pPr marL="0" indent="0">
              <a:buFont typeface="Arial" pitchFamily="34" charset="0"/>
              <a:buNone/>
            </a:pPr>
            <a:endParaRPr lang="en-GB" dirty="0" smtClean="0">
              <a:solidFill>
                <a:srgbClr val="FF0000"/>
              </a:solidFill>
            </a:endParaRPr>
          </a:p>
          <a:p>
            <a:pPr marL="0" indent="0">
              <a:buFont typeface="Arial" pitchFamily="34" charset="0"/>
              <a:buNone/>
            </a:pPr>
            <a:r>
              <a:rPr lang="en-GB" dirty="0" smtClean="0">
                <a:solidFill>
                  <a:srgbClr val="FF0000"/>
                </a:solidFill>
              </a:rPr>
              <a:t>The</a:t>
            </a:r>
            <a:r>
              <a:rPr lang="en-GB" baseline="0" dirty="0" smtClean="0">
                <a:solidFill>
                  <a:srgbClr val="FF0000"/>
                </a:solidFill>
              </a:rPr>
              <a:t> training included t</a:t>
            </a:r>
            <a:r>
              <a:rPr lang="en-GB" dirty="0" smtClean="0">
                <a:solidFill>
                  <a:srgbClr val="FF0000"/>
                </a:solidFill>
              </a:rPr>
              <a:t>aught modules, discussions and group work as well as study visits to local services</a:t>
            </a:r>
            <a:r>
              <a:rPr lang="en-GB" baseline="0" dirty="0" smtClean="0">
                <a:solidFill>
                  <a:srgbClr val="FF0000"/>
                </a:solidFill>
              </a:rPr>
              <a:t> (Brighton, Prague and London). </a:t>
            </a:r>
            <a:r>
              <a:rPr lang="en-GB" u="sng" baseline="0" dirty="0" smtClean="0">
                <a:solidFill>
                  <a:srgbClr val="FF0000"/>
                </a:solidFill>
              </a:rPr>
              <a:t>Also brought in service users…</a:t>
            </a:r>
          </a:p>
          <a:p>
            <a:pPr marL="0" indent="0">
              <a:buFont typeface="Arial" pitchFamily="34" charset="0"/>
              <a:buNone/>
            </a:pPr>
            <a:endParaRPr lang="en-GB" baseline="0" dirty="0" smtClean="0">
              <a:solidFill>
                <a:srgbClr val="FF0000"/>
              </a:solidFill>
            </a:endParaRPr>
          </a:p>
          <a:p>
            <a:pPr marL="0" indent="0">
              <a:buFont typeface="Arial" pitchFamily="34" charset="0"/>
              <a:buNone/>
            </a:pPr>
            <a:r>
              <a:rPr lang="en-GB" u="sng" baseline="0" dirty="0" smtClean="0">
                <a:solidFill>
                  <a:srgbClr val="FF0000"/>
                </a:solidFill>
              </a:rPr>
              <a:t>It also allowed each country group to present their country’s strategy for closing institutions and developing community care – they were asked to analyse the strengths, weaknesses, opportunities and threats to their plans. </a:t>
            </a:r>
            <a:endParaRPr lang="en-GB" u="sng" dirty="0" smtClean="0">
              <a:solidFill>
                <a:srgbClr val="FF0000"/>
              </a:solidFill>
            </a:endParaRPr>
          </a:p>
          <a:p>
            <a:pPr marL="0" indent="0">
              <a:buFont typeface="Arial" pitchFamily="34" charset="0"/>
              <a:buNone/>
            </a:pPr>
            <a:endParaRPr lang="en-GB" dirty="0" smtClean="0">
              <a:solidFill>
                <a:srgbClr val="FF0000"/>
              </a:solidFill>
            </a:endParaRPr>
          </a:p>
          <a:p>
            <a:pPr marL="0" indent="0">
              <a:buFont typeface="Arial" pitchFamily="34" charset="0"/>
              <a:buNone/>
            </a:pPr>
            <a:r>
              <a:rPr lang="en-GB" b="1" dirty="0" smtClean="0">
                <a:solidFill>
                  <a:srgbClr val="FF0000"/>
                </a:solidFill>
              </a:rPr>
              <a:t>Key</a:t>
            </a:r>
            <a:r>
              <a:rPr lang="en-GB" b="1" baseline="0" dirty="0" smtClean="0">
                <a:solidFill>
                  <a:srgbClr val="FF0000"/>
                </a:solidFill>
              </a:rPr>
              <a:t> a</a:t>
            </a:r>
            <a:r>
              <a:rPr lang="en-GB" b="1" dirty="0" smtClean="0">
                <a:solidFill>
                  <a:srgbClr val="FF0000"/>
                </a:solidFill>
              </a:rPr>
              <a:t>chievements of the training:</a:t>
            </a:r>
          </a:p>
          <a:p>
            <a:pPr marL="171450" indent="-171450">
              <a:buFont typeface="Arial" pitchFamily="34" charset="0"/>
              <a:buChar char="•"/>
            </a:pPr>
            <a:endParaRPr lang="en-GB" dirty="0" smtClean="0">
              <a:solidFill>
                <a:srgbClr val="FF0000"/>
              </a:solidFill>
            </a:endParaRPr>
          </a:p>
          <a:p>
            <a:pPr marL="171450" indent="-171450">
              <a:buFont typeface="Arial" pitchFamily="34" charset="0"/>
              <a:buChar char="•"/>
            </a:pPr>
            <a:r>
              <a:rPr lang="en-GB" dirty="0" smtClean="0">
                <a:solidFill>
                  <a:srgbClr val="FF0000"/>
                </a:solidFill>
              </a:rPr>
              <a:t>Slovakia: Currently developing a national platform for</a:t>
            </a:r>
            <a:r>
              <a:rPr lang="en-GB" baseline="0" dirty="0" smtClean="0">
                <a:solidFill>
                  <a:srgbClr val="FF0000"/>
                </a:solidFill>
              </a:rPr>
              <a:t> activists promoting deinstitutionalisation at grassroots level</a:t>
            </a:r>
          </a:p>
          <a:p>
            <a:pPr marL="171450" indent="-171450">
              <a:buFont typeface="Arial" pitchFamily="34" charset="0"/>
              <a:buChar char="•"/>
            </a:pPr>
            <a:endParaRPr lang="en-GB" dirty="0" smtClean="0">
              <a:solidFill>
                <a:srgbClr val="FF0000"/>
              </a:solidFill>
            </a:endParaRPr>
          </a:p>
          <a:p>
            <a:pPr marL="171450" indent="-171450">
              <a:buFont typeface="Arial" pitchFamily="34" charset="0"/>
              <a:buChar char="•"/>
            </a:pPr>
            <a:r>
              <a:rPr lang="en-GB" dirty="0" smtClean="0">
                <a:solidFill>
                  <a:srgbClr val="FF0000"/>
                </a:solidFill>
              </a:rPr>
              <a:t>Mazovia</a:t>
            </a:r>
            <a:r>
              <a:rPr lang="en-GB" baseline="0" dirty="0" smtClean="0">
                <a:solidFill>
                  <a:srgbClr val="FF0000"/>
                </a:solidFill>
              </a:rPr>
              <a:t> region: Are looking to include deinstitutionalisation as a priority area for their regional strategy 2014-2020</a:t>
            </a:r>
            <a:endParaRPr lang="en-GB" dirty="0" smtClean="0">
              <a:solidFill>
                <a:srgbClr val="FF0000"/>
              </a:solidFill>
            </a:endParaRPr>
          </a:p>
          <a:p>
            <a:pPr marL="0" indent="0">
              <a:buFont typeface="Arial" pitchFamily="34" charset="0"/>
              <a:buNone/>
            </a:pPr>
            <a:endParaRPr lang="en-GB" dirty="0" smtClean="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smtClean="0">
                <a:solidFill>
                  <a:srgbClr val="FF0000"/>
                </a:solidFill>
              </a:rPr>
              <a:t>REWRITE</a:t>
            </a:r>
            <a:r>
              <a:rPr lang="en-GB" b="1" dirty="0" smtClean="0">
                <a:solidFill>
                  <a:srgbClr val="FF0000"/>
                </a:solidFill>
              </a:rPr>
              <a:t/>
            </a:r>
            <a:br>
              <a:rPr lang="en-GB" b="1" dirty="0" smtClean="0">
                <a:solidFill>
                  <a:srgbClr val="FF0000"/>
                </a:solidFill>
              </a:rPr>
            </a:br>
            <a:endParaRPr lang="en-GB" b="1" dirty="0" smtClean="0">
              <a:solidFill>
                <a:srgbClr val="FF0000"/>
              </a:solidFill>
            </a:endParaRPr>
          </a:p>
          <a:p>
            <a:r>
              <a:rPr lang="en-GB" b="1" dirty="0" smtClean="0">
                <a:solidFill>
                  <a:srgbClr val="FF0000"/>
                </a:solidFill>
              </a:rPr>
              <a:t>EEG group</a:t>
            </a:r>
          </a:p>
          <a:p>
            <a:r>
              <a:rPr lang="en-GB" b="0" dirty="0" smtClean="0">
                <a:solidFill>
                  <a:srgbClr val="FF0000"/>
                </a:solidFill>
              </a:rPr>
              <a:t>ESN is a member of the European Expert Group, coalition gathering of stakeholders who promote the transition from institutional to community care on European level. </a:t>
            </a:r>
          </a:p>
          <a:p>
            <a:endParaRPr lang="en-GB" dirty="0" smtClean="0">
              <a:solidFill>
                <a:srgbClr val="FF0000"/>
              </a:solidFill>
            </a:endParaRPr>
          </a:p>
          <a:p>
            <a:r>
              <a:rPr lang="en-GB" u="sng" dirty="0" smtClean="0">
                <a:solidFill>
                  <a:srgbClr val="FF0000"/>
                </a:solidFill>
              </a:rPr>
              <a:t>TWO</a:t>
            </a:r>
            <a:r>
              <a:rPr lang="en-GB" u="sng" baseline="0" dirty="0" smtClean="0">
                <a:solidFill>
                  <a:srgbClr val="FF0000"/>
                </a:solidFill>
              </a:rPr>
              <a:t> DOCUMENTS:</a:t>
            </a:r>
            <a:endParaRPr lang="en-GB" u="sng" dirty="0" smtClean="0">
              <a:solidFill>
                <a:srgbClr val="FF0000"/>
              </a:solidFill>
            </a:endParaRPr>
          </a:p>
          <a:p>
            <a:r>
              <a:rPr lang="en-GB" dirty="0" smtClean="0">
                <a:solidFill>
                  <a:srgbClr val="FF0000"/>
                </a:solidFill>
              </a:rPr>
              <a:t>Guidelines</a:t>
            </a:r>
            <a:r>
              <a:rPr lang="en-GB" baseline="0" dirty="0" smtClean="0">
                <a:solidFill>
                  <a:srgbClr val="FF0000"/>
                </a:solidFill>
              </a:rPr>
              <a:t> for key players Member States on transition process. It is not a step-by step guide, but focuses on the key elements of deinstitutionalisation and the outcome that should be achieved.</a:t>
            </a:r>
          </a:p>
          <a:p>
            <a:endParaRPr lang="en-GB" baseline="0" dirty="0" smtClean="0">
              <a:solidFill>
                <a:srgbClr val="FF0000"/>
              </a:solidFill>
            </a:endParaRPr>
          </a:p>
          <a:p>
            <a:r>
              <a:rPr lang="en-GB" baseline="0" dirty="0" smtClean="0">
                <a:solidFill>
                  <a:srgbClr val="FF0000"/>
                </a:solidFill>
              </a:rPr>
              <a:t>Toolkit on use of Structural Funds. Is based on draft regulation for the next budget period 2014-2020.</a:t>
            </a:r>
          </a:p>
          <a:p>
            <a:endParaRPr lang="en-GB" baseline="0" dirty="0" smtClean="0">
              <a:solidFill>
                <a:srgbClr val="FF0000"/>
              </a:solidFill>
            </a:endParaRPr>
          </a:p>
          <a:p>
            <a:endParaRPr lang="en-GB" baseline="0" dirty="0" smtClean="0">
              <a:solidFill>
                <a:srgbClr val="FF0000"/>
              </a:solidFill>
            </a:endParaRPr>
          </a:p>
          <a:p>
            <a:endParaRPr lang="en-GB" u="sng" baseline="0" dirty="0" smtClean="0">
              <a:solidFill>
                <a:srgbClr val="FF0000"/>
              </a:solidFill>
            </a:endParaRPr>
          </a:p>
          <a:p>
            <a:r>
              <a:rPr lang="en-GB" u="sng" dirty="0" smtClean="0">
                <a:solidFill>
                  <a:srgbClr val="FF0000"/>
                </a:solidFill>
              </a:rPr>
              <a:t>Training</a:t>
            </a:r>
            <a:r>
              <a:rPr lang="en-GB" u="sng" baseline="0" dirty="0" smtClean="0">
                <a:solidFill>
                  <a:srgbClr val="FF0000"/>
                </a:solidFill>
              </a:rPr>
              <a:t> is coming</a:t>
            </a:r>
            <a:endParaRPr lang="en-GB" u="sng" dirty="0" smtClean="0">
              <a:solidFill>
                <a:srgbClr val="FF0000"/>
              </a:solidFill>
            </a:endParaRPr>
          </a:p>
          <a:p>
            <a:endParaRPr lang="en-GB"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sng" dirty="0" smtClean="0"/>
              <a:t>RETHINK</a:t>
            </a:r>
            <a:r>
              <a:rPr lang="en-GB" u="sng" baseline="0" dirty="0" smtClean="0"/>
              <a:t> SLIDE</a:t>
            </a:r>
            <a:r>
              <a:rPr lang="en-GB" baseline="0" dirty="0" smtClean="0"/>
              <a:t/>
            </a:r>
            <a:br>
              <a:rPr lang="en-GB" baseline="0" dirty="0" smtClean="0"/>
            </a:br>
            <a:r>
              <a:rPr lang="en-GB" dirty="0" smtClean="0"/>
              <a:t>The transition from institutional to community-based</a:t>
            </a:r>
            <a:r>
              <a:rPr lang="en-GB" baseline="0" dirty="0" smtClean="0"/>
              <a:t> </a:t>
            </a:r>
            <a:r>
              <a:rPr lang="en-GB" dirty="0" smtClean="0"/>
              <a:t>care is desirable and – despite, difficulties – achievable if we all play our part</a:t>
            </a:r>
          </a:p>
          <a:p>
            <a:r>
              <a:rPr lang="en-GB" dirty="0" smtClean="0"/>
              <a:t>in this process.</a:t>
            </a:r>
          </a:p>
          <a:p>
            <a:endParaRPr lang="en-GB" dirty="0" smtClean="0"/>
          </a:p>
          <a:p>
            <a:r>
              <a:rPr lang="en-GB" dirty="0" smtClean="0"/>
              <a:t>There</a:t>
            </a:r>
            <a:r>
              <a:rPr lang="en-GB" baseline="0" dirty="0" smtClean="0"/>
              <a:t> are some instruments which present key </a:t>
            </a:r>
            <a:r>
              <a:rPr lang="en-GB" dirty="0" smtClean="0"/>
              <a:t>opportunities for change….</a:t>
            </a: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BC79A-7722-4A3C-A458-71252C28BB3D}" type="slidenum">
              <a:rPr lang="en-GB" smtClean="0"/>
              <a:pPr/>
              <a:t>16</a:t>
            </a:fld>
            <a:endParaRPr lang="en-GB"/>
          </a:p>
        </p:txBody>
      </p:sp>
    </p:spTree>
    <p:extLst>
      <p:ext uri="{BB962C8B-B14F-4D97-AF65-F5344CB8AC3E}">
        <p14:creationId xmlns:p14="http://schemas.microsoft.com/office/powerpoint/2010/main" xmlns="" val="349296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There</a:t>
            </a:r>
            <a:r>
              <a:rPr lang="en-GB" baseline="0" dirty="0" smtClean="0">
                <a:solidFill>
                  <a:srgbClr val="FF0000"/>
                </a:solidFill>
              </a:rPr>
              <a:t> have been various good practice examples/case studies from across Europe which show that deinstitutionalisation is not only necessary but possible.</a:t>
            </a:r>
          </a:p>
          <a:p>
            <a:endParaRPr lang="en-GB"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In each case the process of deinstitutionalisation was quite different.  Some are were led by government reform, some by user organisations, others by the staff and management in institutions.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worth noting that the draft proposals for ESF and ERDF regulations covering the period 2014–2020 specifically mention the transition to community care as eligible for funding. It remains to be seen how many EU Member States will include this opportunity in their operational programmes, to be agreed with the European Commission. It seems, however, that the ratification of the UN Convention on the Rights of People with Disabilities by the EU, in particular its article 19 (the right to live in the community) has helped to place the transition to community care firmly on the agenda.</a:t>
            </a:r>
            <a:endParaRPr lang="en-GB"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t>Just like the voice of former residents and the values of social work, international treaties and conventions clearly favour community-based over institutional care. The wide array of international, European and national legal acts and declarations aim to prevent segregation, guarantee equal opportunities and safeguard the human rights of the most vulnerable people. They emphasise that every person, whether young or old, whatever disability or illness they may have, should enjoy the same rights and responsibilities: these are not negotiable and cannot be restricted or removed due to arbitrary criteria. </a:t>
            </a:r>
          </a:p>
        </p:txBody>
      </p:sp>
      <p:sp>
        <p:nvSpPr>
          <p:cNvPr id="4" name="Slide Number Placeholder 3"/>
          <p:cNvSpPr>
            <a:spLocks noGrp="1"/>
          </p:cNvSpPr>
          <p:nvPr>
            <p:ph type="sldNum" sz="quarter" idx="10"/>
          </p:nvPr>
        </p:nvSpPr>
        <p:spPr/>
        <p:txBody>
          <a:bodyPr/>
          <a:lstStyle/>
          <a:p>
            <a:fld id="{F60BC79A-7722-4A3C-A458-71252C28BB3D}"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BC79A-7722-4A3C-A458-71252C28BB3D}"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solidFill>
                  <a:prstClr val="black"/>
                </a:solidFill>
              </a:rPr>
              <a:pPr/>
              <a:t>7</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60BC79A-7722-4A3C-A458-71252C28BB3D}"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has ESN done</a:t>
            </a:r>
            <a:r>
              <a:rPr lang="en-GB" baseline="0" dirty="0" smtClean="0"/>
              <a:t> in this area?</a:t>
            </a:r>
          </a:p>
          <a:p>
            <a:endParaRPr lang="en-GB" baseline="0" dirty="0" smtClean="0"/>
          </a:p>
        </p:txBody>
      </p:sp>
      <p:sp>
        <p:nvSpPr>
          <p:cNvPr id="4" name="Slide Number Placeholder 3"/>
          <p:cNvSpPr>
            <a:spLocks noGrp="1"/>
          </p:cNvSpPr>
          <p:nvPr>
            <p:ph type="sldNum" sz="quarter" idx="10"/>
          </p:nvPr>
        </p:nvSpPr>
        <p:spPr/>
        <p:txBody>
          <a:bodyPr/>
          <a:lstStyle/>
          <a:p>
            <a:fld id="{F60BC79A-7722-4A3C-A458-71252C28BB3D}" type="slidenum">
              <a:rPr lang="en-GB" smtClean="0"/>
              <a:pPr/>
              <a:t>9</a:t>
            </a:fld>
            <a:endParaRPr lang="en-GB"/>
          </a:p>
        </p:txBody>
      </p:sp>
    </p:spTree>
    <p:extLst>
      <p:ext uri="{BB962C8B-B14F-4D97-AF65-F5344CB8AC3E}">
        <p14:creationId xmlns:p14="http://schemas.microsoft.com/office/powerpoint/2010/main" xmlns="" val="217364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086E3A-0323-4AE4-B298-C4917C3BD65B}" type="datetimeFigureOut">
              <a:rPr lang="en-US" smtClean="0"/>
              <a:pPr/>
              <a:t>5/28/2013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086E3A-0323-4AE4-B298-C4917C3BD65B}" type="datetimeFigureOut">
              <a:rPr lang="en-US" smtClean="0"/>
              <a:pPr/>
              <a:t>5/28/2013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086E3A-0323-4AE4-B298-C4917C3BD65B}" type="datetimeFigureOut">
              <a:rPr lang="en-US" smtClean="0"/>
              <a:pPr/>
              <a:t>5/28/2013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dirty="0"/>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DFA3C54C-141E-46A7-824E-F35B7D126242}" type="slidenum">
              <a:rPr lang="en-GB"/>
              <a:pPr>
                <a:defRPr/>
              </a:pPr>
              <a:t>‹#›</a:t>
            </a:fld>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086E3A-0323-4AE4-B298-C4917C3BD65B}" type="datetimeFigureOut">
              <a:rPr lang="en-US" smtClean="0"/>
              <a:pPr/>
              <a:t>5/28/2013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86E3A-0323-4AE4-B298-C4917C3BD65B}" type="datetimeFigureOut">
              <a:rPr lang="en-US" smtClean="0"/>
              <a:pPr/>
              <a:t>5/28/2013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086E3A-0323-4AE4-B298-C4917C3BD65B}" type="datetimeFigureOut">
              <a:rPr lang="en-US" smtClean="0"/>
              <a:pPr/>
              <a:t>5/28/2013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086E3A-0323-4AE4-B298-C4917C3BD65B}" type="datetimeFigureOut">
              <a:rPr lang="en-US" smtClean="0"/>
              <a:pPr/>
              <a:t>5/28/2013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086E3A-0323-4AE4-B298-C4917C3BD65B}" type="datetimeFigureOut">
              <a:rPr lang="en-US" smtClean="0"/>
              <a:pPr/>
              <a:t>5/28/2013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86E3A-0323-4AE4-B298-C4917C3BD65B}" type="datetimeFigureOut">
              <a:rPr lang="en-US" smtClean="0"/>
              <a:pPr/>
              <a:t>5/28/2013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86E3A-0323-4AE4-B298-C4917C3BD65B}" type="datetimeFigureOut">
              <a:rPr lang="en-US" smtClean="0"/>
              <a:pPr/>
              <a:t>5/28/2013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86E3A-0323-4AE4-B298-C4917C3BD65B}" type="datetimeFigureOut">
              <a:rPr lang="en-US" smtClean="0"/>
              <a:pPr/>
              <a:t>5/28/2013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D925FF-809C-403A-A270-81E11842CA4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86E3A-0323-4AE4-B298-C4917C3BD65B}" type="datetimeFigureOut">
              <a:rPr lang="en-US" smtClean="0"/>
              <a:pPr/>
              <a:t>5/28/2013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925FF-809C-403A-A270-81E11842CA4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esn-eu.org/publications-and-statements/index.htm" TargetMode="External"/><Relationship Id="rId5" Type="http://schemas.openxmlformats.org/officeDocument/2006/relationships/image" Target="../media/image2.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www.esn-eu.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tif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2857496"/>
            <a:ext cx="9144000" cy="2357454"/>
          </a:xfrm>
          <a:prstGeom prst="rect">
            <a:avLst/>
          </a:prstGeom>
          <a:solidFill>
            <a:schemeClr val="tx1">
              <a:lumMod val="65000"/>
              <a:lumOff val="35000"/>
            </a:schemeClr>
          </a:solidFill>
          <a:ln>
            <a:noFill/>
          </a:ln>
          <a:effectLst>
            <a:outerShdw blurRad="368300" dist="292100" dir="10800000" sx="96000" sy="96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3"/>
          <p:cNvSpPr>
            <a:spLocks noGrp="1" noChangeArrowheads="1"/>
          </p:cNvSpPr>
          <p:nvPr>
            <p:ph type="body" sz="half" idx="1"/>
          </p:nvPr>
        </p:nvSpPr>
        <p:spPr>
          <a:xfrm>
            <a:off x="3542840" y="2996952"/>
            <a:ext cx="5357819" cy="1224136"/>
          </a:xfrm>
        </p:spPr>
        <p:txBody>
          <a:bodyPr>
            <a:normAutofit fontScale="25000" lnSpcReduction="20000"/>
          </a:bodyPr>
          <a:lstStyle/>
          <a:p>
            <a:pPr marL="0" indent="0">
              <a:buNone/>
            </a:pPr>
            <a:r>
              <a:rPr lang="en-US" sz="11600" b="1" dirty="0" smtClean="0">
                <a:solidFill>
                  <a:srgbClr val="FFC000"/>
                </a:solidFill>
                <a:latin typeface="Arial" pitchFamily="34" charset="0"/>
                <a:cs typeface="Arial" pitchFamily="34" charset="0"/>
              </a:rPr>
              <a:t>Developing Community Care</a:t>
            </a:r>
          </a:p>
          <a:p>
            <a:pPr>
              <a:buNone/>
            </a:pPr>
            <a:r>
              <a:rPr lang="en-US" sz="7200" b="1" dirty="0" smtClean="0">
                <a:solidFill>
                  <a:schemeClr val="bg1"/>
                </a:solidFill>
                <a:latin typeface="Arial" pitchFamily="34" charset="0"/>
                <a:cs typeface="Arial" pitchFamily="34" charset="0"/>
              </a:rPr>
              <a:t>Lisa </a:t>
            </a:r>
            <a:r>
              <a:rPr lang="de-DE" sz="7200" b="1" dirty="0" smtClean="0">
                <a:solidFill>
                  <a:schemeClr val="bg1"/>
                </a:solidFill>
                <a:latin typeface="Arial" pitchFamily="34" charset="0"/>
                <a:cs typeface="Arial" pitchFamily="34" charset="0"/>
              </a:rPr>
              <a:t>Schönenberg</a:t>
            </a:r>
          </a:p>
          <a:p>
            <a:pPr>
              <a:buNone/>
            </a:pPr>
            <a:r>
              <a:rPr lang="de-DE" sz="7200" b="1" dirty="0" smtClean="0">
                <a:solidFill>
                  <a:schemeClr val="bg1"/>
                </a:solidFill>
                <a:latin typeface="Arial" pitchFamily="34" charset="0"/>
                <a:cs typeface="Arial" pitchFamily="34" charset="0"/>
              </a:rPr>
              <a:t>Jukka Lindberg</a:t>
            </a:r>
          </a:p>
          <a:p>
            <a:pPr>
              <a:buNone/>
            </a:pPr>
            <a:r>
              <a:rPr lang="en-US" sz="7200" dirty="0" smtClean="0">
                <a:solidFill>
                  <a:schemeClr val="bg1"/>
                </a:solidFill>
                <a:latin typeface="Arial" pitchFamily="34" charset="0"/>
                <a:cs typeface="Arial" pitchFamily="34" charset="0"/>
              </a:rPr>
              <a:t>European Social Network</a:t>
            </a:r>
          </a:p>
          <a:p>
            <a:pPr>
              <a:buNone/>
            </a:pPr>
            <a:endParaRPr lang="en-US" sz="7200" dirty="0" smtClean="0">
              <a:solidFill>
                <a:schemeClr val="bg1"/>
              </a:solidFill>
              <a:latin typeface="Arial" pitchFamily="34" charset="0"/>
              <a:cs typeface="Arial" pitchFamily="34" charset="0"/>
            </a:endParaRPr>
          </a:p>
          <a:p>
            <a:pPr>
              <a:buNone/>
            </a:pPr>
            <a:r>
              <a:rPr lang="en-US" sz="7200" dirty="0" smtClean="0">
                <a:solidFill>
                  <a:schemeClr val="bg1"/>
                </a:solidFill>
                <a:latin typeface="Arial" pitchFamily="34" charset="0"/>
                <a:cs typeface="Arial" pitchFamily="34" charset="0"/>
              </a:rPr>
              <a:t>UBC meeting, Tartu, 30 May 2013</a:t>
            </a:r>
          </a:p>
          <a:p>
            <a:pPr>
              <a:buNone/>
            </a:pPr>
            <a:endParaRPr lang="en-US" sz="6000" dirty="0" smtClean="0">
              <a:solidFill>
                <a:schemeClr val="bg1"/>
              </a:solidFill>
              <a:latin typeface="Arial" pitchFamily="34" charset="0"/>
              <a:cs typeface="Arial" pitchFamily="34" charset="0"/>
            </a:endParaRPr>
          </a:p>
          <a:p>
            <a:pPr>
              <a:buNone/>
            </a:pPr>
            <a:endParaRPr lang="en-GB" sz="3600" dirty="0" smtClean="0">
              <a:solidFill>
                <a:srgbClr val="54AEE1"/>
              </a:solidFill>
              <a:latin typeface="Arial Black" pitchFamily="34" charset="0"/>
            </a:endParaRPr>
          </a:p>
          <a:p>
            <a:pPr>
              <a:buNone/>
            </a:pPr>
            <a:r>
              <a:rPr lang="en-GB" sz="4400" b="1" dirty="0" smtClean="0">
                <a:solidFill>
                  <a:schemeClr val="bg1"/>
                </a:solidFill>
                <a:latin typeface="Arial" pitchFamily="34" charset="0"/>
                <a:cs typeface="Arial" pitchFamily="34" charset="0"/>
              </a:rPr>
              <a:t/>
            </a:r>
            <a:br>
              <a:rPr lang="en-GB" sz="4400" b="1" dirty="0" smtClean="0">
                <a:solidFill>
                  <a:schemeClr val="bg1"/>
                </a:solidFill>
                <a:latin typeface="Arial" pitchFamily="34" charset="0"/>
                <a:cs typeface="Arial" pitchFamily="34" charset="0"/>
              </a:rPr>
            </a:br>
            <a:endParaRPr lang="en-GB" sz="2600" dirty="0" smtClean="0">
              <a:solidFill>
                <a:srgbClr val="54AEE1"/>
              </a:solidFill>
              <a:latin typeface="Arial Black" pitchFamily="34" charset="0"/>
            </a:endParaRPr>
          </a:p>
        </p:txBody>
      </p:sp>
      <p:pic>
        <p:nvPicPr>
          <p:cNvPr id="9" name="Picture 8" descr="Footer PPT.tif"/>
          <p:cNvPicPr>
            <a:picLocks noChangeAspect="1"/>
          </p:cNvPicPr>
          <p:nvPr/>
        </p:nvPicPr>
        <p:blipFill>
          <a:blip r:embed="rId3" cstate="print"/>
          <a:stretch>
            <a:fillRect/>
          </a:stretch>
        </p:blipFill>
        <p:spPr>
          <a:xfrm>
            <a:off x="161956" y="158666"/>
            <a:ext cx="8624886" cy="636457"/>
          </a:xfrm>
          <a:prstGeom prst="rect">
            <a:avLst/>
          </a:prstGeom>
        </p:spPr>
      </p:pic>
      <p:pic>
        <p:nvPicPr>
          <p:cNvPr id="6" name="Picture 5" descr="iStock_000018862837XLarge.jpg"/>
          <p:cNvPicPr>
            <a:picLocks noChangeAspect="1"/>
          </p:cNvPicPr>
          <p:nvPr/>
        </p:nvPicPr>
        <p:blipFill>
          <a:blip r:embed="rId4" cstate="print"/>
          <a:stretch>
            <a:fillRect/>
          </a:stretch>
        </p:blipFill>
        <p:spPr>
          <a:xfrm>
            <a:off x="-1" y="2857496"/>
            <a:ext cx="3542841" cy="2357454"/>
          </a:xfrm>
          <a:prstGeom prst="rect">
            <a:avLst/>
          </a:prstGeom>
        </p:spPr>
      </p:pic>
    </p:spTree>
    <p:extLst>
      <p:ext uri="{BB962C8B-B14F-4D97-AF65-F5344CB8AC3E}">
        <p14:creationId xmlns:p14="http://schemas.microsoft.com/office/powerpoint/2010/main" xmlns="" val="96183962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0" y="59001"/>
            <a:ext cx="9144064" cy="1477328"/>
          </a:xfrm>
          <a:prstGeom prst="rect">
            <a:avLst/>
          </a:prstGeom>
          <a:noFill/>
        </p:spPr>
        <p:txBody>
          <a:bodyPr wrap="square" rtlCol="0">
            <a:spAutoFit/>
          </a:bodyPr>
          <a:lstStyle/>
          <a:p>
            <a:pPr fontAlgn="auto">
              <a:spcBef>
                <a:spcPts val="0"/>
              </a:spcBef>
              <a:spcAft>
                <a:spcPts val="0"/>
              </a:spcAft>
              <a:defRPr/>
            </a:pPr>
            <a:r>
              <a:rPr lang="en-GB" sz="3200" b="1" dirty="0">
                <a:solidFill>
                  <a:schemeClr val="bg1"/>
                </a:solidFill>
                <a:latin typeface="Arial" pitchFamily="34" charset="0"/>
                <a:cs typeface="Arial" pitchFamily="34" charset="0"/>
              </a:rPr>
              <a:t>Developing Community Care</a:t>
            </a:r>
          </a:p>
          <a:p>
            <a:pPr lvl="0"/>
            <a:r>
              <a:rPr lang="en-GB" sz="3200" dirty="0" smtClean="0">
                <a:solidFill>
                  <a:schemeClr val="bg1"/>
                </a:solidFill>
                <a:latin typeface="Arial" pitchFamily="34" charset="0"/>
                <a:cs typeface="Arial" pitchFamily="34" charset="0"/>
              </a:rPr>
              <a:t>Europe’s hidden population</a:t>
            </a:r>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323528" y="1781649"/>
            <a:ext cx="8534752" cy="3477875"/>
          </a:xfrm>
          <a:prstGeom prst="rect">
            <a:avLst/>
          </a:prstGeom>
          <a:noFill/>
          <a:ln w="9525">
            <a:noFill/>
            <a:miter lim="800000"/>
            <a:headEnd/>
            <a:tailEnd/>
          </a:ln>
        </p:spPr>
        <p:txBody>
          <a:bodyPr wrap="square">
            <a:spAutoFit/>
          </a:bodyPr>
          <a:lstStyle/>
          <a:p>
            <a:pPr lvl="0" eaLnBrk="0" fontAlgn="base" hangingPunct="0">
              <a:spcBef>
                <a:spcPct val="20000"/>
              </a:spcBef>
              <a:spcAft>
                <a:spcPct val="0"/>
              </a:spcAft>
              <a:defRPr/>
            </a:pPr>
            <a:r>
              <a:rPr lang="en-GB" sz="2000" dirty="0">
                <a:solidFill>
                  <a:schemeClr val="tx1">
                    <a:lumMod val="65000"/>
                    <a:lumOff val="35000"/>
                  </a:schemeClr>
                </a:solidFill>
                <a:latin typeface="Arial" charset="0"/>
              </a:rPr>
              <a:t>&gt;&gt; </a:t>
            </a:r>
            <a:r>
              <a:rPr lang="en-GB" sz="2000" b="1" dirty="0">
                <a:solidFill>
                  <a:schemeClr val="tx1">
                    <a:lumMod val="65000"/>
                    <a:lumOff val="35000"/>
                  </a:schemeClr>
                </a:solidFill>
                <a:latin typeface="Arial" charset="0"/>
              </a:rPr>
              <a:t>A hidden population living in long-stay institutions</a:t>
            </a:r>
            <a:r>
              <a:rPr lang="en-GB" sz="2000" dirty="0">
                <a:solidFill>
                  <a:schemeClr val="tx1">
                    <a:lumMod val="65000"/>
                    <a:lumOff val="35000"/>
                  </a:schemeClr>
                </a:solidFill>
                <a:latin typeface="Arial" charset="0"/>
              </a:rPr>
              <a:t>: </a:t>
            </a:r>
          </a:p>
          <a:p>
            <a:pPr marL="352425" lvl="0" indent="-352425" eaLnBrk="0" fontAlgn="base" hangingPunct="0">
              <a:spcBef>
                <a:spcPct val="20000"/>
              </a:spcBef>
              <a:spcAft>
                <a:spcPct val="0"/>
              </a:spcAft>
              <a:buFont typeface="Arial" pitchFamily="34" charset="0"/>
              <a:buChar char="•"/>
              <a:defRPr/>
            </a:pPr>
            <a:r>
              <a:rPr lang="en-GB" sz="2000" dirty="0">
                <a:solidFill>
                  <a:schemeClr val="tx1">
                    <a:lumMod val="65000"/>
                    <a:lumOff val="35000"/>
                  </a:schemeClr>
                </a:solidFill>
                <a:latin typeface="Arial" charset="0"/>
              </a:rPr>
              <a:t>1.2 million persons with </a:t>
            </a:r>
            <a:r>
              <a:rPr lang="en-GB" sz="2000" b="1" dirty="0">
                <a:solidFill>
                  <a:schemeClr val="tx1">
                    <a:lumMod val="65000"/>
                    <a:lumOff val="35000"/>
                  </a:schemeClr>
                </a:solidFill>
                <a:latin typeface="Arial" charset="0"/>
              </a:rPr>
              <a:t>disabilities</a:t>
            </a:r>
          </a:p>
          <a:p>
            <a:pPr marL="352425" lvl="0" indent="-352425" eaLnBrk="0" fontAlgn="base" hangingPunct="0">
              <a:spcBef>
                <a:spcPct val="20000"/>
              </a:spcBef>
              <a:spcAft>
                <a:spcPct val="0"/>
              </a:spcAft>
              <a:buFont typeface="Arial" pitchFamily="34" charset="0"/>
              <a:buChar char="•"/>
              <a:defRPr/>
            </a:pPr>
            <a:r>
              <a:rPr lang="en-GB" sz="2000" dirty="0">
                <a:solidFill>
                  <a:schemeClr val="tx1">
                    <a:lumMod val="65000"/>
                    <a:lumOff val="35000"/>
                  </a:schemeClr>
                </a:solidFill>
                <a:latin typeface="Arial" charset="0"/>
              </a:rPr>
              <a:t>300 000 persons with </a:t>
            </a:r>
            <a:r>
              <a:rPr lang="en-GB" sz="2000" b="1" dirty="0">
                <a:solidFill>
                  <a:schemeClr val="tx1">
                    <a:lumMod val="65000"/>
                    <a:lumOff val="35000"/>
                  </a:schemeClr>
                </a:solidFill>
                <a:latin typeface="Arial" charset="0"/>
              </a:rPr>
              <a:t>mental health </a:t>
            </a:r>
            <a:r>
              <a:rPr lang="en-GB" sz="2000" dirty="0">
                <a:solidFill>
                  <a:schemeClr val="tx1">
                    <a:lumMod val="65000"/>
                    <a:lumOff val="35000"/>
                  </a:schemeClr>
                </a:solidFill>
                <a:latin typeface="Arial" charset="0"/>
              </a:rPr>
              <a:t>problems </a:t>
            </a:r>
          </a:p>
          <a:p>
            <a:pPr marL="352425" lvl="0" indent="-352425" eaLnBrk="0" fontAlgn="base" hangingPunct="0">
              <a:spcBef>
                <a:spcPct val="20000"/>
              </a:spcBef>
              <a:spcAft>
                <a:spcPct val="0"/>
              </a:spcAft>
              <a:buFont typeface="Arial" pitchFamily="34" charset="0"/>
              <a:buChar char="•"/>
              <a:defRPr/>
            </a:pPr>
            <a:r>
              <a:rPr lang="en-GB" sz="2000" dirty="0">
                <a:solidFill>
                  <a:schemeClr val="tx1">
                    <a:lumMod val="65000"/>
                    <a:lumOff val="35000"/>
                  </a:schemeClr>
                </a:solidFill>
                <a:latin typeface="Arial" charset="0"/>
              </a:rPr>
              <a:t>150 000 </a:t>
            </a:r>
            <a:r>
              <a:rPr lang="en-GB" sz="2000" b="1" dirty="0" smtClean="0">
                <a:solidFill>
                  <a:schemeClr val="tx1">
                    <a:lumMod val="65000"/>
                    <a:lumOff val="35000"/>
                  </a:schemeClr>
                </a:solidFill>
                <a:latin typeface="Arial" charset="0"/>
              </a:rPr>
              <a:t>children</a:t>
            </a:r>
          </a:p>
          <a:p>
            <a:pPr lvl="0" eaLnBrk="0" fontAlgn="base" hangingPunct="0">
              <a:spcBef>
                <a:spcPct val="20000"/>
              </a:spcBef>
              <a:spcAft>
                <a:spcPct val="0"/>
              </a:spcAft>
              <a:defRPr/>
            </a:pPr>
            <a:endParaRPr lang="en-GB" sz="2000" dirty="0">
              <a:solidFill>
                <a:schemeClr val="tx1">
                  <a:lumMod val="65000"/>
                  <a:lumOff val="35000"/>
                </a:schemeClr>
              </a:solidFill>
              <a:latin typeface="Arial" charset="0"/>
            </a:endParaRPr>
          </a:p>
          <a:p>
            <a:pPr lvl="0" eaLnBrk="0" fontAlgn="base" hangingPunct="0">
              <a:spcBef>
                <a:spcPct val="20000"/>
              </a:spcBef>
              <a:spcAft>
                <a:spcPct val="0"/>
              </a:spcAft>
              <a:defRPr/>
            </a:pPr>
            <a:r>
              <a:rPr lang="en-GB" sz="2000" dirty="0">
                <a:solidFill>
                  <a:schemeClr val="tx1">
                    <a:lumMod val="65000"/>
                    <a:lumOff val="35000"/>
                  </a:schemeClr>
                </a:solidFill>
                <a:latin typeface="Arial" charset="0"/>
              </a:rPr>
              <a:t>&gt;&gt;</a:t>
            </a:r>
            <a:r>
              <a:rPr lang="en-GB" sz="2000" b="1" dirty="0">
                <a:solidFill>
                  <a:schemeClr val="tx1">
                    <a:lumMod val="65000"/>
                    <a:lumOff val="35000"/>
                  </a:schemeClr>
                </a:solidFill>
                <a:latin typeface="Arial" charset="0"/>
              </a:rPr>
              <a:t> </a:t>
            </a:r>
            <a:r>
              <a:rPr lang="en-GB" sz="2000" dirty="0">
                <a:solidFill>
                  <a:schemeClr val="tx1">
                    <a:lumMod val="65000"/>
                    <a:lumOff val="35000"/>
                  </a:schemeClr>
                </a:solidFill>
                <a:latin typeface="Arial" charset="0"/>
              </a:rPr>
              <a:t>While an institutional setting may provide </a:t>
            </a:r>
            <a:r>
              <a:rPr lang="en-GB" sz="2000" b="1" dirty="0">
                <a:solidFill>
                  <a:schemeClr val="tx1">
                    <a:lumMod val="65000"/>
                    <a:lumOff val="35000"/>
                  </a:schemeClr>
                </a:solidFill>
                <a:latin typeface="Arial" charset="0"/>
              </a:rPr>
              <a:t>physical security </a:t>
            </a:r>
            <a:r>
              <a:rPr lang="en-GB" sz="2000" dirty="0">
                <a:solidFill>
                  <a:schemeClr val="tx1">
                    <a:lumMod val="65000"/>
                    <a:lumOff val="35000"/>
                  </a:schemeClr>
                </a:solidFill>
                <a:latin typeface="Arial" charset="0"/>
              </a:rPr>
              <a:t>(food, shelter), it also fosters </a:t>
            </a:r>
            <a:r>
              <a:rPr lang="en-GB" sz="2000" b="1" dirty="0">
                <a:solidFill>
                  <a:schemeClr val="tx1">
                    <a:lumMod val="65000"/>
                    <a:lumOff val="35000"/>
                  </a:schemeClr>
                </a:solidFill>
                <a:latin typeface="Arial" charset="0"/>
              </a:rPr>
              <a:t>dependency, over-protection and exclusion </a:t>
            </a:r>
            <a:r>
              <a:rPr lang="en-GB" sz="2000" dirty="0">
                <a:solidFill>
                  <a:schemeClr val="tx1">
                    <a:lumMod val="65000"/>
                    <a:lumOff val="35000"/>
                  </a:schemeClr>
                </a:solidFill>
                <a:latin typeface="Arial" charset="0"/>
              </a:rPr>
              <a:t>of service users and cannot offer the sense of well-being that stems from being included in </a:t>
            </a:r>
            <a:r>
              <a:rPr lang="en-GB" sz="2000" dirty="0" smtClean="0">
                <a:solidFill>
                  <a:schemeClr val="tx1">
                    <a:lumMod val="65000"/>
                    <a:lumOff val="35000"/>
                  </a:schemeClr>
                </a:solidFill>
                <a:latin typeface="Arial" charset="0"/>
              </a:rPr>
              <a:t>society.</a:t>
            </a:r>
            <a:endParaRPr lang="en-US" sz="2000" b="1" dirty="0">
              <a:solidFill>
                <a:schemeClr val="tx1">
                  <a:lumMod val="65000"/>
                  <a:lumOff val="35000"/>
                </a:schemeClr>
              </a:solidFill>
            </a:endParaRPr>
          </a:p>
          <a:p>
            <a:endParaRPr lang="en-GB" sz="2000" dirty="0">
              <a:solidFill>
                <a:schemeClr val="accent5">
                  <a:lumMod val="60000"/>
                  <a:lumOff val="40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0" y="59001"/>
            <a:ext cx="9144064" cy="1477328"/>
          </a:xfrm>
          <a:prstGeom prst="rect">
            <a:avLst/>
          </a:prstGeom>
          <a:noFill/>
        </p:spPr>
        <p:txBody>
          <a:bodyPr wrap="square" rtlCol="0">
            <a:spAutoFit/>
          </a:bodyPr>
          <a:lstStyle/>
          <a:p>
            <a:pPr fontAlgn="auto">
              <a:spcBef>
                <a:spcPts val="0"/>
              </a:spcBef>
              <a:spcAft>
                <a:spcPts val="0"/>
              </a:spcAft>
              <a:defRPr/>
            </a:pPr>
            <a:r>
              <a:rPr lang="en-GB" sz="3200" b="1" dirty="0">
                <a:solidFill>
                  <a:schemeClr val="bg1"/>
                </a:solidFill>
                <a:latin typeface="Arial" pitchFamily="34" charset="0"/>
                <a:cs typeface="Arial" pitchFamily="34" charset="0"/>
              </a:rPr>
              <a:t>Developing Community Care</a:t>
            </a:r>
          </a:p>
          <a:p>
            <a:pPr lvl="0"/>
            <a:r>
              <a:rPr lang="en-GB" sz="3100" dirty="0" smtClean="0">
                <a:solidFill>
                  <a:schemeClr val="bg1"/>
                </a:solidFill>
                <a:latin typeface="Arial" pitchFamily="34" charset="0"/>
                <a:cs typeface="Arial" pitchFamily="34" charset="0"/>
              </a:rPr>
              <a:t>Definition of Institutional Care &amp; Culture</a:t>
            </a:r>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202850" y="1628800"/>
            <a:ext cx="8715436" cy="5509200"/>
          </a:xfrm>
          <a:prstGeom prst="rect">
            <a:avLst/>
          </a:prstGeom>
          <a:noFill/>
          <a:ln w="9525">
            <a:noFill/>
            <a:miter lim="800000"/>
            <a:headEnd/>
            <a:tailEnd/>
          </a:ln>
        </p:spPr>
        <p:txBody>
          <a:bodyPr wrap="square">
            <a:spAutoFit/>
          </a:bodyPr>
          <a:lstStyle/>
          <a:p>
            <a:r>
              <a:rPr lang="en-GB" sz="2300" dirty="0" smtClean="0">
                <a:solidFill>
                  <a:schemeClr val="tx1">
                    <a:lumMod val="65000"/>
                    <a:lumOff val="35000"/>
                  </a:schemeClr>
                </a:solidFill>
                <a:latin typeface="Arial" pitchFamily="34" charset="0"/>
                <a:cs typeface="Arial" pitchFamily="34" charset="0"/>
              </a:rPr>
              <a:t>&gt;&gt; Institution: a </a:t>
            </a:r>
            <a:r>
              <a:rPr lang="en-GB" sz="2300" b="1" dirty="0" smtClean="0">
                <a:solidFill>
                  <a:schemeClr val="tx1">
                    <a:lumMod val="65000"/>
                    <a:lumOff val="35000"/>
                  </a:schemeClr>
                </a:solidFill>
                <a:latin typeface="Arial" pitchFamily="34" charset="0"/>
                <a:cs typeface="Arial" pitchFamily="34" charset="0"/>
              </a:rPr>
              <a:t>long-stay </a:t>
            </a:r>
            <a:r>
              <a:rPr lang="en-GB" sz="2300" b="1" dirty="0">
                <a:solidFill>
                  <a:schemeClr val="tx1">
                    <a:lumMod val="65000"/>
                    <a:lumOff val="35000"/>
                  </a:schemeClr>
                </a:solidFill>
                <a:latin typeface="Arial" pitchFamily="34" charset="0"/>
                <a:cs typeface="Arial" pitchFamily="34" charset="0"/>
              </a:rPr>
              <a:t>residence </a:t>
            </a:r>
            <a:r>
              <a:rPr lang="en-GB" sz="2300" dirty="0">
                <a:solidFill>
                  <a:schemeClr val="tx1">
                    <a:lumMod val="65000"/>
                    <a:lumOff val="35000"/>
                  </a:schemeClr>
                </a:solidFill>
                <a:latin typeface="Arial" pitchFamily="34" charset="0"/>
                <a:cs typeface="Arial" pitchFamily="34" charset="0"/>
              </a:rPr>
              <a:t>in which people live and receive </a:t>
            </a:r>
            <a:r>
              <a:rPr lang="en-GB" sz="2300" dirty="0" smtClean="0">
                <a:solidFill>
                  <a:schemeClr val="tx1">
                    <a:lumMod val="65000"/>
                    <a:lumOff val="35000"/>
                  </a:schemeClr>
                </a:solidFill>
                <a:latin typeface="Arial" pitchFamily="34" charset="0"/>
                <a:cs typeface="Arial" pitchFamily="34" charset="0"/>
              </a:rPr>
              <a:t>care for an </a:t>
            </a:r>
            <a:r>
              <a:rPr lang="en-GB" sz="2300" b="1" dirty="0" smtClean="0">
                <a:solidFill>
                  <a:schemeClr val="tx1">
                    <a:lumMod val="65000"/>
                    <a:lumOff val="35000"/>
                  </a:schemeClr>
                </a:solidFill>
                <a:latin typeface="Arial" pitchFamily="34" charset="0"/>
                <a:cs typeface="Arial" pitchFamily="34" charset="0"/>
              </a:rPr>
              <a:t>unspecified </a:t>
            </a:r>
            <a:r>
              <a:rPr lang="en-GB" sz="2300" b="1" dirty="0">
                <a:solidFill>
                  <a:schemeClr val="tx1">
                    <a:lumMod val="65000"/>
                    <a:lumOff val="35000"/>
                  </a:schemeClr>
                </a:solidFill>
                <a:latin typeface="Arial" pitchFamily="34" charset="0"/>
                <a:cs typeface="Arial" pitchFamily="34" charset="0"/>
              </a:rPr>
              <a:t>period of time </a:t>
            </a:r>
            <a:r>
              <a:rPr lang="en-GB" sz="2300" dirty="0">
                <a:solidFill>
                  <a:schemeClr val="tx1">
                    <a:lumMod val="65000"/>
                    <a:lumOff val="35000"/>
                  </a:schemeClr>
                </a:solidFill>
                <a:latin typeface="Arial" pitchFamily="34" charset="0"/>
                <a:cs typeface="Arial" pitchFamily="34" charset="0"/>
              </a:rPr>
              <a:t>following a medical or social assessment or a court decision</a:t>
            </a:r>
            <a:r>
              <a:rPr lang="en-GB" sz="2300" dirty="0" smtClean="0">
                <a:solidFill>
                  <a:schemeClr val="tx1">
                    <a:lumMod val="65000"/>
                    <a:lumOff val="35000"/>
                  </a:schemeClr>
                </a:solidFill>
                <a:latin typeface="Arial" pitchFamily="34" charset="0"/>
                <a:cs typeface="Arial" pitchFamily="34" charset="0"/>
              </a:rPr>
              <a:t>.</a:t>
            </a:r>
            <a:endParaRPr lang="en-GB" sz="2300" dirty="0">
              <a:solidFill>
                <a:schemeClr val="tx1">
                  <a:lumMod val="65000"/>
                  <a:lumOff val="35000"/>
                </a:schemeClr>
              </a:solidFill>
              <a:latin typeface="Arial" pitchFamily="34" charset="0"/>
              <a:cs typeface="Arial" pitchFamily="34" charset="0"/>
            </a:endParaRPr>
          </a:p>
          <a:p>
            <a:endParaRPr lang="en-GB" sz="2300" b="1" dirty="0">
              <a:solidFill>
                <a:schemeClr val="tx1">
                  <a:lumMod val="65000"/>
                  <a:lumOff val="35000"/>
                </a:schemeClr>
              </a:solidFill>
              <a:latin typeface="Arial" pitchFamily="34" charset="0"/>
              <a:cs typeface="Arial" pitchFamily="34" charset="0"/>
            </a:endParaRPr>
          </a:p>
          <a:p>
            <a:r>
              <a:rPr lang="en-GB" sz="2300" dirty="0" smtClean="0">
                <a:solidFill>
                  <a:schemeClr val="tx1">
                    <a:lumMod val="65000"/>
                    <a:lumOff val="35000"/>
                  </a:schemeClr>
                </a:solidFill>
                <a:latin typeface="Arial" pitchFamily="34" charset="0"/>
                <a:cs typeface="Arial" pitchFamily="34" charset="0"/>
              </a:rPr>
              <a:t>&gt;&gt;Report by European </a:t>
            </a:r>
            <a:r>
              <a:rPr lang="en-GB" sz="2300" dirty="0">
                <a:solidFill>
                  <a:schemeClr val="tx1">
                    <a:lumMod val="65000"/>
                    <a:lumOff val="35000"/>
                  </a:schemeClr>
                </a:solidFill>
                <a:latin typeface="Arial" pitchFamily="34" charset="0"/>
                <a:cs typeface="Arial" pitchFamily="34" charset="0"/>
              </a:rPr>
              <a:t>Ad Hoc </a:t>
            </a:r>
            <a:r>
              <a:rPr lang="en-GB" sz="2300" dirty="0" smtClean="0">
                <a:solidFill>
                  <a:schemeClr val="tx1">
                    <a:lumMod val="65000"/>
                    <a:lumOff val="35000"/>
                  </a:schemeClr>
                </a:solidFill>
                <a:latin typeface="Arial" pitchFamily="34" charset="0"/>
                <a:cs typeface="Arial" pitchFamily="34" charset="0"/>
              </a:rPr>
              <a:t>Expert Group talk of </a:t>
            </a:r>
            <a:r>
              <a:rPr lang="en-GB" sz="2300" b="1" dirty="0" smtClean="0">
                <a:solidFill>
                  <a:schemeClr val="tx1">
                    <a:lumMod val="65000"/>
                    <a:lumOff val="35000"/>
                  </a:schemeClr>
                </a:solidFill>
                <a:latin typeface="Arial" pitchFamily="34" charset="0"/>
                <a:cs typeface="Arial" pitchFamily="34" charset="0"/>
              </a:rPr>
              <a:t>‘institutional culture</a:t>
            </a:r>
            <a:r>
              <a:rPr lang="en-GB" sz="2300" dirty="0" smtClean="0">
                <a:solidFill>
                  <a:schemeClr val="tx1">
                    <a:lumMod val="65000"/>
                    <a:lumOff val="35000"/>
                  </a:schemeClr>
                </a:solidFill>
                <a:latin typeface="Arial" pitchFamily="34" charset="0"/>
                <a:cs typeface="Arial" pitchFamily="34" charset="0"/>
              </a:rPr>
              <a:t>’:</a:t>
            </a:r>
          </a:p>
          <a:p>
            <a:endParaRPr lang="en-GB" sz="2300" dirty="0">
              <a:solidFill>
                <a:schemeClr val="tx1">
                  <a:lumMod val="65000"/>
                  <a:lumOff val="35000"/>
                </a:schemeClr>
              </a:solidFill>
              <a:latin typeface="Arial" pitchFamily="34" charset="0"/>
              <a:cs typeface="Arial" pitchFamily="34" charset="0"/>
            </a:endParaRPr>
          </a:p>
          <a:p>
            <a:pPr marL="342900" indent="-342900">
              <a:buFont typeface="Arial" pitchFamily="34" charset="0"/>
              <a:buChar char="•"/>
            </a:pPr>
            <a:r>
              <a:rPr lang="en-GB" sz="2300" b="1" dirty="0">
                <a:solidFill>
                  <a:schemeClr val="tx2">
                    <a:lumMod val="60000"/>
                    <a:lumOff val="40000"/>
                  </a:schemeClr>
                </a:solidFill>
                <a:latin typeface="Arial" pitchFamily="34" charset="0"/>
                <a:cs typeface="Arial" pitchFamily="34" charset="0"/>
              </a:rPr>
              <a:t>depersonalisation </a:t>
            </a:r>
          </a:p>
          <a:p>
            <a:pPr marL="342900" indent="-342900">
              <a:buFont typeface="Arial" pitchFamily="34" charset="0"/>
              <a:buChar char="•"/>
            </a:pPr>
            <a:r>
              <a:rPr lang="en-GB" sz="2300" b="1" dirty="0" smtClean="0">
                <a:solidFill>
                  <a:schemeClr val="tx2">
                    <a:lumMod val="60000"/>
                    <a:lumOff val="40000"/>
                  </a:schemeClr>
                </a:solidFill>
                <a:latin typeface="Arial" pitchFamily="34" charset="0"/>
                <a:cs typeface="Arial" pitchFamily="34" charset="0"/>
              </a:rPr>
              <a:t>rigid routines</a:t>
            </a:r>
            <a:endParaRPr lang="en-GB" sz="2300" b="1" dirty="0">
              <a:solidFill>
                <a:schemeClr val="tx2">
                  <a:lumMod val="60000"/>
                  <a:lumOff val="40000"/>
                </a:schemeClr>
              </a:solidFill>
              <a:latin typeface="Arial" pitchFamily="34" charset="0"/>
              <a:cs typeface="Arial" pitchFamily="34" charset="0"/>
            </a:endParaRPr>
          </a:p>
          <a:p>
            <a:pPr marL="342900" indent="-342900">
              <a:buFont typeface="Arial" pitchFamily="34" charset="0"/>
              <a:buChar char="•"/>
            </a:pPr>
            <a:r>
              <a:rPr lang="en-GB" sz="2300" b="1" dirty="0">
                <a:solidFill>
                  <a:schemeClr val="tx2">
                    <a:lumMod val="60000"/>
                    <a:lumOff val="40000"/>
                  </a:schemeClr>
                </a:solidFill>
                <a:latin typeface="Arial" pitchFamily="34" charset="0"/>
                <a:cs typeface="Arial" pitchFamily="34" charset="0"/>
              </a:rPr>
              <a:t>n</a:t>
            </a:r>
            <a:r>
              <a:rPr lang="en-GB" sz="2300" b="1" dirty="0" smtClean="0">
                <a:solidFill>
                  <a:schemeClr val="tx2">
                    <a:lumMod val="60000"/>
                    <a:lumOff val="40000"/>
                  </a:schemeClr>
                </a:solidFill>
                <a:latin typeface="Arial" pitchFamily="34" charset="0"/>
                <a:cs typeface="Arial" pitchFamily="34" charset="0"/>
              </a:rPr>
              <a:t>o individuality of treatment</a:t>
            </a:r>
            <a:endParaRPr lang="en-GB" sz="2300" b="1" dirty="0">
              <a:solidFill>
                <a:schemeClr val="tx2">
                  <a:lumMod val="60000"/>
                  <a:lumOff val="40000"/>
                </a:schemeClr>
              </a:solidFill>
              <a:latin typeface="Arial" pitchFamily="34" charset="0"/>
              <a:cs typeface="Arial" pitchFamily="34" charset="0"/>
            </a:endParaRPr>
          </a:p>
          <a:p>
            <a:pPr marL="342900" indent="-342900">
              <a:buFont typeface="Arial" pitchFamily="34" charset="0"/>
              <a:buChar char="•"/>
            </a:pPr>
            <a:r>
              <a:rPr lang="en-GB" sz="2300" b="1" dirty="0">
                <a:solidFill>
                  <a:schemeClr val="tx2">
                    <a:lumMod val="60000"/>
                    <a:lumOff val="40000"/>
                  </a:schemeClr>
                </a:solidFill>
                <a:latin typeface="Arial" pitchFamily="34" charset="0"/>
                <a:cs typeface="Arial" pitchFamily="34" charset="0"/>
              </a:rPr>
              <a:t>s</a:t>
            </a:r>
            <a:r>
              <a:rPr lang="en-GB" sz="2300" b="1" dirty="0" smtClean="0">
                <a:solidFill>
                  <a:schemeClr val="tx2">
                    <a:lumMod val="60000"/>
                    <a:lumOff val="40000"/>
                  </a:schemeClr>
                </a:solidFill>
                <a:latin typeface="Arial" pitchFamily="34" charset="0"/>
                <a:cs typeface="Arial" pitchFamily="34" charset="0"/>
              </a:rPr>
              <a:t>ocial distance and isolation</a:t>
            </a:r>
          </a:p>
          <a:p>
            <a:pPr marL="342900" indent="-342900">
              <a:buFont typeface="Arial" pitchFamily="34" charset="0"/>
              <a:buChar char="•"/>
            </a:pPr>
            <a:endParaRPr lang="en-GB" sz="2300" b="1" dirty="0" smtClean="0">
              <a:solidFill>
                <a:schemeClr val="tx2">
                  <a:lumMod val="60000"/>
                  <a:lumOff val="40000"/>
                </a:schemeClr>
              </a:solidFill>
              <a:latin typeface="Arial" pitchFamily="34" charset="0"/>
              <a:cs typeface="Arial" pitchFamily="34" charset="0"/>
            </a:endParaRPr>
          </a:p>
          <a:p>
            <a:r>
              <a:rPr lang="en-GB" sz="2300" dirty="0">
                <a:solidFill>
                  <a:schemeClr val="tx1">
                    <a:lumMod val="65000"/>
                    <a:lumOff val="35000"/>
                  </a:schemeClr>
                </a:solidFill>
                <a:latin typeface="Arial" pitchFamily="34" charset="0"/>
                <a:cs typeface="Arial" pitchFamily="34" charset="0"/>
              </a:rPr>
              <a:t>&gt;&gt;</a:t>
            </a:r>
            <a:r>
              <a:rPr lang="en-GB" sz="2300" b="1" dirty="0">
                <a:solidFill>
                  <a:schemeClr val="tx1">
                    <a:lumMod val="65000"/>
                    <a:lumOff val="35000"/>
                  </a:schemeClr>
                </a:solidFill>
                <a:latin typeface="Arial" pitchFamily="34" charset="0"/>
                <a:cs typeface="Arial" pitchFamily="34" charset="0"/>
              </a:rPr>
              <a:t> It is not just about size!</a:t>
            </a:r>
          </a:p>
          <a:p>
            <a:endParaRPr lang="en-GB" sz="2000" dirty="0" smtClean="0">
              <a:solidFill>
                <a:schemeClr val="tx1">
                  <a:lumMod val="65000"/>
                  <a:lumOff val="35000"/>
                </a:schemeClr>
              </a:solidFill>
              <a:latin typeface="Arial" pitchFamily="34" charset="0"/>
              <a:cs typeface="Arial" pitchFamily="34" charset="0"/>
            </a:endParaRPr>
          </a:p>
          <a:p>
            <a:pPr marL="342900" indent="-342900">
              <a:buFont typeface="Arial" pitchFamily="34" charset="0"/>
              <a:buChar char="•"/>
            </a:pPr>
            <a:endParaRPr lang="en-GB" sz="2000" dirty="0">
              <a:solidFill>
                <a:schemeClr val="tx1">
                  <a:lumMod val="65000"/>
                  <a:lumOff val="35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Tree>
    <p:extLst>
      <p:ext uri="{BB962C8B-B14F-4D97-AF65-F5344CB8AC3E}">
        <p14:creationId xmlns:p14="http://schemas.microsoft.com/office/powerpoint/2010/main" xmlns="" val="1120667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0" y="59001"/>
            <a:ext cx="9072594" cy="1938992"/>
          </a:xfrm>
          <a:prstGeom prst="rect">
            <a:avLst/>
          </a:prstGeom>
          <a:noFill/>
        </p:spPr>
        <p:txBody>
          <a:bodyPr wrap="square" rtlCol="0">
            <a:spAutoFit/>
          </a:bodyPr>
          <a:lstStyle/>
          <a:p>
            <a:pPr fontAlgn="auto">
              <a:spcBef>
                <a:spcPts val="0"/>
              </a:spcBef>
              <a:spcAft>
                <a:spcPts val="0"/>
              </a:spcAft>
              <a:defRPr/>
            </a:pPr>
            <a:r>
              <a:rPr lang="en-GB" sz="3200" b="1" dirty="0">
                <a:solidFill>
                  <a:schemeClr val="bg1"/>
                </a:solidFill>
                <a:latin typeface="Arial" pitchFamily="34" charset="0"/>
                <a:cs typeface="Arial" pitchFamily="34" charset="0"/>
              </a:rPr>
              <a:t>Developing Community Care</a:t>
            </a:r>
          </a:p>
          <a:p>
            <a:pPr lvl="0"/>
            <a:r>
              <a:rPr lang="en-GB" sz="3200" dirty="0" smtClean="0">
                <a:solidFill>
                  <a:schemeClr val="bg1"/>
                </a:solidFill>
                <a:latin typeface="Arial" pitchFamily="34" charset="0"/>
                <a:cs typeface="Arial" pitchFamily="34" charset="0"/>
              </a:rPr>
              <a:t>Community-based services</a:t>
            </a:r>
            <a:br>
              <a:rPr lang="en-GB" sz="3200" dirty="0" smtClean="0">
                <a:solidFill>
                  <a:schemeClr val="bg1"/>
                </a:solidFill>
                <a:latin typeface="Arial" pitchFamily="34" charset="0"/>
                <a:cs typeface="Arial" pitchFamily="34" charset="0"/>
              </a:rPr>
            </a:br>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142844" y="1628800"/>
            <a:ext cx="8715436" cy="4970591"/>
          </a:xfrm>
          <a:prstGeom prst="rect">
            <a:avLst/>
          </a:prstGeom>
          <a:noFill/>
          <a:ln w="9525">
            <a:noFill/>
            <a:miter lim="800000"/>
            <a:headEnd/>
            <a:tailEnd/>
          </a:ln>
        </p:spPr>
        <p:txBody>
          <a:bodyPr wrap="square">
            <a:spAutoFit/>
          </a:bodyPr>
          <a:lstStyle/>
          <a:p>
            <a:r>
              <a:rPr lang="en-GB" sz="2300" dirty="0" smtClean="0">
                <a:solidFill>
                  <a:schemeClr val="tx1">
                    <a:lumMod val="65000"/>
                    <a:lumOff val="35000"/>
                  </a:schemeClr>
                </a:solidFill>
                <a:latin typeface="Arial" pitchFamily="34" charset="0"/>
                <a:cs typeface="Arial" pitchFamily="34" charset="0"/>
              </a:rPr>
              <a:t>&gt;&gt;</a:t>
            </a:r>
            <a:r>
              <a:rPr lang="en-GB" sz="2300" b="1" dirty="0" smtClean="0">
                <a:solidFill>
                  <a:schemeClr val="tx1">
                    <a:lumMod val="65000"/>
                    <a:lumOff val="35000"/>
                  </a:schemeClr>
                </a:solidFill>
                <a:latin typeface="Arial" pitchFamily="34" charset="0"/>
                <a:cs typeface="Arial" pitchFamily="34" charset="0"/>
              </a:rPr>
              <a:t> </a:t>
            </a:r>
            <a:r>
              <a:rPr lang="en-GB" sz="2300" dirty="0" smtClean="0">
                <a:solidFill>
                  <a:schemeClr val="tx1">
                    <a:lumMod val="65000"/>
                    <a:lumOff val="35000"/>
                  </a:schemeClr>
                </a:solidFill>
                <a:latin typeface="Arial" pitchFamily="34" charset="0"/>
                <a:cs typeface="Arial" pitchFamily="34" charset="0"/>
              </a:rPr>
              <a:t>Assistance</a:t>
            </a:r>
            <a:r>
              <a:rPr lang="en-GB" sz="2300" dirty="0">
                <a:solidFill>
                  <a:schemeClr val="tx1">
                    <a:lumMod val="65000"/>
                    <a:lumOff val="35000"/>
                  </a:schemeClr>
                </a:solidFill>
                <a:latin typeface="Arial" pitchFamily="34" charset="0"/>
                <a:cs typeface="Arial" pitchFamily="34" charset="0"/>
              </a:rPr>
              <a:t>, support and </a:t>
            </a:r>
            <a:r>
              <a:rPr lang="en-GB" sz="2300" b="1" dirty="0">
                <a:solidFill>
                  <a:schemeClr val="tx1">
                    <a:lumMod val="65000"/>
                    <a:lumOff val="35000"/>
                  </a:schemeClr>
                </a:solidFill>
                <a:latin typeface="Arial" pitchFamily="34" charset="0"/>
                <a:cs typeface="Arial" pitchFamily="34" charset="0"/>
              </a:rPr>
              <a:t>care </a:t>
            </a:r>
            <a:r>
              <a:rPr lang="en-GB" sz="2300" b="1" dirty="0" smtClean="0">
                <a:solidFill>
                  <a:schemeClr val="tx1">
                    <a:lumMod val="65000"/>
                    <a:lumOff val="35000"/>
                  </a:schemeClr>
                </a:solidFill>
                <a:latin typeface="Arial" pitchFamily="34" charset="0"/>
                <a:cs typeface="Arial" pitchFamily="34" charset="0"/>
              </a:rPr>
              <a:t>in the community</a:t>
            </a:r>
          </a:p>
          <a:p>
            <a:endParaRPr lang="en-GB" sz="2300" dirty="0">
              <a:solidFill>
                <a:schemeClr val="tx1">
                  <a:lumMod val="65000"/>
                  <a:lumOff val="35000"/>
                </a:schemeClr>
              </a:solidFill>
              <a:latin typeface="Arial" pitchFamily="34" charset="0"/>
              <a:cs typeface="Arial" pitchFamily="34" charset="0"/>
            </a:endParaRPr>
          </a:p>
          <a:p>
            <a:r>
              <a:rPr lang="en-GB" sz="2300" dirty="0">
                <a:solidFill>
                  <a:schemeClr val="tx1">
                    <a:lumMod val="65000"/>
                    <a:lumOff val="35000"/>
                  </a:schemeClr>
                </a:solidFill>
                <a:latin typeface="Arial" pitchFamily="34" charset="0"/>
                <a:cs typeface="Arial" pitchFamily="34" charset="0"/>
              </a:rPr>
              <a:t>&gt;&gt; </a:t>
            </a:r>
            <a:r>
              <a:rPr lang="en-GB" sz="2300" b="1" dirty="0">
                <a:solidFill>
                  <a:schemeClr val="tx1">
                    <a:lumMod val="65000"/>
                    <a:lumOff val="35000"/>
                  </a:schemeClr>
                </a:solidFill>
                <a:latin typeface="Arial" pitchFamily="34" charset="0"/>
                <a:cs typeface="Arial" pitchFamily="34" charset="0"/>
              </a:rPr>
              <a:t>Choice and control</a:t>
            </a:r>
            <a:r>
              <a:rPr lang="en-GB" sz="2300" dirty="0">
                <a:solidFill>
                  <a:schemeClr val="tx1">
                    <a:lumMod val="65000"/>
                    <a:lumOff val="35000"/>
                  </a:schemeClr>
                </a:solidFill>
                <a:latin typeface="Arial" pitchFamily="34" charset="0"/>
                <a:cs typeface="Arial" pitchFamily="34" charset="0"/>
              </a:rPr>
              <a:t>: where, with whom and how they live</a:t>
            </a:r>
            <a:r>
              <a:rPr lang="en-GB" sz="2300" dirty="0" smtClean="0">
                <a:solidFill>
                  <a:schemeClr val="tx1">
                    <a:lumMod val="65000"/>
                    <a:lumOff val="35000"/>
                  </a:schemeClr>
                </a:solidFill>
                <a:latin typeface="Arial" pitchFamily="34" charset="0"/>
                <a:cs typeface="Arial" pitchFamily="34" charset="0"/>
              </a:rPr>
              <a:t>.</a:t>
            </a:r>
          </a:p>
          <a:p>
            <a:endParaRPr lang="en-GB" sz="2300" dirty="0">
              <a:solidFill>
                <a:schemeClr val="tx1">
                  <a:lumMod val="65000"/>
                  <a:lumOff val="35000"/>
                </a:schemeClr>
              </a:solidFill>
              <a:latin typeface="Arial" pitchFamily="34" charset="0"/>
              <a:cs typeface="Arial" pitchFamily="34" charset="0"/>
            </a:endParaRPr>
          </a:p>
          <a:p>
            <a:r>
              <a:rPr lang="en-GB" sz="2300" dirty="0" smtClean="0">
                <a:solidFill>
                  <a:schemeClr val="tx1">
                    <a:lumMod val="65000"/>
                    <a:lumOff val="35000"/>
                  </a:schemeClr>
                </a:solidFill>
                <a:latin typeface="Arial" pitchFamily="34" charset="0"/>
                <a:cs typeface="Arial" pitchFamily="34" charset="0"/>
              </a:rPr>
              <a:t>&gt;&gt; </a:t>
            </a:r>
            <a:r>
              <a:rPr lang="en-GB" sz="2300" b="1" dirty="0" smtClean="0">
                <a:solidFill>
                  <a:schemeClr val="tx1">
                    <a:lumMod val="65000"/>
                    <a:lumOff val="35000"/>
                  </a:schemeClr>
                </a:solidFill>
                <a:latin typeface="Arial" pitchFamily="34" charset="0"/>
                <a:cs typeface="Arial" pitchFamily="34" charset="0"/>
              </a:rPr>
              <a:t>‘Vulnerable</a:t>
            </a:r>
            <a:r>
              <a:rPr lang="en-GB" sz="2300" dirty="0" smtClean="0">
                <a:solidFill>
                  <a:schemeClr val="tx1">
                    <a:lumMod val="65000"/>
                    <a:lumOff val="35000"/>
                  </a:schemeClr>
                </a:solidFill>
                <a:latin typeface="Arial" pitchFamily="34" charset="0"/>
                <a:cs typeface="Arial" pitchFamily="34" charset="0"/>
              </a:rPr>
              <a:t>’ </a:t>
            </a:r>
            <a:r>
              <a:rPr lang="en-GB" sz="2300" dirty="0">
                <a:solidFill>
                  <a:schemeClr val="tx1">
                    <a:lumMod val="65000"/>
                    <a:lumOff val="35000"/>
                  </a:schemeClr>
                </a:solidFill>
                <a:latin typeface="Arial" pitchFamily="34" charset="0"/>
                <a:cs typeface="Arial" pitchFamily="34" charset="0"/>
              </a:rPr>
              <a:t>people should </a:t>
            </a:r>
            <a:r>
              <a:rPr lang="en-GB" sz="2300" b="1" dirty="0">
                <a:solidFill>
                  <a:schemeClr val="tx1">
                    <a:lumMod val="65000"/>
                    <a:lumOff val="35000"/>
                  </a:schemeClr>
                </a:solidFill>
                <a:latin typeface="Arial" pitchFamily="34" charset="0"/>
                <a:cs typeface="Arial" pitchFamily="34" charset="0"/>
              </a:rPr>
              <a:t>live </a:t>
            </a:r>
            <a:r>
              <a:rPr lang="en-GB" sz="2300" dirty="0">
                <a:solidFill>
                  <a:schemeClr val="tx1">
                    <a:lumMod val="65000"/>
                    <a:lumOff val="35000"/>
                  </a:schemeClr>
                </a:solidFill>
                <a:latin typeface="Arial" pitchFamily="34" charset="0"/>
                <a:cs typeface="Arial" pitchFamily="34" charset="0"/>
              </a:rPr>
              <a:t>alongside</a:t>
            </a:r>
            <a:r>
              <a:rPr lang="en-GB" sz="2300" b="1" dirty="0">
                <a:solidFill>
                  <a:schemeClr val="tx1">
                    <a:lumMod val="65000"/>
                    <a:lumOff val="35000"/>
                  </a:schemeClr>
                </a:solidFill>
                <a:latin typeface="Arial" pitchFamily="34" charset="0"/>
                <a:cs typeface="Arial" pitchFamily="34" charset="0"/>
              </a:rPr>
              <a:t> ‘ordinary’ </a:t>
            </a:r>
            <a:r>
              <a:rPr lang="en-GB" sz="2300" dirty="0" smtClean="0">
                <a:solidFill>
                  <a:schemeClr val="tx1">
                    <a:lumMod val="65000"/>
                    <a:lumOff val="35000"/>
                  </a:schemeClr>
                </a:solidFill>
                <a:latin typeface="Arial" pitchFamily="34" charset="0"/>
                <a:cs typeface="Arial" pitchFamily="34" charset="0"/>
              </a:rPr>
              <a:t>people</a:t>
            </a:r>
            <a:r>
              <a:rPr lang="en-GB" sz="2300" b="1" dirty="0" smtClean="0">
                <a:solidFill>
                  <a:schemeClr val="tx1">
                    <a:lumMod val="65000"/>
                    <a:lumOff val="35000"/>
                  </a:schemeClr>
                </a:solidFill>
                <a:latin typeface="Arial" pitchFamily="34" charset="0"/>
                <a:cs typeface="Arial" pitchFamily="34" charset="0"/>
              </a:rPr>
              <a:t> </a:t>
            </a:r>
          </a:p>
          <a:p>
            <a:endParaRPr lang="en-GB" sz="2300" dirty="0">
              <a:solidFill>
                <a:schemeClr val="tx1">
                  <a:lumMod val="65000"/>
                  <a:lumOff val="35000"/>
                </a:schemeClr>
              </a:solidFill>
              <a:latin typeface="Arial" pitchFamily="34" charset="0"/>
              <a:cs typeface="Arial" pitchFamily="34" charset="0"/>
            </a:endParaRPr>
          </a:p>
          <a:p>
            <a:r>
              <a:rPr lang="en-GB" sz="2300" dirty="0" smtClean="0">
                <a:solidFill>
                  <a:schemeClr val="tx1">
                    <a:lumMod val="65000"/>
                    <a:lumOff val="35000"/>
                  </a:schemeClr>
                </a:solidFill>
                <a:latin typeface="Arial" pitchFamily="34" charset="0"/>
                <a:cs typeface="Arial" pitchFamily="34" charset="0"/>
              </a:rPr>
              <a:t>&gt;&gt; </a:t>
            </a:r>
            <a:r>
              <a:rPr lang="en-GB" sz="2300" b="1" dirty="0" smtClean="0">
                <a:solidFill>
                  <a:schemeClr val="tx1">
                    <a:lumMod val="65000"/>
                    <a:lumOff val="35000"/>
                  </a:schemeClr>
                </a:solidFill>
                <a:latin typeface="Arial" pitchFamily="34" charset="0"/>
                <a:cs typeface="Arial" pitchFamily="34" charset="0"/>
              </a:rPr>
              <a:t>Develop community-based services </a:t>
            </a:r>
            <a:r>
              <a:rPr lang="en-GB" sz="2300" dirty="0" smtClean="0">
                <a:solidFill>
                  <a:schemeClr val="tx1">
                    <a:lumMod val="65000"/>
                    <a:lumOff val="35000"/>
                  </a:schemeClr>
                </a:solidFill>
                <a:latin typeface="Arial" pitchFamily="34" charset="0"/>
                <a:cs typeface="Arial" pitchFamily="34" charset="0"/>
              </a:rPr>
              <a:t>which provide support:</a:t>
            </a:r>
          </a:p>
          <a:p>
            <a:endParaRPr lang="en-GB" sz="2300" dirty="0">
              <a:solidFill>
                <a:schemeClr val="tx1">
                  <a:lumMod val="65000"/>
                  <a:lumOff val="35000"/>
                </a:schemeClr>
              </a:solidFill>
              <a:latin typeface="Arial" pitchFamily="34" charset="0"/>
              <a:cs typeface="Arial" pitchFamily="34" charset="0"/>
            </a:endParaRPr>
          </a:p>
          <a:p>
            <a:pPr marL="800100" lvl="1" indent="-342900">
              <a:buFont typeface="Arial" pitchFamily="34" charset="0"/>
              <a:buChar char="•"/>
            </a:pPr>
            <a:r>
              <a:rPr lang="en-GB" sz="2300" b="1" dirty="0" smtClean="0">
                <a:solidFill>
                  <a:schemeClr val="tx2">
                    <a:lumMod val="60000"/>
                    <a:lumOff val="40000"/>
                  </a:schemeClr>
                </a:solidFill>
                <a:latin typeface="Arial" pitchFamily="34" charset="0"/>
                <a:cs typeface="Arial" pitchFamily="34" charset="0"/>
              </a:rPr>
              <a:t>Mainstream services</a:t>
            </a:r>
            <a:r>
              <a:rPr lang="en-GB" sz="2300" b="1" dirty="0" smtClean="0">
                <a:latin typeface="Arial" pitchFamily="34" charset="0"/>
                <a:cs typeface="Arial" pitchFamily="34" charset="0"/>
              </a:rPr>
              <a:t>:</a:t>
            </a:r>
            <a:r>
              <a:rPr lang="en-GB" sz="2300" b="1" dirty="0" smtClean="0">
                <a:solidFill>
                  <a:srgbClr val="92D050"/>
                </a:solidFill>
                <a:latin typeface="Arial" pitchFamily="34" charset="0"/>
                <a:cs typeface="Arial" pitchFamily="34" charset="0"/>
              </a:rPr>
              <a:t> </a:t>
            </a:r>
            <a:r>
              <a:rPr lang="en-GB" sz="2300" dirty="0" smtClean="0">
                <a:solidFill>
                  <a:schemeClr val="tx1">
                    <a:lumMod val="65000"/>
                    <a:lumOff val="35000"/>
                  </a:schemeClr>
                </a:solidFill>
                <a:latin typeface="Arial" pitchFamily="34" charset="0"/>
                <a:cs typeface="Arial" pitchFamily="34" charset="0"/>
              </a:rPr>
              <a:t>housing, healthcare, education, employment, leisure</a:t>
            </a:r>
          </a:p>
          <a:p>
            <a:pPr marL="342900" indent="-342900">
              <a:buFont typeface="Arial" pitchFamily="34" charset="0"/>
              <a:buChar char="•"/>
            </a:pPr>
            <a:endParaRPr lang="en-GB" sz="2300" dirty="0" smtClean="0">
              <a:solidFill>
                <a:schemeClr val="tx1">
                  <a:lumMod val="65000"/>
                  <a:lumOff val="35000"/>
                </a:schemeClr>
              </a:solidFill>
              <a:latin typeface="Arial" pitchFamily="34" charset="0"/>
              <a:cs typeface="Arial" pitchFamily="34" charset="0"/>
            </a:endParaRPr>
          </a:p>
          <a:p>
            <a:pPr marL="800100" lvl="1" indent="-342900">
              <a:buFont typeface="Arial" pitchFamily="34" charset="0"/>
              <a:buChar char="•"/>
            </a:pPr>
            <a:r>
              <a:rPr lang="en-GB" sz="2300" b="1" dirty="0" smtClean="0">
                <a:solidFill>
                  <a:schemeClr val="tx2">
                    <a:lumMod val="60000"/>
                    <a:lumOff val="40000"/>
                  </a:schemeClr>
                </a:solidFill>
                <a:latin typeface="Arial" pitchFamily="34" charset="0"/>
                <a:cs typeface="Arial" pitchFamily="34" charset="0"/>
              </a:rPr>
              <a:t>Specialised services</a:t>
            </a:r>
            <a:r>
              <a:rPr lang="en-GB" sz="2300" b="1" dirty="0" smtClean="0">
                <a:solidFill>
                  <a:schemeClr val="tx1">
                    <a:lumMod val="65000"/>
                    <a:lumOff val="35000"/>
                  </a:schemeClr>
                </a:solidFill>
                <a:latin typeface="Arial" pitchFamily="34" charset="0"/>
                <a:cs typeface="Arial" pitchFamily="34" charset="0"/>
              </a:rPr>
              <a:t>: </a:t>
            </a:r>
            <a:r>
              <a:rPr lang="en-GB" sz="2300" dirty="0" smtClean="0">
                <a:solidFill>
                  <a:schemeClr val="tx1">
                    <a:lumMod val="65000"/>
                    <a:lumOff val="35000"/>
                  </a:schemeClr>
                </a:solidFill>
                <a:latin typeface="Arial" pitchFamily="34" charset="0"/>
                <a:cs typeface="Arial" pitchFamily="34" charset="0"/>
              </a:rPr>
              <a:t>personal assistance or special day-care centres </a:t>
            </a:r>
          </a:p>
          <a:p>
            <a:endParaRPr lang="en-GB" dirty="0">
              <a:solidFill>
                <a:schemeClr val="tx1">
                  <a:lumMod val="65000"/>
                  <a:lumOff val="35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Tree>
    <p:extLst>
      <p:ext uri="{BB962C8B-B14F-4D97-AF65-F5344CB8AC3E}">
        <p14:creationId xmlns:p14="http://schemas.microsoft.com/office/powerpoint/2010/main" xmlns="" val="24302699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142908" y="142852"/>
            <a:ext cx="9144000" cy="1354217"/>
          </a:xfrm>
          <a:prstGeom prst="rect">
            <a:avLst/>
          </a:prstGeom>
          <a:noFill/>
        </p:spPr>
        <p:txBody>
          <a:bodyPr wrap="square" rtlCol="0">
            <a:spAutoFit/>
          </a:bodyPr>
          <a:lstStyle/>
          <a:p>
            <a:pPr lvl="0"/>
            <a:r>
              <a:rPr lang="en-US" sz="3200" dirty="0" smtClean="0">
                <a:solidFill>
                  <a:schemeClr val="bg1"/>
                </a:solidFill>
                <a:latin typeface="Arial Black" pitchFamily="34" charset="0"/>
                <a:cs typeface="Arial" pitchFamily="34" charset="0"/>
              </a:rPr>
              <a:t>ESN at work</a:t>
            </a:r>
          </a:p>
          <a:p>
            <a:r>
              <a:rPr lang="en-GB" sz="2400" b="1" dirty="0">
                <a:solidFill>
                  <a:schemeClr val="bg1"/>
                </a:solidFill>
                <a:latin typeface="Arial" pitchFamily="34" charset="0"/>
                <a:cs typeface="Arial" pitchFamily="34" charset="0"/>
              </a:rPr>
              <a:t>‘Managing Change’ </a:t>
            </a:r>
            <a:r>
              <a:rPr lang="en-GB" sz="2400" b="1" dirty="0" smtClean="0">
                <a:solidFill>
                  <a:schemeClr val="bg1"/>
                </a:solidFill>
                <a:latin typeface="Arial" pitchFamily="34" charset="0"/>
                <a:cs typeface="Arial" pitchFamily="34" charset="0"/>
              </a:rPr>
              <a:t>in the Visegrád </a:t>
            </a:r>
            <a:r>
              <a:rPr lang="en-GB" sz="2400" b="1" dirty="0">
                <a:solidFill>
                  <a:schemeClr val="bg1"/>
                </a:solidFill>
                <a:latin typeface="Arial" pitchFamily="34" charset="0"/>
                <a:cs typeface="Arial" pitchFamily="34" charset="0"/>
              </a:rPr>
              <a:t>Countries</a:t>
            </a:r>
          </a:p>
          <a:p>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214282" y="1785927"/>
            <a:ext cx="8643998" cy="5139869"/>
          </a:xfrm>
          <a:prstGeom prst="rect">
            <a:avLst/>
          </a:prstGeom>
          <a:noFill/>
          <a:ln w="9525">
            <a:noFill/>
            <a:miter lim="800000"/>
            <a:headEnd/>
            <a:tailEnd/>
          </a:ln>
        </p:spPr>
        <p:txBody>
          <a:bodyPr wrap="square">
            <a:spAutoFit/>
          </a:bodyPr>
          <a:lstStyle/>
          <a:p>
            <a:pPr marL="342900" indent="-342900">
              <a:buFont typeface="Arial" pitchFamily="34" charset="0"/>
              <a:buChar char="•"/>
            </a:pPr>
            <a:r>
              <a:rPr lang="en-GB" sz="2400" dirty="0">
                <a:solidFill>
                  <a:schemeClr val="tx1">
                    <a:lumMod val="65000"/>
                    <a:lumOff val="35000"/>
                  </a:schemeClr>
                </a:solidFill>
                <a:latin typeface="Arial" pitchFamily="34" charset="0"/>
                <a:cs typeface="Arial" pitchFamily="34" charset="0"/>
              </a:rPr>
              <a:t>T</a:t>
            </a:r>
            <a:r>
              <a:rPr lang="en-GB" sz="2400" dirty="0" smtClean="0">
                <a:solidFill>
                  <a:schemeClr val="tx1">
                    <a:lumMod val="65000"/>
                    <a:lumOff val="35000"/>
                  </a:schemeClr>
                </a:solidFill>
                <a:latin typeface="Arial" pitchFamily="34" charset="0"/>
                <a:cs typeface="Arial" pitchFamily="34" charset="0"/>
              </a:rPr>
              <a:t>raining programme for Czech Rep, Hungary, Poland, Slovakia  </a:t>
            </a:r>
          </a:p>
          <a:p>
            <a:pPr marL="342900" indent="-342900">
              <a:buFont typeface="Arial" pitchFamily="34" charset="0"/>
              <a:buChar char="•"/>
            </a:pPr>
            <a:endParaRPr lang="en-GB" sz="2400" dirty="0" smtClean="0">
              <a:solidFill>
                <a:schemeClr val="tx1">
                  <a:lumMod val="65000"/>
                  <a:lumOff val="35000"/>
                </a:schemeClr>
              </a:solidFill>
              <a:latin typeface="Arial" pitchFamily="34" charset="0"/>
              <a:cs typeface="Arial" pitchFamily="34" charset="0"/>
            </a:endParaRPr>
          </a:p>
          <a:p>
            <a:pPr marL="342900" indent="-342900">
              <a:buFont typeface="Arial" pitchFamily="34" charset="0"/>
              <a:buChar char="•"/>
            </a:pPr>
            <a:r>
              <a:rPr lang="en-GB" sz="2400" dirty="0" smtClean="0">
                <a:solidFill>
                  <a:schemeClr val="tx1">
                    <a:lumMod val="65000"/>
                    <a:lumOff val="35000"/>
                  </a:schemeClr>
                </a:solidFill>
                <a:latin typeface="Arial" pitchFamily="34" charset="0"/>
                <a:cs typeface="Arial" pitchFamily="34" charset="0"/>
              </a:rPr>
              <a:t>16 </a:t>
            </a:r>
            <a:r>
              <a:rPr lang="en-GB" sz="2400" dirty="0">
                <a:solidFill>
                  <a:schemeClr val="tx1">
                    <a:lumMod val="65000"/>
                    <a:lumOff val="35000"/>
                  </a:schemeClr>
                </a:solidFill>
                <a:latin typeface="Arial" pitchFamily="34" charset="0"/>
                <a:cs typeface="Arial" pitchFamily="34" charset="0"/>
              </a:rPr>
              <a:t>policy makers </a:t>
            </a:r>
            <a:r>
              <a:rPr lang="en-GB" sz="2400" dirty="0" smtClean="0">
                <a:solidFill>
                  <a:schemeClr val="tx1">
                    <a:lumMod val="65000"/>
                    <a:lumOff val="35000"/>
                  </a:schemeClr>
                </a:solidFill>
                <a:latin typeface="Arial" pitchFamily="34" charset="0"/>
                <a:cs typeface="Arial" pitchFamily="34" charset="0"/>
              </a:rPr>
              <a:t>&amp; social managers </a:t>
            </a:r>
          </a:p>
          <a:p>
            <a:pPr marL="342900" indent="-342900">
              <a:buFont typeface="Arial" pitchFamily="34" charset="0"/>
              <a:buChar char="•"/>
            </a:pPr>
            <a:endParaRPr lang="en-GB" sz="2400" dirty="0" smtClean="0">
              <a:solidFill>
                <a:schemeClr val="tx1">
                  <a:lumMod val="65000"/>
                  <a:lumOff val="35000"/>
                </a:schemeClr>
              </a:solidFill>
              <a:latin typeface="Arial" pitchFamily="34" charset="0"/>
              <a:cs typeface="Arial" pitchFamily="34" charset="0"/>
            </a:endParaRPr>
          </a:p>
          <a:p>
            <a:pPr marL="342900" indent="-342900">
              <a:buFont typeface="Arial" pitchFamily="34" charset="0"/>
              <a:buChar char="•"/>
            </a:pPr>
            <a:r>
              <a:rPr lang="en-GB" sz="2400" b="1" dirty="0" smtClean="0">
                <a:solidFill>
                  <a:schemeClr val="tx2">
                    <a:lumMod val="60000"/>
                    <a:lumOff val="40000"/>
                  </a:schemeClr>
                </a:solidFill>
                <a:latin typeface="Arial" pitchFamily="34" charset="0"/>
                <a:cs typeface="Arial" pitchFamily="34" charset="0"/>
              </a:rPr>
              <a:t>Aim</a:t>
            </a:r>
            <a:r>
              <a:rPr lang="en-GB" sz="2400" b="1" dirty="0">
                <a:solidFill>
                  <a:schemeClr val="tx2">
                    <a:lumMod val="60000"/>
                    <a:lumOff val="40000"/>
                  </a:schemeClr>
                </a:solidFill>
                <a:latin typeface="Arial" pitchFamily="34" charset="0"/>
                <a:cs typeface="Arial" pitchFamily="34" charset="0"/>
              </a:rPr>
              <a:t>:</a:t>
            </a:r>
            <a:r>
              <a:rPr lang="en-GB" sz="2400" b="1" dirty="0">
                <a:solidFill>
                  <a:schemeClr val="tx1">
                    <a:lumMod val="65000"/>
                    <a:lumOff val="35000"/>
                  </a:schemeClr>
                </a:solidFill>
                <a:latin typeface="Arial" pitchFamily="34" charset="0"/>
                <a:cs typeface="Arial" pitchFamily="34" charset="0"/>
              </a:rPr>
              <a:t> </a:t>
            </a:r>
            <a:r>
              <a:rPr lang="en-GB" sz="2400" b="1" dirty="0" smtClean="0">
                <a:solidFill>
                  <a:schemeClr val="tx1">
                    <a:lumMod val="65000"/>
                    <a:lumOff val="35000"/>
                  </a:schemeClr>
                </a:solidFill>
                <a:latin typeface="Arial" pitchFamily="34" charset="0"/>
                <a:cs typeface="Arial" pitchFamily="34" charset="0"/>
              </a:rPr>
              <a:t>to develop principles</a:t>
            </a:r>
            <a:r>
              <a:rPr lang="en-GB" sz="2400" b="1" dirty="0">
                <a:solidFill>
                  <a:schemeClr val="tx1">
                    <a:lumMod val="65000"/>
                    <a:lumOff val="35000"/>
                  </a:schemeClr>
                </a:solidFill>
                <a:latin typeface="Arial" pitchFamily="34" charset="0"/>
                <a:cs typeface="Arial" pitchFamily="34" charset="0"/>
              </a:rPr>
              <a:t>, values and skills </a:t>
            </a:r>
            <a:r>
              <a:rPr lang="en-GB" sz="2400" dirty="0" smtClean="0">
                <a:solidFill>
                  <a:schemeClr val="tx1">
                    <a:lumMod val="65000"/>
                    <a:lumOff val="35000"/>
                  </a:schemeClr>
                </a:solidFill>
                <a:latin typeface="Arial" pitchFamily="34" charset="0"/>
                <a:cs typeface="Arial" pitchFamily="34" charset="0"/>
              </a:rPr>
              <a:t>for managing the change from institutional to community-based care</a:t>
            </a:r>
          </a:p>
          <a:p>
            <a:pPr marL="342900" indent="-342900">
              <a:buFont typeface="Arial" pitchFamily="34" charset="0"/>
              <a:buChar char="•"/>
            </a:pPr>
            <a:endParaRPr lang="en-GB" sz="2400" dirty="0" smtClean="0">
              <a:solidFill>
                <a:schemeClr val="tx1">
                  <a:lumMod val="65000"/>
                  <a:lumOff val="35000"/>
                </a:schemeClr>
              </a:solidFill>
              <a:latin typeface="Arial" pitchFamily="34" charset="0"/>
              <a:cs typeface="Arial" pitchFamily="34" charset="0"/>
            </a:endParaRPr>
          </a:p>
          <a:p>
            <a:pPr marL="342900" indent="-342900">
              <a:buFont typeface="Arial" pitchFamily="34" charset="0"/>
              <a:buChar char="•"/>
            </a:pPr>
            <a:r>
              <a:rPr lang="en-GB" sz="2400" dirty="0" smtClean="0">
                <a:solidFill>
                  <a:schemeClr val="tx1">
                    <a:lumMod val="65000"/>
                    <a:lumOff val="35000"/>
                  </a:schemeClr>
                </a:solidFill>
                <a:latin typeface="Arial" pitchFamily="34" charset="0"/>
                <a:cs typeface="Arial" pitchFamily="34" charset="0"/>
              </a:rPr>
              <a:t>Taught sessions; group discussion; service visits</a:t>
            </a:r>
          </a:p>
          <a:p>
            <a:pPr marL="342900" indent="-342900">
              <a:buFont typeface="Arial" pitchFamily="34" charset="0"/>
              <a:buChar char="•"/>
            </a:pPr>
            <a:endParaRPr lang="en-GB" sz="2400" dirty="0">
              <a:solidFill>
                <a:schemeClr val="tx1">
                  <a:lumMod val="65000"/>
                  <a:lumOff val="35000"/>
                </a:schemeClr>
              </a:solidFill>
              <a:latin typeface="Arial" pitchFamily="34" charset="0"/>
              <a:cs typeface="Arial" pitchFamily="34" charset="0"/>
            </a:endParaRPr>
          </a:p>
          <a:p>
            <a:pPr marL="342900" indent="-342900">
              <a:buFont typeface="Arial" pitchFamily="34" charset="0"/>
              <a:buChar char="•"/>
            </a:pPr>
            <a:r>
              <a:rPr lang="en-GB" sz="2400" dirty="0" smtClean="0">
                <a:solidFill>
                  <a:schemeClr val="tx1">
                    <a:lumMod val="65000"/>
                    <a:lumOff val="35000"/>
                  </a:schemeClr>
                </a:solidFill>
                <a:latin typeface="Arial" pitchFamily="34" charset="0"/>
                <a:cs typeface="Arial" pitchFamily="34" charset="0"/>
              </a:rPr>
              <a:t>Some concrete achievements</a:t>
            </a:r>
            <a:endParaRPr lang="en-GB" sz="2400" dirty="0">
              <a:solidFill>
                <a:schemeClr val="tx1">
                  <a:lumMod val="65000"/>
                  <a:lumOff val="35000"/>
                </a:schemeClr>
              </a:solidFill>
              <a:latin typeface="Arial" pitchFamily="34" charset="0"/>
              <a:cs typeface="Arial" pitchFamily="34" charset="0"/>
            </a:endParaRPr>
          </a:p>
          <a:p>
            <a:endParaRPr lang="en-GB" sz="2000" dirty="0">
              <a:solidFill>
                <a:schemeClr val="tx1">
                  <a:lumMod val="65000"/>
                  <a:lumOff val="35000"/>
                </a:schemeClr>
              </a:solidFill>
              <a:latin typeface="Arial" pitchFamily="34" charset="0"/>
              <a:cs typeface="Arial" pitchFamily="34" charset="0"/>
            </a:endParaRPr>
          </a:p>
          <a:p>
            <a:endParaRPr lang="en-GB" sz="2000" dirty="0">
              <a:solidFill>
                <a:schemeClr val="accent5">
                  <a:lumMod val="60000"/>
                  <a:lumOff val="40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Tree>
    <p:extLst>
      <p:ext uri="{BB962C8B-B14F-4D97-AF65-F5344CB8AC3E}">
        <p14:creationId xmlns:p14="http://schemas.microsoft.com/office/powerpoint/2010/main" xmlns="" val="33318932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35735" y="107157"/>
            <a:ext cx="9072594" cy="1415772"/>
          </a:xfrm>
          <a:prstGeom prst="rect">
            <a:avLst/>
          </a:prstGeom>
          <a:noFill/>
        </p:spPr>
        <p:txBody>
          <a:bodyPr wrap="square" rtlCol="0">
            <a:spAutoFit/>
          </a:bodyPr>
          <a:lstStyle/>
          <a:p>
            <a:pPr fontAlgn="auto">
              <a:spcBef>
                <a:spcPts val="0"/>
              </a:spcBef>
              <a:spcAft>
                <a:spcPts val="0"/>
              </a:spcAft>
              <a:defRPr/>
            </a:pPr>
            <a:r>
              <a:rPr lang="en-GB" sz="3000" b="1" dirty="0" smtClean="0">
                <a:solidFill>
                  <a:schemeClr val="bg1"/>
                </a:solidFill>
                <a:latin typeface="Arial" pitchFamily="34" charset="0"/>
                <a:cs typeface="Arial" pitchFamily="34" charset="0"/>
              </a:rPr>
              <a:t>European Expert Group on Transition </a:t>
            </a:r>
          </a:p>
          <a:p>
            <a:pPr fontAlgn="auto">
              <a:spcBef>
                <a:spcPts val="0"/>
              </a:spcBef>
              <a:spcAft>
                <a:spcPts val="0"/>
              </a:spcAft>
              <a:defRPr/>
            </a:pPr>
            <a:r>
              <a:rPr lang="en-GB" sz="3000" b="1" dirty="0" smtClean="0">
                <a:solidFill>
                  <a:schemeClr val="bg1"/>
                </a:solidFill>
                <a:latin typeface="Arial" pitchFamily="34" charset="0"/>
                <a:cs typeface="Arial" pitchFamily="34" charset="0"/>
              </a:rPr>
              <a:t>from Institutional to Community Care</a:t>
            </a:r>
          </a:p>
          <a:p>
            <a:pPr fontAlgn="auto">
              <a:spcBef>
                <a:spcPts val="0"/>
              </a:spcBef>
              <a:spcAft>
                <a:spcPts val="0"/>
              </a:spcAft>
              <a:defRPr/>
            </a:pP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142844" y="1628800"/>
            <a:ext cx="8715436" cy="369332"/>
          </a:xfrm>
          <a:prstGeom prst="rect">
            <a:avLst/>
          </a:prstGeom>
          <a:noFill/>
          <a:ln w="9525">
            <a:noFill/>
            <a:miter lim="800000"/>
            <a:headEnd/>
            <a:tailEnd/>
          </a:ln>
        </p:spPr>
        <p:txBody>
          <a:bodyPr wrap="square">
            <a:spAutoFit/>
          </a:bodyPr>
          <a:lstStyle/>
          <a:p>
            <a:endParaRPr lang="en-GB" dirty="0">
              <a:solidFill>
                <a:schemeClr val="tx1">
                  <a:lumMod val="65000"/>
                  <a:lumOff val="35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
        <p:nvSpPr>
          <p:cNvPr id="9" name="Szövegdoboz 8"/>
          <p:cNvSpPr txBox="1"/>
          <p:nvPr/>
        </p:nvSpPr>
        <p:spPr>
          <a:xfrm>
            <a:off x="457200" y="1676400"/>
            <a:ext cx="8153400" cy="3785652"/>
          </a:xfrm>
          <a:prstGeom prst="rect">
            <a:avLst/>
          </a:prstGeom>
          <a:noFill/>
        </p:spPr>
        <p:txBody>
          <a:bodyPr wrap="square" rtlCol="0">
            <a:spAutoFit/>
          </a:bodyPr>
          <a:lstStyle/>
          <a:p>
            <a:r>
              <a:rPr lang="en-US" sz="2000" dirty="0">
                <a:solidFill>
                  <a:schemeClr val="tx1">
                    <a:lumMod val="65000"/>
                    <a:lumOff val="35000"/>
                  </a:schemeClr>
                </a:solidFill>
                <a:latin typeface="Arial" pitchFamily="34" charset="0"/>
                <a:cs typeface="Arial" pitchFamily="34" charset="0"/>
              </a:rPr>
              <a:t>&gt;&gt; </a:t>
            </a:r>
            <a:r>
              <a:rPr lang="en-US" sz="2000" b="1" dirty="0">
                <a:solidFill>
                  <a:schemeClr val="tx1">
                    <a:lumMod val="65000"/>
                    <a:lumOff val="35000"/>
                  </a:schemeClr>
                </a:solidFill>
                <a:latin typeface="Arial" pitchFamily="34" charset="0"/>
                <a:cs typeface="Arial" pitchFamily="34" charset="0"/>
              </a:rPr>
              <a:t>Common Guidelines </a:t>
            </a:r>
            <a:r>
              <a:rPr lang="en-US" sz="2000" dirty="0">
                <a:solidFill>
                  <a:schemeClr val="tx1">
                    <a:lumMod val="65000"/>
                    <a:lumOff val="35000"/>
                  </a:schemeClr>
                </a:solidFill>
                <a:latin typeface="Arial" pitchFamily="34" charset="0"/>
                <a:cs typeface="Arial" pitchFamily="34" charset="0"/>
              </a:rPr>
              <a:t>for Transition to Community Care for European Member States </a:t>
            </a:r>
          </a:p>
          <a:p>
            <a:endParaRPr lang="en-US" sz="2000" dirty="0">
              <a:solidFill>
                <a:schemeClr val="tx1">
                  <a:lumMod val="65000"/>
                  <a:lumOff val="35000"/>
                </a:schemeClr>
              </a:solidFill>
              <a:latin typeface="Arial" pitchFamily="34" charset="0"/>
              <a:cs typeface="Arial" pitchFamily="34" charset="0"/>
            </a:endParaRPr>
          </a:p>
          <a:p>
            <a:r>
              <a:rPr lang="en-US" sz="2000" dirty="0">
                <a:solidFill>
                  <a:schemeClr val="tx1">
                    <a:lumMod val="65000"/>
                    <a:lumOff val="35000"/>
                  </a:schemeClr>
                </a:solidFill>
                <a:latin typeface="Arial" pitchFamily="34" charset="0"/>
                <a:cs typeface="Arial" pitchFamily="34" charset="0"/>
              </a:rPr>
              <a:t>&gt;&gt; </a:t>
            </a:r>
            <a:r>
              <a:rPr lang="en-US" sz="2000" b="1" dirty="0">
                <a:solidFill>
                  <a:schemeClr val="tx1">
                    <a:lumMod val="65000"/>
                    <a:lumOff val="35000"/>
                  </a:schemeClr>
                </a:solidFill>
                <a:latin typeface="Arial" pitchFamily="34" charset="0"/>
                <a:cs typeface="Arial" pitchFamily="34" charset="0"/>
              </a:rPr>
              <a:t>Toolkit on the use of European Funds </a:t>
            </a:r>
            <a:r>
              <a:rPr lang="en-US" sz="2000" dirty="0">
                <a:solidFill>
                  <a:schemeClr val="tx1">
                    <a:lumMod val="65000"/>
                    <a:lumOff val="35000"/>
                  </a:schemeClr>
                </a:solidFill>
                <a:latin typeface="Arial" pitchFamily="34" charset="0"/>
                <a:cs typeface="Arial" pitchFamily="34" charset="0"/>
              </a:rPr>
              <a:t>for the Transition to Community </a:t>
            </a:r>
            <a:r>
              <a:rPr lang="en-US" sz="2000" dirty="0" smtClean="0">
                <a:solidFill>
                  <a:schemeClr val="tx1">
                    <a:lumMod val="65000"/>
                    <a:lumOff val="35000"/>
                  </a:schemeClr>
                </a:solidFill>
                <a:latin typeface="Arial" pitchFamily="34" charset="0"/>
                <a:cs typeface="Arial" pitchFamily="34" charset="0"/>
              </a:rPr>
              <a:t>Care</a:t>
            </a:r>
          </a:p>
          <a:p>
            <a:endParaRPr lang="en-US" sz="2000" dirty="0">
              <a:solidFill>
                <a:schemeClr val="tx1">
                  <a:lumMod val="65000"/>
                  <a:lumOff val="35000"/>
                </a:schemeClr>
              </a:solidFill>
              <a:latin typeface="Arial" pitchFamily="34" charset="0"/>
              <a:cs typeface="Arial" pitchFamily="34" charset="0"/>
            </a:endParaRPr>
          </a:p>
          <a:p>
            <a:r>
              <a:rPr lang="en-US" sz="2000" dirty="0" smtClean="0">
                <a:solidFill>
                  <a:schemeClr val="tx1">
                    <a:lumMod val="65000"/>
                    <a:lumOff val="35000"/>
                  </a:schemeClr>
                </a:solidFill>
                <a:latin typeface="Arial" pitchFamily="34" charset="0"/>
                <a:cs typeface="Arial" pitchFamily="34" charset="0"/>
              </a:rPr>
              <a:t>&gt;&gt; </a:t>
            </a:r>
            <a:r>
              <a:rPr lang="en-US" sz="2000" b="1" dirty="0" smtClean="0">
                <a:solidFill>
                  <a:schemeClr val="tx1">
                    <a:lumMod val="65000"/>
                    <a:lumOff val="35000"/>
                  </a:schemeClr>
                </a:solidFill>
                <a:latin typeface="Arial" pitchFamily="34" charset="0"/>
                <a:cs typeface="Arial" pitchFamily="34" charset="0"/>
              </a:rPr>
              <a:t>Training for national officials </a:t>
            </a:r>
            <a:r>
              <a:rPr lang="en-US" sz="2000" dirty="0" smtClean="0">
                <a:solidFill>
                  <a:schemeClr val="tx1">
                    <a:lumMod val="65000"/>
                    <a:lumOff val="35000"/>
                  </a:schemeClr>
                </a:solidFill>
                <a:latin typeface="Arial" pitchFamily="34" charset="0"/>
                <a:cs typeface="Arial" pitchFamily="34" charset="0"/>
              </a:rPr>
              <a:t>from Ministry and public authorities in 2013 from across Europe</a:t>
            </a:r>
          </a:p>
          <a:p>
            <a:endParaRPr lang="en-US" sz="2000" dirty="0" smtClean="0">
              <a:solidFill>
                <a:schemeClr val="tx1">
                  <a:lumMod val="65000"/>
                  <a:lumOff val="35000"/>
                </a:schemeClr>
              </a:solidFill>
              <a:latin typeface="Arial" pitchFamily="34" charset="0"/>
              <a:cs typeface="Arial" pitchFamily="34" charset="0"/>
            </a:endParaRPr>
          </a:p>
          <a:p>
            <a:endParaRPr lang="en-US" sz="2000" dirty="0" smtClean="0">
              <a:solidFill>
                <a:schemeClr val="tx1">
                  <a:lumMod val="65000"/>
                  <a:lumOff val="35000"/>
                </a:schemeClr>
              </a:solidFill>
              <a:latin typeface="Arial" pitchFamily="34" charset="0"/>
              <a:cs typeface="Arial" pitchFamily="34" charset="0"/>
            </a:endParaRPr>
          </a:p>
          <a:p>
            <a:r>
              <a:rPr lang="en-US" sz="2000" b="1" dirty="0" smtClean="0">
                <a:solidFill>
                  <a:schemeClr val="tx1">
                    <a:lumMod val="65000"/>
                    <a:lumOff val="35000"/>
                  </a:schemeClr>
                </a:solidFill>
                <a:latin typeface="Arial" pitchFamily="34" charset="0"/>
                <a:cs typeface="Arial" pitchFamily="34" charset="0"/>
              </a:rPr>
              <a:t>&gt;&gt; See on ESN’s website: </a:t>
            </a:r>
            <a:r>
              <a:rPr lang="en-US" sz="2000" b="1" u="sng" dirty="0" smtClean="0">
                <a:solidFill>
                  <a:schemeClr val="tx1">
                    <a:lumMod val="65000"/>
                    <a:lumOff val="35000"/>
                  </a:schemeClr>
                </a:solidFill>
                <a:latin typeface="Arial" pitchFamily="34" charset="0"/>
                <a:cs typeface="Arial" pitchFamily="34" charset="0"/>
                <a:hlinkClick r:id="rId6"/>
              </a:rPr>
              <a:t>http</a:t>
            </a:r>
            <a:r>
              <a:rPr lang="en-US" sz="2000" b="1" u="sng" dirty="0">
                <a:solidFill>
                  <a:schemeClr val="tx1">
                    <a:lumMod val="65000"/>
                    <a:lumOff val="35000"/>
                  </a:schemeClr>
                </a:solidFill>
                <a:latin typeface="Arial" pitchFamily="34" charset="0"/>
                <a:cs typeface="Arial" pitchFamily="34" charset="0"/>
                <a:hlinkClick r:id="rId6"/>
              </a:rPr>
              <a:t>://</a:t>
            </a:r>
            <a:r>
              <a:rPr lang="en-US" sz="2000" b="1" u="sng" dirty="0" smtClean="0">
                <a:solidFill>
                  <a:schemeClr val="tx1">
                    <a:lumMod val="65000"/>
                    <a:lumOff val="35000"/>
                  </a:schemeClr>
                </a:solidFill>
                <a:latin typeface="Arial" pitchFamily="34" charset="0"/>
                <a:cs typeface="Arial" pitchFamily="34" charset="0"/>
                <a:hlinkClick r:id="rId6"/>
              </a:rPr>
              <a:t>www.esn-eu.org/publications-and-statements/index.htm</a:t>
            </a:r>
            <a:endParaRPr lang="en-US" sz="2000" b="1" u="sng" dirty="0"/>
          </a:p>
        </p:txBody>
      </p:sp>
      <p:pic>
        <p:nvPicPr>
          <p:cNvPr id="1026" name="Picture 1" descr="logowithstrapline"/>
          <p:cNvPicPr>
            <a:picLocks noChangeAspect="1" noChangeArrowheads="1"/>
          </p:cNvPicPr>
          <p:nvPr/>
        </p:nvPicPr>
        <p:blipFill>
          <a:blip r:embed="rId7" cstate="print"/>
          <a:srcRect/>
          <a:stretch>
            <a:fillRect/>
          </a:stretch>
        </p:blipFill>
        <p:spPr bwMode="auto">
          <a:xfrm>
            <a:off x="1857356" y="5429264"/>
            <a:ext cx="5105400" cy="1322725"/>
          </a:xfrm>
          <a:prstGeom prst="rect">
            <a:avLst/>
          </a:prstGeom>
          <a:noFill/>
          <a:ln w="9525">
            <a:noFill/>
            <a:miter lim="800000"/>
            <a:headEnd/>
            <a:tailEnd/>
          </a:ln>
        </p:spPr>
      </p:pic>
    </p:spTree>
    <p:extLst>
      <p:ext uri="{BB962C8B-B14F-4D97-AF65-F5344CB8AC3E}">
        <p14:creationId xmlns:p14="http://schemas.microsoft.com/office/powerpoint/2010/main" xmlns="" val="37293848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0" y="59001"/>
            <a:ext cx="9144064" cy="1477328"/>
          </a:xfrm>
          <a:prstGeom prst="rect">
            <a:avLst/>
          </a:prstGeom>
          <a:noFill/>
        </p:spPr>
        <p:txBody>
          <a:bodyPr wrap="square" rtlCol="0">
            <a:spAutoFit/>
          </a:bodyPr>
          <a:lstStyle/>
          <a:p>
            <a:pPr fontAlgn="auto">
              <a:spcBef>
                <a:spcPts val="0"/>
              </a:spcBef>
              <a:spcAft>
                <a:spcPts val="0"/>
              </a:spcAft>
              <a:defRPr/>
            </a:pPr>
            <a:r>
              <a:rPr lang="en-GB" sz="3200" b="1" dirty="0">
                <a:solidFill>
                  <a:schemeClr val="bg1"/>
                </a:solidFill>
                <a:latin typeface="Arial" pitchFamily="34" charset="0"/>
                <a:cs typeface="Arial" pitchFamily="34" charset="0"/>
              </a:rPr>
              <a:t>Developing Community Care</a:t>
            </a:r>
          </a:p>
          <a:p>
            <a:pPr lvl="0"/>
            <a:r>
              <a:rPr lang="en-GB" sz="3200" dirty="0" smtClean="0">
                <a:solidFill>
                  <a:schemeClr val="bg1"/>
                </a:solidFill>
                <a:latin typeface="Arial" pitchFamily="34" charset="0"/>
                <a:cs typeface="Arial" pitchFamily="34" charset="0"/>
              </a:rPr>
              <a:t>The way forward</a:t>
            </a:r>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323528" y="1571612"/>
            <a:ext cx="8534752" cy="5041380"/>
          </a:xfrm>
          <a:prstGeom prst="rect">
            <a:avLst/>
          </a:prstGeom>
          <a:noFill/>
          <a:ln w="9525">
            <a:noFill/>
            <a:miter lim="800000"/>
            <a:headEnd/>
            <a:tailEnd/>
          </a:ln>
        </p:spPr>
        <p:txBody>
          <a:bodyPr wrap="square">
            <a:spAutoFit/>
          </a:bodyPr>
          <a:lstStyle/>
          <a:p>
            <a:pPr lvl="0" eaLnBrk="0" fontAlgn="base" hangingPunct="0">
              <a:spcBef>
                <a:spcPct val="20000"/>
              </a:spcBef>
              <a:spcAft>
                <a:spcPct val="0"/>
              </a:spcAft>
              <a:defRPr/>
            </a:pPr>
            <a:r>
              <a:rPr lang="en-GB" sz="2400" dirty="0">
                <a:solidFill>
                  <a:schemeClr val="tx1">
                    <a:lumMod val="65000"/>
                    <a:lumOff val="35000"/>
                  </a:schemeClr>
                </a:solidFill>
                <a:latin typeface="Arial" charset="0"/>
              </a:rPr>
              <a:t>&gt;&gt; </a:t>
            </a:r>
            <a:r>
              <a:rPr lang="en-GB" sz="2800" b="1" dirty="0" smtClean="0">
                <a:solidFill>
                  <a:schemeClr val="tx1">
                    <a:lumMod val="65000"/>
                    <a:lumOff val="35000"/>
                  </a:schemeClr>
                </a:solidFill>
                <a:latin typeface="Arial" charset="0"/>
              </a:rPr>
              <a:t>There are a growing number of opportunities to bring about change</a:t>
            </a:r>
            <a:r>
              <a:rPr lang="en-GB" sz="2800" dirty="0" smtClean="0">
                <a:solidFill>
                  <a:schemeClr val="tx1">
                    <a:lumMod val="65000"/>
                    <a:lumOff val="35000"/>
                  </a:schemeClr>
                </a:solidFill>
                <a:latin typeface="Arial" charset="0"/>
              </a:rPr>
              <a:t>: </a:t>
            </a:r>
          </a:p>
          <a:p>
            <a:pPr marL="352425" lvl="0" indent="-352425" eaLnBrk="0" fontAlgn="base" hangingPunct="0">
              <a:spcBef>
                <a:spcPct val="20000"/>
              </a:spcBef>
              <a:spcAft>
                <a:spcPct val="0"/>
              </a:spcAft>
              <a:defRPr/>
            </a:pPr>
            <a:endParaRPr lang="en-GB" sz="2000" dirty="0" smtClean="0">
              <a:solidFill>
                <a:schemeClr val="tx1">
                  <a:lumMod val="65000"/>
                  <a:lumOff val="35000"/>
                </a:schemeClr>
              </a:solidFill>
              <a:latin typeface="Arial" charset="0"/>
            </a:endParaRPr>
          </a:p>
          <a:p>
            <a:pPr marL="352425" lvl="0" indent="-352425" eaLnBrk="0" fontAlgn="base" hangingPunct="0">
              <a:spcBef>
                <a:spcPct val="20000"/>
              </a:spcBef>
              <a:spcAft>
                <a:spcPct val="0"/>
              </a:spcAft>
              <a:buFont typeface="Arial" pitchFamily="34" charset="0"/>
              <a:buChar char="•"/>
              <a:defRPr/>
            </a:pPr>
            <a:r>
              <a:rPr lang="en-GB" sz="2000" dirty="0" smtClean="0">
                <a:solidFill>
                  <a:schemeClr val="tx1">
                    <a:lumMod val="65000"/>
                    <a:lumOff val="35000"/>
                  </a:schemeClr>
                </a:solidFill>
                <a:latin typeface="Arial" charset="0"/>
              </a:rPr>
              <a:t>European structural funds – a new emphasis on community-based services</a:t>
            </a:r>
            <a:endParaRPr lang="en-GB" sz="2000" dirty="0">
              <a:solidFill>
                <a:schemeClr val="tx1">
                  <a:lumMod val="65000"/>
                  <a:lumOff val="35000"/>
                </a:schemeClr>
              </a:solidFill>
              <a:latin typeface="Arial" charset="0"/>
            </a:endParaRPr>
          </a:p>
          <a:p>
            <a:pPr marL="352425" lvl="0" indent="-352425" eaLnBrk="0" fontAlgn="base" hangingPunct="0">
              <a:spcBef>
                <a:spcPct val="20000"/>
              </a:spcBef>
              <a:spcAft>
                <a:spcPct val="0"/>
              </a:spcAft>
              <a:buFont typeface="Arial" pitchFamily="34" charset="0"/>
              <a:buChar char="•"/>
              <a:defRPr/>
            </a:pPr>
            <a:r>
              <a:rPr lang="en-GB" sz="2000" dirty="0" smtClean="0">
                <a:solidFill>
                  <a:schemeClr val="tx1">
                    <a:lumMod val="65000"/>
                    <a:lumOff val="35000"/>
                  </a:schemeClr>
                </a:solidFill>
                <a:latin typeface="Arial" charset="0"/>
              </a:rPr>
              <a:t>Guidelines and ‘Toolkit’ from European Expert Group</a:t>
            </a:r>
            <a:endParaRPr lang="en-GB" sz="2000" dirty="0">
              <a:solidFill>
                <a:schemeClr val="tx1">
                  <a:lumMod val="65000"/>
                  <a:lumOff val="35000"/>
                </a:schemeClr>
              </a:solidFill>
              <a:latin typeface="Arial" charset="0"/>
            </a:endParaRPr>
          </a:p>
          <a:p>
            <a:pPr marL="352425" lvl="0" indent="-352425" eaLnBrk="0" fontAlgn="base" hangingPunct="0">
              <a:spcBef>
                <a:spcPct val="20000"/>
              </a:spcBef>
              <a:spcAft>
                <a:spcPct val="0"/>
              </a:spcAft>
              <a:buFont typeface="Arial" pitchFamily="34" charset="0"/>
              <a:buChar char="•"/>
              <a:defRPr/>
            </a:pPr>
            <a:r>
              <a:rPr lang="en-GB" sz="2000" dirty="0" smtClean="0">
                <a:solidFill>
                  <a:schemeClr val="tx1">
                    <a:lumMod val="65000"/>
                    <a:lumOff val="35000"/>
                  </a:schemeClr>
                </a:solidFill>
                <a:latin typeface="Arial" charset="0"/>
              </a:rPr>
              <a:t>UN Convention on the Rights of Persons with Disabilities</a:t>
            </a:r>
          </a:p>
          <a:p>
            <a:pPr marL="352425" indent="-352425" eaLnBrk="0" fontAlgn="base" hangingPunct="0">
              <a:spcBef>
                <a:spcPct val="20000"/>
              </a:spcBef>
              <a:spcAft>
                <a:spcPct val="0"/>
              </a:spcAft>
              <a:buFont typeface="Arial" pitchFamily="34" charset="0"/>
              <a:buChar char="•"/>
              <a:defRPr/>
            </a:pPr>
            <a:r>
              <a:rPr lang="en-GB" sz="2000" dirty="0" smtClean="0">
                <a:solidFill>
                  <a:schemeClr val="tx1">
                    <a:lumMod val="65000"/>
                    <a:lumOff val="35000"/>
                  </a:schemeClr>
                </a:solidFill>
                <a:latin typeface="Arial" charset="0"/>
              </a:rPr>
              <a:t>New national and regional DI strategies</a:t>
            </a:r>
          </a:p>
          <a:p>
            <a:pPr marL="352425" indent="-352425" eaLnBrk="0" fontAlgn="base" hangingPunct="0">
              <a:spcBef>
                <a:spcPct val="20000"/>
              </a:spcBef>
              <a:spcAft>
                <a:spcPct val="0"/>
              </a:spcAft>
              <a:buFont typeface="Arial" pitchFamily="34" charset="0"/>
              <a:buChar char="•"/>
              <a:defRPr/>
            </a:pPr>
            <a:r>
              <a:rPr lang="en-GB" sz="2000" dirty="0" smtClean="0">
                <a:solidFill>
                  <a:schemeClr val="tx1">
                    <a:lumMod val="65000"/>
                    <a:lumOff val="35000"/>
                  </a:schemeClr>
                </a:solidFill>
                <a:latin typeface="Arial" charset="0"/>
              </a:rPr>
              <a:t>Sharing best practice </a:t>
            </a:r>
          </a:p>
          <a:p>
            <a:pPr marL="352425" lvl="0" indent="-352425" eaLnBrk="0" fontAlgn="base" hangingPunct="0">
              <a:spcBef>
                <a:spcPct val="20000"/>
              </a:spcBef>
              <a:spcAft>
                <a:spcPct val="0"/>
              </a:spcAft>
              <a:defRPr/>
            </a:pPr>
            <a:endParaRPr lang="en-GB" sz="2400" dirty="0">
              <a:solidFill>
                <a:schemeClr val="tx1">
                  <a:lumMod val="65000"/>
                  <a:lumOff val="35000"/>
                </a:schemeClr>
              </a:solidFill>
              <a:latin typeface="Arial" charset="0"/>
            </a:endParaRPr>
          </a:p>
          <a:p>
            <a:pPr lvl="0" eaLnBrk="0" fontAlgn="base" hangingPunct="0">
              <a:spcBef>
                <a:spcPct val="20000"/>
              </a:spcBef>
              <a:spcAft>
                <a:spcPct val="0"/>
              </a:spcAft>
              <a:defRPr/>
            </a:pPr>
            <a:endParaRPr lang="en-GB" sz="2400" dirty="0">
              <a:solidFill>
                <a:schemeClr val="tx1">
                  <a:lumMod val="65000"/>
                  <a:lumOff val="35000"/>
                </a:schemeClr>
              </a:solidFill>
              <a:latin typeface="Arial" charset="0"/>
            </a:endParaRPr>
          </a:p>
          <a:p>
            <a:pPr lvl="0" eaLnBrk="0" fontAlgn="base" hangingPunct="0">
              <a:spcBef>
                <a:spcPct val="20000"/>
              </a:spcBef>
              <a:spcAft>
                <a:spcPct val="0"/>
              </a:spcAft>
              <a:defRPr/>
            </a:pPr>
            <a:endParaRPr lang="en-US" sz="2000" b="1" dirty="0">
              <a:solidFill>
                <a:schemeClr val="tx1">
                  <a:lumMod val="65000"/>
                  <a:lumOff val="35000"/>
                </a:schemeClr>
              </a:solidFill>
            </a:endParaRPr>
          </a:p>
          <a:p>
            <a:endParaRPr lang="en-GB" sz="2000" dirty="0">
              <a:solidFill>
                <a:schemeClr val="accent5">
                  <a:lumMod val="60000"/>
                  <a:lumOff val="40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214554"/>
            <a:ext cx="9144000"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defRPr/>
            </a:pPr>
            <a:r>
              <a:rPr lang="en-GB" sz="4000" b="1" dirty="0" smtClean="0">
                <a:solidFill>
                  <a:schemeClr val="tx1">
                    <a:lumMod val="65000"/>
                    <a:lumOff val="35000"/>
                  </a:schemeClr>
                </a:solidFill>
                <a:latin typeface="Arial Black" pitchFamily="34" charset="0"/>
                <a:cs typeface="Adobe Hebrew" pitchFamily="18" charset="-79"/>
              </a:rPr>
              <a:t>Thank you!</a:t>
            </a:r>
          </a:p>
        </p:txBody>
      </p:sp>
      <p:sp>
        <p:nvSpPr>
          <p:cNvPr id="7" name="TextBox 6"/>
          <p:cNvSpPr txBox="1"/>
          <p:nvPr/>
        </p:nvSpPr>
        <p:spPr>
          <a:xfrm>
            <a:off x="0" y="3143248"/>
            <a:ext cx="9144000" cy="1723549"/>
          </a:xfrm>
          <a:prstGeom prst="rect">
            <a:avLst/>
          </a:prstGeom>
          <a:noFill/>
          <a:ln>
            <a:noFill/>
          </a:ln>
          <a:effectLst>
            <a:outerShdw blurRad="190500" dist="228600" dir="2700000" algn="ctr">
              <a:srgbClr val="000000">
                <a:alpha val="30000"/>
              </a:srgbClr>
            </a:outerShdw>
          </a:effectLst>
        </p:spPr>
        <p:txBody>
          <a:bodyPr wrap="square">
            <a:spAutoFit/>
          </a:bodyPr>
          <a:lstStyle/>
          <a:p>
            <a:pPr algn="ctr"/>
            <a:r>
              <a:rPr lang="en-US" sz="2800" b="1" dirty="0" smtClean="0">
                <a:solidFill>
                  <a:schemeClr val="accent1">
                    <a:lumMod val="75000"/>
                  </a:schemeClr>
                </a:solidFill>
                <a:latin typeface="Arial" pitchFamily="34" charset="0"/>
                <a:cs typeface="Arial" pitchFamily="34" charset="0"/>
                <a:hlinkClick r:id="rId3"/>
              </a:rPr>
              <a:t>www.esn-eu.org</a:t>
            </a:r>
            <a:endParaRPr lang="en-US" sz="2800" b="1" dirty="0" smtClean="0">
              <a:solidFill>
                <a:schemeClr val="accent1">
                  <a:lumMod val="75000"/>
                </a:schemeClr>
              </a:solidFill>
              <a:latin typeface="Arial" pitchFamily="34" charset="0"/>
              <a:cs typeface="Arial" pitchFamily="34" charset="0"/>
            </a:endParaRPr>
          </a:p>
          <a:p>
            <a:pPr algn="ctr"/>
            <a:r>
              <a:rPr lang="en-US" sz="2800" b="1" dirty="0" smtClean="0">
                <a:solidFill>
                  <a:schemeClr val="accent1">
                    <a:lumMod val="75000"/>
                  </a:schemeClr>
                </a:solidFill>
                <a:latin typeface="Arial" pitchFamily="34" charset="0"/>
                <a:cs typeface="Arial" pitchFamily="34" charset="0"/>
              </a:rPr>
              <a:t>Lisa.Schoenenberg@esn-eu.org</a:t>
            </a:r>
          </a:p>
          <a:p>
            <a:pPr algn="ctr"/>
            <a:endParaRPr lang="en-GB" sz="5000" b="1" dirty="0">
              <a:solidFill>
                <a:schemeClr val="accent1">
                  <a:lumMod val="75000"/>
                </a:schemeClr>
              </a:solidFill>
              <a:latin typeface="Arial" pitchFamily="34" charset="0"/>
              <a:cs typeface="Arial" pitchFamily="34" charset="0"/>
            </a:endParaRPr>
          </a:p>
        </p:txBody>
      </p:sp>
      <p:pic>
        <p:nvPicPr>
          <p:cNvPr id="12" name="Picture 11" descr="Footer PPT.tif"/>
          <p:cNvPicPr>
            <a:picLocks noChangeAspect="1"/>
          </p:cNvPicPr>
          <p:nvPr/>
        </p:nvPicPr>
        <p:blipFill>
          <a:blip r:embed="rId4" cstate="print"/>
          <a:stretch>
            <a:fillRect/>
          </a:stretch>
        </p:blipFill>
        <p:spPr>
          <a:xfrm>
            <a:off x="161956" y="158666"/>
            <a:ext cx="8624886" cy="636457"/>
          </a:xfrm>
          <a:prstGeom prst="rect">
            <a:avLst/>
          </a:prstGeom>
        </p:spPr>
      </p:pic>
      <p:sp>
        <p:nvSpPr>
          <p:cNvPr id="5" name="TextBox 4"/>
          <p:cNvSpPr txBox="1"/>
          <p:nvPr/>
        </p:nvSpPr>
        <p:spPr>
          <a:xfrm>
            <a:off x="1214414" y="5500702"/>
            <a:ext cx="6757988" cy="1477328"/>
          </a:xfrm>
          <a:prstGeom prst="rect">
            <a:avLst/>
          </a:prstGeom>
          <a:noFill/>
        </p:spPr>
        <p:txBody>
          <a:bodyPr wrap="square">
            <a:spAutoFit/>
          </a:bodyPr>
          <a:lstStyle/>
          <a:p>
            <a:pPr algn="ctr">
              <a:buFont typeface="Arial" charset="0"/>
              <a:buNone/>
              <a:defRPr/>
            </a:pPr>
            <a:endParaRPr lang="en-GB" sz="1600" dirty="0">
              <a:latin typeface="Arial" charset="0"/>
            </a:endParaRPr>
          </a:p>
          <a:p>
            <a:pPr algn="ctr">
              <a:buFont typeface="Arial" charset="0"/>
              <a:buNone/>
              <a:defRPr/>
            </a:pPr>
            <a:r>
              <a:rPr lang="en-GB" sz="1600" dirty="0">
                <a:latin typeface="Arial" charset="0"/>
              </a:rPr>
              <a:t> </a:t>
            </a:r>
            <a:endParaRPr lang="en-US" sz="1600" dirty="0">
              <a:latin typeface="Arial" charset="0"/>
            </a:endParaRPr>
          </a:p>
          <a:p>
            <a:pPr algn="ctr">
              <a:buFont typeface="Arial" charset="0"/>
              <a:buNone/>
              <a:defRPr/>
            </a:pPr>
            <a:r>
              <a:rPr lang="en-GB" sz="1400" b="1" dirty="0">
                <a:solidFill>
                  <a:schemeClr val="tx1">
                    <a:lumMod val="65000"/>
                    <a:lumOff val="35000"/>
                  </a:schemeClr>
                </a:solidFill>
                <a:latin typeface="Arial" charset="0"/>
              </a:rPr>
              <a:t>European Social Network</a:t>
            </a:r>
            <a:endParaRPr lang="en-US" sz="1400" dirty="0">
              <a:solidFill>
                <a:schemeClr val="tx1">
                  <a:lumMod val="65000"/>
                  <a:lumOff val="35000"/>
                </a:schemeClr>
              </a:solidFill>
              <a:latin typeface="Arial" charset="0"/>
            </a:endParaRPr>
          </a:p>
          <a:p>
            <a:pPr algn="ctr">
              <a:buFont typeface="Arial" charset="0"/>
              <a:buNone/>
              <a:defRPr/>
            </a:pPr>
            <a:r>
              <a:rPr lang="en-GB" sz="1400" dirty="0">
                <a:solidFill>
                  <a:schemeClr val="tx1">
                    <a:lumMod val="65000"/>
                    <a:lumOff val="35000"/>
                  </a:schemeClr>
                </a:solidFill>
                <a:latin typeface="Arial" charset="0"/>
              </a:rPr>
              <a:t>Tel: +44 (0) 1273 739039 | Fax: +44 (0) 1273 </a:t>
            </a:r>
            <a:r>
              <a:rPr lang="en-GB" sz="1400" dirty="0" smtClean="0">
                <a:solidFill>
                  <a:schemeClr val="tx1">
                    <a:lumMod val="65000"/>
                    <a:lumOff val="35000"/>
                  </a:schemeClr>
                </a:solidFill>
                <a:latin typeface="Arial" charset="0"/>
              </a:rPr>
              <a:t>739239</a:t>
            </a:r>
            <a:endParaRPr lang="en-US" sz="1400" dirty="0">
              <a:solidFill>
                <a:schemeClr val="tx1">
                  <a:lumMod val="65000"/>
                  <a:lumOff val="35000"/>
                </a:schemeClr>
              </a:solidFill>
              <a:latin typeface="Arial" charset="0"/>
            </a:endParaRPr>
          </a:p>
          <a:p>
            <a:pPr algn="ctr">
              <a:buFont typeface="Arial" charset="0"/>
              <a:buNone/>
              <a:defRPr/>
            </a:pPr>
            <a:r>
              <a:rPr lang="en-GB" sz="1400" dirty="0">
                <a:solidFill>
                  <a:schemeClr val="tx1">
                    <a:lumMod val="65000"/>
                    <a:lumOff val="35000"/>
                  </a:schemeClr>
                </a:solidFill>
                <a:latin typeface="Arial" charset="0"/>
              </a:rPr>
              <a:t> Victoria House, 125 Queens Road, Brighton BN1 3WB, United Kingdom</a:t>
            </a:r>
            <a:endParaRPr lang="en-US" sz="1400" dirty="0">
              <a:solidFill>
                <a:schemeClr val="tx1">
                  <a:lumMod val="65000"/>
                  <a:lumOff val="35000"/>
                </a:schemeClr>
              </a:solidFill>
              <a:latin typeface="Arial" charset="0"/>
            </a:endParaRPr>
          </a:p>
          <a:p>
            <a:pPr algn="ctr">
              <a:buFont typeface="Arial" charset="0"/>
              <a:buNone/>
              <a:defRPr/>
            </a:pPr>
            <a:endParaRPr lang="en-US" sz="1600" dirty="0">
              <a:latin typeface="Arial"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41080" y="4012764"/>
            <a:ext cx="5904656" cy="770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35735" y="107157"/>
            <a:ext cx="9072594" cy="1477328"/>
          </a:xfrm>
          <a:prstGeom prst="rect">
            <a:avLst/>
          </a:prstGeom>
          <a:noFill/>
        </p:spPr>
        <p:txBody>
          <a:bodyPr wrap="square" rtlCol="0">
            <a:spAutoFit/>
          </a:bodyPr>
          <a:lstStyle/>
          <a:p>
            <a:pPr fontAlgn="auto">
              <a:spcBef>
                <a:spcPts val="0"/>
              </a:spcBef>
              <a:spcAft>
                <a:spcPts val="0"/>
              </a:spcAft>
              <a:defRPr/>
            </a:pPr>
            <a:r>
              <a:rPr lang="en-GB" sz="3200" b="1" dirty="0" smtClean="0">
                <a:solidFill>
                  <a:schemeClr val="bg1"/>
                </a:solidFill>
                <a:latin typeface="Arial" pitchFamily="34" charset="0"/>
                <a:cs typeface="Arial" pitchFamily="34" charset="0"/>
              </a:rPr>
              <a:t>Developing </a:t>
            </a:r>
            <a:r>
              <a:rPr lang="en-GB" sz="3200" b="1" dirty="0">
                <a:solidFill>
                  <a:schemeClr val="bg1"/>
                </a:solidFill>
                <a:latin typeface="Arial" pitchFamily="34" charset="0"/>
                <a:cs typeface="Arial" pitchFamily="34" charset="0"/>
              </a:rPr>
              <a:t>Community </a:t>
            </a:r>
            <a:r>
              <a:rPr lang="en-GB" sz="3200" b="1" dirty="0" smtClean="0">
                <a:solidFill>
                  <a:schemeClr val="bg1"/>
                </a:solidFill>
                <a:latin typeface="Arial" pitchFamily="34" charset="0"/>
                <a:cs typeface="Arial" pitchFamily="34" charset="0"/>
              </a:rPr>
              <a:t>Care</a:t>
            </a:r>
          </a:p>
          <a:p>
            <a:pPr fontAlgn="auto">
              <a:spcBef>
                <a:spcPts val="0"/>
              </a:spcBef>
              <a:spcAft>
                <a:spcPts val="0"/>
              </a:spcAft>
              <a:defRPr/>
            </a:pPr>
            <a:r>
              <a:rPr lang="en-GB" sz="3200" dirty="0" smtClean="0">
                <a:solidFill>
                  <a:schemeClr val="bg1"/>
                </a:solidFill>
                <a:latin typeface="Arial" pitchFamily="34" charset="0"/>
                <a:cs typeface="Arial" pitchFamily="34" charset="0"/>
              </a:rPr>
              <a:t>Case studies</a:t>
            </a:r>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142844" y="1628800"/>
            <a:ext cx="8715436" cy="369332"/>
          </a:xfrm>
          <a:prstGeom prst="rect">
            <a:avLst/>
          </a:prstGeom>
          <a:noFill/>
          <a:ln w="9525">
            <a:noFill/>
            <a:miter lim="800000"/>
            <a:headEnd/>
            <a:tailEnd/>
          </a:ln>
        </p:spPr>
        <p:txBody>
          <a:bodyPr wrap="square">
            <a:spAutoFit/>
          </a:bodyPr>
          <a:lstStyle/>
          <a:p>
            <a:endParaRPr lang="en-GB" dirty="0">
              <a:solidFill>
                <a:schemeClr val="tx1">
                  <a:lumMod val="65000"/>
                  <a:lumOff val="35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
        <p:nvSpPr>
          <p:cNvPr id="9" name="Szövegdoboz 8"/>
          <p:cNvSpPr txBox="1"/>
          <p:nvPr/>
        </p:nvSpPr>
        <p:spPr>
          <a:xfrm>
            <a:off x="304800" y="1779687"/>
            <a:ext cx="8153400" cy="4924425"/>
          </a:xfrm>
          <a:prstGeom prst="rect">
            <a:avLst/>
          </a:prstGeom>
          <a:noFill/>
        </p:spPr>
        <p:txBody>
          <a:bodyPr wrap="square" rtlCol="0">
            <a:spAutoFit/>
          </a:bodyPr>
          <a:lstStyle/>
          <a:p>
            <a:r>
              <a:rPr lang="en-US" sz="2000" dirty="0" smtClean="0">
                <a:solidFill>
                  <a:schemeClr val="tx1">
                    <a:lumMod val="65000"/>
                    <a:lumOff val="35000"/>
                  </a:schemeClr>
                </a:solidFill>
                <a:latin typeface="Arial" pitchFamily="34" charset="0"/>
                <a:cs typeface="Arial" pitchFamily="34" charset="0"/>
              </a:rPr>
              <a:t>Deinstitutionalisation for people with mental health problems, </a:t>
            </a:r>
            <a:r>
              <a:rPr lang="en-US" sz="2000" b="1" dirty="0" smtClean="0">
                <a:solidFill>
                  <a:schemeClr val="tx1">
                    <a:lumMod val="65000"/>
                    <a:lumOff val="35000"/>
                  </a:schemeClr>
                </a:solidFill>
                <a:latin typeface="Arial" pitchFamily="34" charset="0"/>
                <a:cs typeface="Arial" pitchFamily="34" charset="0"/>
              </a:rPr>
              <a:t>Italy</a:t>
            </a:r>
          </a:p>
          <a:p>
            <a:endParaRPr lang="en-US" sz="2000" b="1" dirty="0" smtClean="0">
              <a:solidFill>
                <a:schemeClr val="tx1">
                  <a:lumMod val="65000"/>
                  <a:lumOff val="35000"/>
                </a:schemeClr>
              </a:solidFill>
              <a:latin typeface="Arial" pitchFamily="34" charset="0"/>
              <a:cs typeface="Arial" pitchFamily="34" charset="0"/>
            </a:endParaRPr>
          </a:p>
          <a:p>
            <a:r>
              <a:rPr lang="en-US" sz="2000" dirty="0" smtClean="0">
                <a:solidFill>
                  <a:schemeClr val="tx1">
                    <a:lumMod val="65000"/>
                    <a:lumOff val="35000"/>
                  </a:schemeClr>
                </a:solidFill>
                <a:latin typeface="Arial" pitchFamily="34" charset="0"/>
                <a:cs typeface="Arial" pitchFamily="34" charset="0"/>
              </a:rPr>
              <a:t>Child care reform, </a:t>
            </a:r>
            <a:r>
              <a:rPr lang="en-US" sz="2000" b="1" dirty="0" smtClean="0">
                <a:solidFill>
                  <a:schemeClr val="tx1">
                    <a:lumMod val="65000"/>
                    <a:lumOff val="35000"/>
                  </a:schemeClr>
                </a:solidFill>
                <a:latin typeface="Arial" pitchFamily="34" charset="0"/>
                <a:cs typeface="Arial" pitchFamily="34" charset="0"/>
              </a:rPr>
              <a:t>Georgia</a:t>
            </a:r>
          </a:p>
          <a:p>
            <a:endParaRPr lang="en-US" sz="2000" b="1" dirty="0" smtClean="0">
              <a:solidFill>
                <a:schemeClr val="tx1">
                  <a:lumMod val="65000"/>
                  <a:lumOff val="35000"/>
                </a:schemeClr>
              </a:solidFill>
              <a:latin typeface="Arial" pitchFamily="34" charset="0"/>
              <a:cs typeface="Arial" pitchFamily="34" charset="0"/>
            </a:endParaRPr>
          </a:p>
          <a:p>
            <a:r>
              <a:rPr lang="en-US" sz="2000" dirty="0" smtClean="0">
                <a:solidFill>
                  <a:schemeClr val="tx1">
                    <a:lumMod val="65000"/>
                    <a:lumOff val="35000"/>
                  </a:schemeClr>
                </a:solidFill>
                <a:latin typeface="Arial" pitchFamily="34" charset="0"/>
                <a:cs typeface="Arial" pitchFamily="34" charset="0"/>
              </a:rPr>
              <a:t>Mental health care reform, </a:t>
            </a:r>
            <a:r>
              <a:rPr lang="en-US" sz="2000" b="1" dirty="0" smtClean="0">
                <a:solidFill>
                  <a:schemeClr val="tx1">
                    <a:lumMod val="65000"/>
                    <a:lumOff val="35000"/>
                  </a:schemeClr>
                </a:solidFill>
                <a:latin typeface="Arial" pitchFamily="34" charset="0"/>
                <a:cs typeface="Arial" pitchFamily="34" charset="0"/>
              </a:rPr>
              <a:t>England</a:t>
            </a:r>
          </a:p>
          <a:p>
            <a:endParaRPr lang="en-US" sz="2000" b="1" dirty="0" smtClean="0">
              <a:solidFill>
                <a:schemeClr val="tx1">
                  <a:lumMod val="65000"/>
                  <a:lumOff val="35000"/>
                </a:schemeClr>
              </a:solidFill>
              <a:latin typeface="Arial" pitchFamily="34" charset="0"/>
              <a:cs typeface="Arial" pitchFamily="34" charset="0"/>
            </a:endParaRPr>
          </a:p>
          <a:p>
            <a:r>
              <a:rPr lang="en-US" sz="2000" dirty="0" smtClean="0">
                <a:solidFill>
                  <a:schemeClr val="tx1">
                    <a:lumMod val="65000"/>
                    <a:lumOff val="35000"/>
                  </a:schemeClr>
                </a:solidFill>
                <a:latin typeface="Arial" pitchFamily="34" charset="0"/>
                <a:cs typeface="Arial" pitchFamily="34" charset="0"/>
              </a:rPr>
              <a:t>Community Care for All,</a:t>
            </a:r>
            <a:r>
              <a:rPr lang="en-US" sz="2000" b="1" dirty="0" smtClean="0">
                <a:solidFill>
                  <a:schemeClr val="tx1">
                    <a:lumMod val="65000"/>
                    <a:lumOff val="35000"/>
                  </a:schemeClr>
                </a:solidFill>
                <a:latin typeface="Arial" pitchFamily="34" charset="0"/>
                <a:cs typeface="Arial" pitchFamily="34" charset="0"/>
              </a:rPr>
              <a:t> Moldova</a:t>
            </a:r>
          </a:p>
          <a:p>
            <a:endParaRPr lang="en-US" sz="2000" dirty="0" smtClean="0">
              <a:solidFill>
                <a:schemeClr val="tx1">
                  <a:lumMod val="65000"/>
                  <a:lumOff val="35000"/>
                </a:schemeClr>
              </a:solidFill>
              <a:latin typeface="Arial" pitchFamily="34" charset="0"/>
              <a:cs typeface="Arial" pitchFamily="34" charset="0"/>
            </a:endParaRPr>
          </a:p>
          <a:p>
            <a:r>
              <a:rPr lang="en-US" sz="2000" dirty="0" smtClean="0">
                <a:solidFill>
                  <a:schemeClr val="tx1">
                    <a:lumMod val="65000"/>
                    <a:lumOff val="35000"/>
                  </a:schemeClr>
                </a:solidFill>
                <a:latin typeface="Arial" pitchFamily="34" charset="0"/>
                <a:cs typeface="Arial" pitchFamily="34" charset="0"/>
              </a:rPr>
              <a:t>Leading the staff,</a:t>
            </a:r>
            <a:r>
              <a:rPr lang="en-US" sz="2000" b="1" dirty="0" smtClean="0">
                <a:solidFill>
                  <a:schemeClr val="tx1">
                    <a:lumMod val="65000"/>
                    <a:lumOff val="35000"/>
                  </a:schemeClr>
                </a:solidFill>
                <a:latin typeface="Arial" pitchFamily="34" charset="0"/>
                <a:cs typeface="Arial" pitchFamily="34" charset="0"/>
              </a:rPr>
              <a:t> Sweden</a:t>
            </a:r>
          </a:p>
          <a:p>
            <a:endParaRPr lang="en-US" sz="2000" dirty="0" smtClean="0">
              <a:solidFill>
                <a:schemeClr val="tx1">
                  <a:lumMod val="65000"/>
                  <a:lumOff val="35000"/>
                </a:schemeClr>
              </a:solidFill>
              <a:latin typeface="Arial" pitchFamily="34" charset="0"/>
              <a:cs typeface="Arial" pitchFamily="34" charset="0"/>
            </a:endParaRPr>
          </a:p>
          <a:p>
            <a:r>
              <a:rPr lang="en-US" sz="2000" dirty="0" smtClean="0">
                <a:solidFill>
                  <a:schemeClr val="tx1">
                    <a:lumMod val="65000"/>
                    <a:lumOff val="35000"/>
                  </a:schemeClr>
                </a:solidFill>
                <a:latin typeface="Arial" pitchFamily="34" charset="0"/>
                <a:cs typeface="Arial" pitchFamily="34" charset="0"/>
              </a:rPr>
              <a:t>Closure of Institutions </a:t>
            </a:r>
            <a:r>
              <a:rPr lang="en-US" sz="2000" dirty="0" err="1" smtClean="0">
                <a:solidFill>
                  <a:schemeClr val="tx1">
                    <a:lumMod val="65000"/>
                    <a:lumOff val="35000"/>
                  </a:schemeClr>
                </a:solidFill>
                <a:latin typeface="Arial" pitchFamily="34" charset="0"/>
                <a:cs typeface="Arial" pitchFamily="34" charset="0"/>
              </a:rPr>
              <a:t>Hrastovec</a:t>
            </a:r>
            <a:r>
              <a:rPr lang="en-US" sz="2000" dirty="0" smtClean="0">
                <a:solidFill>
                  <a:schemeClr val="tx1">
                    <a:lumMod val="65000"/>
                    <a:lumOff val="35000"/>
                  </a:schemeClr>
                </a:solidFill>
                <a:latin typeface="Arial" pitchFamily="34" charset="0"/>
                <a:cs typeface="Arial" pitchFamily="34" charset="0"/>
              </a:rPr>
              <a:t> and </a:t>
            </a:r>
            <a:r>
              <a:rPr lang="en-US" sz="2000" dirty="0" err="1" smtClean="0">
                <a:solidFill>
                  <a:schemeClr val="tx1">
                    <a:lumMod val="65000"/>
                    <a:lumOff val="35000"/>
                  </a:schemeClr>
                </a:solidFill>
                <a:latin typeface="Arial" pitchFamily="34" charset="0"/>
                <a:cs typeface="Arial" pitchFamily="34" charset="0"/>
              </a:rPr>
              <a:t>Trate</a:t>
            </a:r>
            <a:r>
              <a:rPr lang="en-US" sz="2000" dirty="0" smtClean="0">
                <a:solidFill>
                  <a:schemeClr val="tx1">
                    <a:lumMod val="65000"/>
                    <a:lumOff val="35000"/>
                  </a:schemeClr>
                </a:solidFill>
                <a:latin typeface="Arial" pitchFamily="34" charset="0"/>
                <a:cs typeface="Arial" pitchFamily="34" charset="0"/>
              </a:rPr>
              <a:t>, </a:t>
            </a:r>
            <a:r>
              <a:rPr lang="en-US" sz="2000" b="1" dirty="0" smtClean="0">
                <a:solidFill>
                  <a:schemeClr val="tx1">
                    <a:lumMod val="65000"/>
                    <a:lumOff val="35000"/>
                  </a:schemeClr>
                </a:solidFill>
                <a:latin typeface="Arial" pitchFamily="34" charset="0"/>
                <a:cs typeface="Arial" pitchFamily="34" charset="0"/>
              </a:rPr>
              <a:t>Slovenia</a:t>
            </a:r>
          </a:p>
          <a:p>
            <a:endParaRPr lang="en-US" sz="2000" b="1" dirty="0" smtClean="0">
              <a:solidFill>
                <a:schemeClr val="tx1">
                  <a:lumMod val="65000"/>
                  <a:lumOff val="35000"/>
                </a:schemeClr>
              </a:solidFill>
              <a:latin typeface="Arial" pitchFamily="34" charset="0"/>
              <a:cs typeface="Arial" pitchFamily="34" charset="0"/>
            </a:endParaRPr>
          </a:p>
          <a:p>
            <a:r>
              <a:rPr lang="en-US" sz="2000" dirty="0" err="1" smtClean="0">
                <a:solidFill>
                  <a:schemeClr val="tx1">
                    <a:lumMod val="65000"/>
                    <a:lumOff val="35000"/>
                  </a:schemeClr>
                </a:solidFill>
                <a:latin typeface="Arial" pitchFamily="34" charset="0"/>
                <a:cs typeface="Arial" pitchFamily="34" charset="0"/>
              </a:rPr>
              <a:t>Vyšší</a:t>
            </a:r>
            <a:r>
              <a:rPr lang="en-US" sz="2000" dirty="0" smtClean="0">
                <a:solidFill>
                  <a:schemeClr val="tx1">
                    <a:lumMod val="65000"/>
                    <a:lumOff val="35000"/>
                  </a:schemeClr>
                </a:solidFill>
                <a:latin typeface="Arial" pitchFamily="34" charset="0"/>
                <a:cs typeface="Arial" pitchFamily="34" charset="0"/>
              </a:rPr>
              <a:t> </a:t>
            </a:r>
            <a:r>
              <a:rPr lang="en-US" sz="2000" dirty="0" err="1" smtClean="0">
                <a:solidFill>
                  <a:schemeClr val="tx1">
                    <a:lumMod val="65000"/>
                    <a:lumOff val="35000"/>
                  </a:schemeClr>
                </a:solidFill>
                <a:latin typeface="Arial" pitchFamily="34" charset="0"/>
                <a:cs typeface="Arial" pitchFamily="34" charset="0"/>
              </a:rPr>
              <a:t>Hrádek</a:t>
            </a:r>
            <a:r>
              <a:rPr lang="en-US" sz="2000" dirty="0" smtClean="0">
                <a:solidFill>
                  <a:schemeClr val="tx1">
                    <a:lumMod val="65000"/>
                    <a:lumOff val="35000"/>
                  </a:schemeClr>
                </a:solidFill>
                <a:latin typeface="Arial" pitchFamily="34" charset="0"/>
                <a:cs typeface="Arial" pitchFamily="34" charset="0"/>
              </a:rPr>
              <a:t>, </a:t>
            </a:r>
            <a:r>
              <a:rPr lang="en-US" sz="2000" b="1" dirty="0" smtClean="0">
                <a:solidFill>
                  <a:schemeClr val="tx1">
                    <a:lumMod val="65000"/>
                    <a:lumOff val="35000"/>
                  </a:schemeClr>
                </a:solidFill>
                <a:latin typeface="Arial" pitchFamily="34" charset="0"/>
                <a:cs typeface="Arial" pitchFamily="34" charset="0"/>
              </a:rPr>
              <a:t>Czech Republic</a:t>
            </a:r>
          </a:p>
          <a:p>
            <a:endParaRPr lang="en-US" dirty="0" smtClean="0">
              <a:solidFill>
                <a:schemeClr val="tx1">
                  <a:lumMod val="65000"/>
                  <a:lumOff val="35000"/>
                </a:schemeClr>
              </a:solidFill>
              <a:latin typeface="Arial" pitchFamily="34" charset="0"/>
              <a:cs typeface="Arial" pitchFamily="34" charset="0"/>
            </a:endParaRPr>
          </a:p>
          <a:p>
            <a:endParaRPr lang="en-US" dirty="0" smtClean="0"/>
          </a:p>
          <a:p>
            <a:endParaRPr lang="en-US" dirty="0"/>
          </a:p>
        </p:txBody>
      </p:sp>
    </p:spTree>
    <p:extLst>
      <p:ext uri="{BB962C8B-B14F-4D97-AF65-F5344CB8AC3E}">
        <p14:creationId xmlns="" xmlns:p14="http://schemas.microsoft.com/office/powerpoint/2010/main" val="10198235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35735" y="107157"/>
            <a:ext cx="9072594" cy="1477328"/>
          </a:xfrm>
          <a:prstGeom prst="rect">
            <a:avLst/>
          </a:prstGeom>
          <a:noFill/>
        </p:spPr>
        <p:txBody>
          <a:bodyPr wrap="square" rtlCol="0">
            <a:spAutoFit/>
          </a:bodyPr>
          <a:lstStyle/>
          <a:p>
            <a:pPr fontAlgn="auto">
              <a:spcBef>
                <a:spcPts val="0"/>
              </a:spcBef>
              <a:spcAft>
                <a:spcPts val="0"/>
              </a:spcAft>
              <a:defRPr/>
            </a:pPr>
            <a:r>
              <a:rPr lang="en-GB" sz="3200" b="1" dirty="0" smtClean="0">
                <a:solidFill>
                  <a:schemeClr val="bg1"/>
                </a:solidFill>
                <a:latin typeface="Arial" pitchFamily="34" charset="0"/>
                <a:cs typeface="Arial" pitchFamily="34" charset="0"/>
              </a:rPr>
              <a:t>Making the case</a:t>
            </a:r>
          </a:p>
          <a:p>
            <a:pPr fontAlgn="auto">
              <a:spcBef>
                <a:spcPts val="0"/>
              </a:spcBef>
              <a:spcAft>
                <a:spcPts val="0"/>
              </a:spcAft>
              <a:defRPr/>
            </a:pPr>
            <a:r>
              <a:rPr lang="en-GB" sz="3200" dirty="0" smtClean="0">
                <a:solidFill>
                  <a:schemeClr val="bg1"/>
                </a:solidFill>
                <a:latin typeface="Arial" pitchFamily="34" charset="0"/>
                <a:cs typeface="Arial" pitchFamily="34" charset="0"/>
              </a:rPr>
              <a:t>European Funding I </a:t>
            </a:r>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142844" y="1628800"/>
            <a:ext cx="8715436" cy="369332"/>
          </a:xfrm>
          <a:prstGeom prst="rect">
            <a:avLst/>
          </a:prstGeom>
          <a:noFill/>
          <a:ln w="9525">
            <a:noFill/>
            <a:miter lim="800000"/>
            <a:headEnd/>
            <a:tailEnd/>
          </a:ln>
        </p:spPr>
        <p:txBody>
          <a:bodyPr wrap="square">
            <a:spAutoFit/>
          </a:bodyPr>
          <a:lstStyle/>
          <a:p>
            <a:endParaRPr lang="en-GB" dirty="0">
              <a:solidFill>
                <a:schemeClr val="tx1">
                  <a:lumMod val="65000"/>
                  <a:lumOff val="35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
        <p:nvSpPr>
          <p:cNvPr id="9" name="Szövegdoboz 8"/>
          <p:cNvSpPr txBox="1"/>
          <p:nvPr/>
        </p:nvSpPr>
        <p:spPr>
          <a:xfrm>
            <a:off x="304800" y="1524000"/>
            <a:ext cx="8458200" cy="4678204"/>
          </a:xfrm>
          <a:prstGeom prst="rect">
            <a:avLst/>
          </a:prstGeom>
          <a:noFill/>
        </p:spPr>
        <p:txBody>
          <a:bodyPr wrap="square" rtlCol="0">
            <a:spAutoFit/>
          </a:bodyPr>
          <a:lstStyle/>
          <a:p>
            <a:pPr fontAlgn="auto">
              <a:spcBef>
                <a:spcPts val="0"/>
              </a:spcBef>
              <a:spcAft>
                <a:spcPts val="0"/>
              </a:spcAft>
              <a:defRPr/>
            </a:pPr>
            <a:r>
              <a:rPr lang="en-GB" sz="2000" dirty="0" smtClean="0">
                <a:solidFill>
                  <a:schemeClr val="tx1">
                    <a:lumMod val="65000"/>
                    <a:lumOff val="35000"/>
                  </a:schemeClr>
                </a:solidFill>
                <a:latin typeface="Arial" pitchFamily="34" charset="0"/>
                <a:cs typeface="Arial" pitchFamily="34" charset="0"/>
              </a:rPr>
              <a:t>&gt;&gt; Structural Funds for 2014-2020 </a:t>
            </a:r>
          </a:p>
          <a:p>
            <a:pPr fontAlgn="auto">
              <a:spcBef>
                <a:spcPts val="0"/>
              </a:spcBef>
              <a:spcAft>
                <a:spcPts val="0"/>
              </a:spcAft>
              <a:defRPr/>
            </a:pPr>
            <a:endParaRPr lang="en-GB" sz="2000" dirty="0" smtClean="0">
              <a:solidFill>
                <a:schemeClr val="tx1">
                  <a:lumMod val="65000"/>
                  <a:lumOff val="35000"/>
                </a:schemeClr>
              </a:solidFill>
              <a:latin typeface="Arial" pitchFamily="34" charset="0"/>
              <a:cs typeface="Arial" pitchFamily="34" charset="0"/>
            </a:endParaRPr>
          </a:p>
          <a:p>
            <a:pPr fontAlgn="auto">
              <a:spcBef>
                <a:spcPts val="0"/>
              </a:spcBef>
              <a:spcAft>
                <a:spcPts val="0"/>
              </a:spcAft>
              <a:defRPr/>
            </a:pPr>
            <a:r>
              <a:rPr lang="en-GB" sz="2000" dirty="0" smtClean="0">
                <a:solidFill>
                  <a:schemeClr val="tx1">
                    <a:lumMod val="65000"/>
                    <a:lumOff val="35000"/>
                  </a:schemeClr>
                </a:solidFill>
                <a:latin typeface="Arial" pitchFamily="34" charset="0"/>
                <a:cs typeface="Arial" pitchFamily="34" charset="0"/>
              </a:rPr>
              <a:t>Ex ante </a:t>
            </a:r>
            <a:r>
              <a:rPr lang="en-GB" sz="2000" b="1" dirty="0" smtClean="0">
                <a:solidFill>
                  <a:schemeClr val="tx1">
                    <a:lumMod val="65000"/>
                    <a:lumOff val="35000"/>
                  </a:schemeClr>
                </a:solidFill>
                <a:latin typeface="Arial" pitchFamily="34" charset="0"/>
                <a:cs typeface="Arial" pitchFamily="34" charset="0"/>
              </a:rPr>
              <a:t>conditionalities</a:t>
            </a:r>
            <a:r>
              <a:rPr lang="en-GB" sz="2000" dirty="0" smtClean="0">
                <a:solidFill>
                  <a:schemeClr val="tx1">
                    <a:lumMod val="65000"/>
                    <a:lumOff val="35000"/>
                  </a:schemeClr>
                </a:solidFill>
                <a:latin typeface="Arial" pitchFamily="34" charset="0"/>
                <a:cs typeface="Arial" pitchFamily="34" charset="0"/>
              </a:rPr>
              <a:t>:</a:t>
            </a:r>
          </a:p>
          <a:p>
            <a:pPr fontAlgn="auto">
              <a:spcBef>
                <a:spcPts val="0"/>
              </a:spcBef>
              <a:spcAft>
                <a:spcPts val="0"/>
              </a:spcAft>
              <a:defRPr/>
            </a:pPr>
            <a:endParaRPr lang="en-GB" sz="2000" dirty="0" smtClean="0">
              <a:solidFill>
                <a:schemeClr val="tx1">
                  <a:lumMod val="65000"/>
                  <a:lumOff val="35000"/>
                </a:schemeClr>
              </a:solidFill>
              <a:latin typeface="Arial" pitchFamily="34" charset="0"/>
              <a:cs typeface="Arial" pitchFamily="34" charset="0"/>
            </a:endParaRPr>
          </a:p>
          <a:p>
            <a:pPr marL="342900" indent="-342900" fontAlgn="auto">
              <a:spcBef>
                <a:spcPts val="0"/>
              </a:spcBef>
              <a:spcAft>
                <a:spcPts val="0"/>
              </a:spcAft>
              <a:buFont typeface="Arial" pitchFamily="34" charset="0"/>
              <a:buChar char="•"/>
              <a:defRPr/>
            </a:pPr>
            <a:r>
              <a:rPr lang="en-GB" sz="2000" dirty="0" smtClean="0">
                <a:solidFill>
                  <a:schemeClr val="tx1">
                    <a:lumMod val="65000"/>
                    <a:lumOff val="35000"/>
                  </a:schemeClr>
                </a:solidFill>
                <a:latin typeface="Arial" pitchFamily="34" charset="0"/>
                <a:cs typeface="Arial" pitchFamily="34" charset="0"/>
              </a:rPr>
              <a:t>Thematic – strategy for a </a:t>
            </a:r>
            <a:r>
              <a:rPr lang="en-GB" sz="2000" b="1" dirty="0" smtClean="0">
                <a:solidFill>
                  <a:schemeClr val="tx1">
                    <a:lumMod val="65000"/>
                    <a:lumOff val="35000"/>
                  </a:schemeClr>
                </a:solidFill>
                <a:latin typeface="Arial" pitchFamily="34" charset="0"/>
                <a:cs typeface="Arial" pitchFamily="34" charset="0"/>
              </a:rPr>
              <a:t>shift</a:t>
            </a:r>
            <a:r>
              <a:rPr lang="en-GB" sz="2000" dirty="0" smtClean="0">
                <a:solidFill>
                  <a:schemeClr val="tx1">
                    <a:lumMod val="65000"/>
                    <a:lumOff val="35000"/>
                  </a:schemeClr>
                </a:solidFill>
                <a:latin typeface="Arial" pitchFamily="34" charset="0"/>
                <a:cs typeface="Arial" pitchFamily="34" charset="0"/>
              </a:rPr>
              <a:t> from residential </a:t>
            </a:r>
            <a:r>
              <a:rPr lang="en-GB" sz="2000" b="1" dirty="0" smtClean="0">
                <a:solidFill>
                  <a:schemeClr val="tx1">
                    <a:lumMod val="65000"/>
                    <a:lumOff val="35000"/>
                  </a:schemeClr>
                </a:solidFill>
                <a:latin typeface="Arial" pitchFamily="34" charset="0"/>
                <a:cs typeface="Arial" pitchFamily="34" charset="0"/>
              </a:rPr>
              <a:t>to community care</a:t>
            </a:r>
          </a:p>
          <a:p>
            <a:pPr marL="342900" indent="-342900" fontAlgn="auto">
              <a:spcBef>
                <a:spcPts val="0"/>
              </a:spcBef>
              <a:spcAft>
                <a:spcPts val="0"/>
              </a:spcAft>
              <a:buFont typeface="Arial" pitchFamily="34" charset="0"/>
              <a:buChar char="•"/>
              <a:defRPr/>
            </a:pPr>
            <a:r>
              <a:rPr lang="en-GB" sz="2000" dirty="0" smtClean="0">
                <a:solidFill>
                  <a:schemeClr val="tx1">
                    <a:lumMod val="65000"/>
                    <a:lumOff val="35000"/>
                  </a:schemeClr>
                </a:solidFill>
                <a:latin typeface="Arial" pitchFamily="34" charset="0"/>
                <a:cs typeface="Arial" pitchFamily="34" charset="0"/>
              </a:rPr>
              <a:t>General – mechanism to ensure </a:t>
            </a:r>
            <a:r>
              <a:rPr lang="en-GB" sz="2000" b="1" dirty="0" smtClean="0">
                <a:solidFill>
                  <a:schemeClr val="tx1">
                    <a:lumMod val="65000"/>
                    <a:lumOff val="35000"/>
                  </a:schemeClr>
                </a:solidFill>
                <a:latin typeface="Arial" pitchFamily="34" charset="0"/>
                <a:cs typeface="Arial" pitchFamily="34" charset="0"/>
              </a:rPr>
              <a:t>effective implementation of UN CRPD</a:t>
            </a:r>
          </a:p>
          <a:p>
            <a:pPr marL="342900" indent="-342900" fontAlgn="auto">
              <a:spcBef>
                <a:spcPts val="0"/>
              </a:spcBef>
              <a:spcAft>
                <a:spcPts val="0"/>
              </a:spcAft>
              <a:defRPr/>
            </a:pPr>
            <a:endParaRPr lang="en-GB" sz="2000" dirty="0" smtClean="0">
              <a:solidFill>
                <a:schemeClr val="tx1">
                  <a:lumMod val="65000"/>
                  <a:lumOff val="35000"/>
                </a:schemeClr>
              </a:solidFill>
              <a:latin typeface="Arial" pitchFamily="34" charset="0"/>
              <a:cs typeface="Arial" pitchFamily="34" charset="0"/>
            </a:endParaRPr>
          </a:p>
          <a:p>
            <a:pPr marL="342900" indent="-342900" fontAlgn="auto">
              <a:spcBef>
                <a:spcPts val="0"/>
              </a:spcBef>
              <a:spcAft>
                <a:spcPts val="0"/>
              </a:spcAft>
              <a:defRPr/>
            </a:pPr>
            <a:r>
              <a:rPr lang="en-GB" sz="2000" dirty="0" smtClean="0">
                <a:solidFill>
                  <a:schemeClr val="tx1">
                    <a:lumMod val="65000"/>
                    <a:lumOff val="35000"/>
                  </a:schemeClr>
                </a:solidFill>
                <a:latin typeface="Arial" pitchFamily="34" charset="0"/>
                <a:cs typeface="Arial" pitchFamily="34" charset="0"/>
              </a:rPr>
              <a:t>Further </a:t>
            </a:r>
            <a:r>
              <a:rPr lang="en-GB" sz="2000" b="1" dirty="0" smtClean="0">
                <a:solidFill>
                  <a:schemeClr val="tx1">
                    <a:lumMod val="65000"/>
                    <a:lumOff val="35000"/>
                  </a:schemeClr>
                </a:solidFill>
                <a:latin typeface="Arial" pitchFamily="34" charset="0"/>
                <a:cs typeface="Arial" pitchFamily="34" charset="0"/>
              </a:rPr>
              <a:t>regulations</a:t>
            </a:r>
            <a:r>
              <a:rPr lang="en-GB" sz="2000" dirty="0" smtClean="0">
                <a:solidFill>
                  <a:schemeClr val="tx1">
                    <a:lumMod val="65000"/>
                    <a:lumOff val="35000"/>
                  </a:schemeClr>
                </a:solidFill>
                <a:latin typeface="Arial" pitchFamily="34" charset="0"/>
                <a:cs typeface="Arial" pitchFamily="34" charset="0"/>
              </a:rPr>
              <a:t>:</a:t>
            </a:r>
          </a:p>
          <a:p>
            <a:pPr marL="342900" indent="-342900" fontAlgn="auto">
              <a:spcBef>
                <a:spcPts val="0"/>
              </a:spcBef>
              <a:spcAft>
                <a:spcPts val="0"/>
              </a:spcAft>
              <a:defRPr/>
            </a:pPr>
            <a:endParaRPr lang="en-GB" sz="2000" dirty="0" smtClean="0">
              <a:solidFill>
                <a:schemeClr val="tx1">
                  <a:lumMod val="65000"/>
                  <a:lumOff val="35000"/>
                </a:schemeClr>
              </a:solidFill>
              <a:latin typeface="Arial" pitchFamily="34" charset="0"/>
              <a:cs typeface="Arial" pitchFamily="34" charset="0"/>
            </a:endParaRPr>
          </a:p>
          <a:p>
            <a:pPr marL="342900" indent="-342900" fontAlgn="auto">
              <a:spcBef>
                <a:spcPts val="0"/>
              </a:spcBef>
              <a:spcAft>
                <a:spcPts val="0"/>
              </a:spcAft>
              <a:buFont typeface="Arial" pitchFamily="34" charset="0"/>
              <a:buChar char="•"/>
              <a:defRPr/>
            </a:pPr>
            <a:r>
              <a:rPr lang="en-GB" sz="2000" dirty="0" smtClean="0">
                <a:solidFill>
                  <a:schemeClr val="tx1">
                    <a:lumMod val="65000"/>
                    <a:lumOff val="35000"/>
                  </a:schemeClr>
                </a:solidFill>
                <a:latin typeface="Arial" pitchFamily="34" charset="0"/>
                <a:cs typeface="Arial" pitchFamily="34" charset="0"/>
              </a:rPr>
              <a:t>SF may </a:t>
            </a:r>
            <a:r>
              <a:rPr lang="en-GB" sz="2000" b="1" dirty="0" smtClean="0">
                <a:solidFill>
                  <a:schemeClr val="tx1">
                    <a:lumMod val="65000"/>
                    <a:lumOff val="35000"/>
                  </a:schemeClr>
                </a:solidFill>
                <a:latin typeface="Arial" pitchFamily="34" charset="0"/>
                <a:cs typeface="Arial" pitchFamily="34" charset="0"/>
              </a:rPr>
              <a:t>not be used </a:t>
            </a:r>
            <a:r>
              <a:rPr lang="en-GB" sz="2000" dirty="0" smtClean="0">
                <a:solidFill>
                  <a:schemeClr val="tx1">
                    <a:lumMod val="65000"/>
                    <a:lumOff val="35000"/>
                  </a:schemeClr>
                </a:solidFill>
                <a:latin typeface="Arial" pitchFamily="34" charset="0"/>
                <a:cs typeface="Arial" pitchFamily="34" charset="0"/>
              </a:rPr>
              <a:t>for actions contributing to </a:t>
            </a:r>
            <a:r>
              <a:rPr lang="en-GB" sz="2000" b="1" dirty="0" smtClean="0">
                <a:solidFill>
                  <a:schemeClr val="tx1">
                    <a:lumMod val="65000"/>
                    <a:lumOff val="35000"/>
                  </a:schemeClr>
                </a:solidFill>
                <a:latin typeface="Arial" pitchFamily="34" charset="0"/>
                <a:cs typeface="Arial" pitchFamily="34" charset="0"/>
              </a:rPr>
              <a:t>any form of segregation and discrimination </a:t>
            </a:r>
          </a:p>
          <a:p>
            <a:pPr marL="342900" indent="-342900" fontAlgn="auto">
              <a:spcBef>
                <a:spcPts val="0"/>
              </a:spcBef>
              <a:spcAft>
                <a:spcPts val="0"/>
              </a:spcAft>
              <a:buFont typeface="Arial" pitchFamily="34" charset="0"/>
              <a:buChar char="•"/>
              <a:defRPr/>
            </a:pPr>
            <a:r>
              <a:rPr lang="en-GB" sz="2000" dirty="0" smtClean="0">
                <a:solidFill>
                  <a:schemeClr val="tx1">
                    <a:lumMod val="65000"/>
                    <a:lumOff val="35000"/>
                  </a:schemeClr>
                </a:solidFill>
                <a:latin typeface="Arial" pitchFamily="34" charset="0"/>
                <a:cs typeface="Arial" pitchFamily="34" charset="0"/>
              </a:rPr>
              <a:t>Investment priority: </a:t>
            </a:r>
            <a:r>
              <a:rPr lang="en-GB" sz="2000" b="1" dirty="0" smtClean="0">
                <a:solidFill>
                  <a:schemeClr val="tx1">
                    <a:lumMod val="65000"/>
                    <a:lumOff val="35000"/>
                  </a:schemeClr>
                </a:solidFill>
                <a:latin typeface="Arial" pitchFamily="34" charset="0"/>
                <a:cs typeface="Arial" pitchFamily="34" charset="0"/>
              </a:rPr>
              <a:t>Promote social inclusion and fight poverty </a:t>
            </a:r>
          </a:p>
          <a:p>
            <a:pPr marL="342900" indent="-342900" fontAlgn="auto">
              <a:spcBef>
                <a:spcPts val="0"/>
              </a:spcBef>
              <a:spcAft>
                <a:spcPts val="0"/>
              </a:spcAft>
              <a:buFont typeface="Arial" pitchFamily="34" charset="0"/>
              <a:buChar char="•"/>
              <a:defRPr/>
            </a:pPr>
            <a:r>
              <a:rPr lang="en-GB" sz="2000" dirty="0" smtClean="0">
                <a:solidFill>
                  <a:schemeClr val="tx1">
                    <a:lumMod val="65000"/>
                    <a:lumOff val="35000"/>
                  </a:schemeClr>
                </a:solidFill>
                <a:latin typeface="Arial" pitchFamily="34" charset="0"/>
                <a:cs typeface="Arial" pitchFamily="34" charset="0"/>
              </a:rPr>
              <a:t>Explicit reference to </a:t>
            </a:r>
            <a:r>
              <a:rPr lang="en-GB" sz="2000" b="1" dirty="0" smtClean="0">
                <a:solidFill>
                  <a:schemeClr val="tx1">
                    <a:lumMod val="65000"/>
                    <a:lumOff val="35000"/>
                  </a:schemeClr>
                </a:solidFill>
                <a:latin typeface="Arial" pitchFamily="34" charset="0"/>
                <a:cs typeface="Arial" pitchFamily="34" charset="0"/>
              </a:rPr>
              <a:t>transition from institutional to community care</a:t>
            </a:r>
          </a:p>
          <a:p>
            <a:pPr lvl="1">
              <a:buFont typeface="Arial" pitchFamily="34" charset="0"/>
              <a:buChar char="•"/>
              <a:defRPr/>
            </a:pPr>
            <a:endParaRPr lang="en-GB"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372938480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35735" y="107157"/>
            <a:ext cx="9072594" cy="1938992"/>
          </a:xfrm>
          <a:prstGeom prst="rect">
            <a:avLst/>
          </a:prstGeom>
          <a:noFill/>
        </p:spPr>
        <p:txBody>
          <a:bodyPr wrap="square" rtlCol="0">
            <a:spAutoFit/>
          </a:bodyPr>
          <a:lstStyle/>
          <a:p>
            <a:pPr fontAlgn="auto">
              <a:spcBef>
                <a:spcPts val="0"/>
              </a:spcBef>
              <a:spcAft>
                <a:spcPts val="0"/>
              </a:spcAft>
              <a:defRPr/>
            </a:pPr>
            <a:r>
              <a:rPr lang="en-GB" sz="3200" b="1" dirty="0" smtClean="0">
                <a:solidFill>
                  <a:schemeClr val="bg1"/>
                </a:solidFill>
                <a:latin typeface="Arial" pitchFamily="34" charset="0"/>
                <a:cs typeface="Arial" pitchFamily="34" charset="0"/>
              </a:rPr>
              <a:t>Making the case</a:t>
            </a:r>
          </a:p>
          <a:p>
            <a:pPr fontAlgn="auto">
              <a:spcBef>
                <a:spcPts val="0"/>
              </a:spcBef>
              <a:spcAft>
                <a:spcPts val="0"/>
              </a:spcAft>
              <a:defRPr/>
            </a:pPr>
            <a:r>
              <a:rPr lang="en-GB" sz="3200" dirty="0" smtClean="0">
                <a:solidFill>
                  <a:schemeClr val="bg1"/>
                </a:solidFill>
                <a:latin typeface="Arial" pitchFamily="34" charset="0"/>
                <a:cs typeface="Arial" pitchFamily="34" charset="0"/>
              </a:rPr>
              <a:t>International Human Rights</a:t>
            </a:r>
            <a:endParaRPr lang="en-GB" sz="3200" dirty="0">
              <a:solidFill>
                <a:schemeClr val="bg1"/>
              </a:solidFill>
              <a:latin typeface="Arial" pitchFamily="34" charset="0"/>
              <a:cs typeface="Arial" pitchFamily="34" charset="0"/>
            </a:endParaRPr>
          </a:p>
          <a:p>
            <a:pPr lvl="0"/>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0" y="1676400"/>
            <a:ext cx="8715436" cy="369332"/>
          </a:xfrm>
          <a:prstGeom prst="rect">
            <a:avLst/>
          </a:prstGeom>
          <a:noFill/>
          <a:ln w="9525">
            <a:noFill/>
            <a:miter lim="800000"/>
            <a:headEnd/>
            <a:tailEnd/>
          </a:ln>
        </p:spPr>
        <p:txBody>
          <a:bodyPr wrap="square">
            <a:spAutoFit/>
          </a:bodyPr>
          <a:lstStyle/>
          <a:p>
            <a:endParaRPr lang="en-GB" dirty="0">
              <a:solidFill>
                <a:schemeClr val="tx1">
                  <a:lumMod val="65000"/>
                  <a:lumOff val="35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10" name="Picture 9" descr="iStock_000018862837XLarge.jpg"/>
          <p:cNvPicPr>
            <a:picLocks noChangeAspect="1"/>
          </p:cNvPicPr>
          <p:nvPr/>
        </p:nvPicPr>
        <p:blipFill>
          <a:blip r:embed="rId5" cstate="print"/>
          <a:stretch>
            <a:fillRect/>
          </a:stretch>
        </p:blipFill>
        <p:spPr>
          <a:xfrm>
            <a:off x="7000892" y="0"/>
            <a:ext cx="2143108" cy="1426053"/>
          </a:xfrm>
          <a:prstGeom prst="rect">
            <a:avLst/>
          </a:prstGeom>
        </p:spPr>
      </p:pic>
      <p:sp>
        <p:nvSpPr>
          <p:cNvPr id="2" name="TextBox 1"/>
          <p:cNvSpPr txBox="1"/>
          <p:nvPr/>
        </p:nvSpPr>
        <p:spPr>
          <a:xfrm>
            <a:off x="228600" y="1524000"/>
            <a:ext cx="8610600" cy="7848302"/>
          </a:xfrm>
          <a:prstGeom prst="rect">
            <a:avLst/>
          </a:prstGeom>
          <a:noFill/>
        </p:spPr>
        <p:txBody>
          <a:bodyPr wrap="square" rtlCol="0">
            <a:spAutoFit/>
          </a:bodyPr>
          <a:lstStyle/>
          <a:p>
            <a:r>
              <a:rPr lang="en-GB" b="1" dirty="0" smtClean="0">
                <a:solidFill>
                  <a:schemeClr val="tx1">
                    <a:lumMod val="65000"/>
                    <a:lumOff val="35000"/>
                  </a:schemeClr>
                </a:solidFill>
                <a:latin typeface="Arial" pitchFamily="34" charset="0"/>
                <a:cs typeface="Arial" pitchFamily="34" charset="0"/>
              </a:rPr>
              <a:t>&gt;&gt; UN Convention on the Rights of Children</a:t>
            </a:r>
            <a:endParaRPr lang="en-GB" dirty="0" smtClean="0">
              <a:solidFill>
                <a:schemeClr val="tx1">
                  <a:lumMod val="65000"/>
                  <a:lumOff val="35000"/>
                </a:schemeClr>
              </a:solidFill>
              <a:latin typeface="Arial" pitchFamily="34" charset="0"/>
              <a:cs typeface="Arial" pitchFamily="34" charset="0"/>
            </a:endParaRPr>
          </a:p>
          <a:p>
            <a:r>
              <a:rPr lang="en-GB" dirty="0" smtClean="0">
                <a:solidFill>
                  <a:schemeClr val="tx1">
                    <a:lumMod val="65000"/>
                    <a:lumOff val="35000"/>
                  </a:schemeClr>
                </a:solidFill>
                <a:latin typeface="Arial" pitchFamily="34" charset="0"/>
                <a:cs typeface="Arial" pitchFamily="34" charset="0"/>
              </a:rPr>
              <a:t>Article 23 recognises </a:t>
            </a:r>
            <a:r>
              <a:rPr lang="en-US" i="1" dirty="0" smtClean="0">
                <a:solidFill>
                  <a:schemeClr val="tx1">
                    <a:lumMod val="65000"/>
                    <a:lumOff val="35000"/>
                  </a:schemeClr>
                </a:solidFill>
                <a:latin typeface="Arial" pitchFamily="34" charset="0"/>
                <a:cs typeface="Arial" pitchFamily="34" charset="0"/>
              </a:rPr>
              <a:t>“that a mentally or physically disabled child should enjoy a full and decent life, in conditions which ensure dignity, promote self-reliance and facilitate the child's active participation in the community.” 	</a:t>
            </a:r>
          </a:p>
          <a:p>
            <a:endParaRPr lang="en-GB" dirty="0" smtClean="0">
              <a:solidFill>
                <a:schemeClr val="tx1">
                  <a:lumMod val="65000"/>
                  <a:lumOff val="35000"/>
                </a:schemeClr>
              </a:solidFill>
              <a:latin typeface="Arial" pitchFamily="34" charset="0"/>
              <a:cs typeface="Arial" pitchFamily="34" charset="0"/>
            </a:endParaRPr>
          </a:p>
          <a:p>
            <a:r>
              <a:rPr lang="en-GB" b="1" dirty="0" smtClean="0">
                <a:solidFill>
                  <a:schemeClr val="tx1">
                    <a:lumMod val="65000"/>
                    <a:lumOff val="35000"/>
                  </a:schemeClr>
                </a:solidFill>
                <a:latin typeface="Arial" pitchFamily="34" charset="0"/>
                <a:cs typeface="Arial" pitchFamily="34" charset="0"/>
              </a:rPr>
              <a:t>&gt;&gt; UN Guidelines for the Alternative Care of Children</a:t>
            </a:r>
            <a:r>
              <a:rPr lang="en-GB" dirty="0" smtClean="0">
                <a:solidFill>
                  <a:schemeClr val="tx1">
                    <a:lumMod val="65000"/>
                    <a:lumOff val="35000"/>
                  </a:schemeClr>
                </a:solidFill>
                <a:latin typeface="Arial" pitchFamily="34" charset="0"/>
                <a:cs typeface="Arial" pitchFamily="34" charset="0"/>
              </a:rPr>
              <a:t/>
            </a:r>
            <a:br>
              <a:rPr lang="en-GB" dirty="0" smtClean="0">
                <a:solidFill>
                  <a:schemeClr val="tx1">
                    <a:lumMod val="65000"/>
                    <a:lumOff val="35000"/>
                  </a:schemeClr>
                </a:solidFill>
                <a:latin typeface="Arial" pitchFamily="34" charset="0"/>
                <a:cs typeface="Arial" pitchFamily="34" charset="0"/>
              </a:rPr>
            </a:br>
            <a:r>
              <a:rPr lang="en-GB" dirty="0" smtClean="0">
                <a:solidFill>
                  <a:schemeClr val="tx1">
                    <a:lumMod val="65000"/>
                    <a:lumOff val="35000"/>
                  </a:schemeClr>
                </a:solidFill>
                <a:latin typeface="Arial" pitchFamily="34" charset="0"/>
                <a:cs typeface="Arial" pitchFamily="34" charset="0"/>
              </a:rPr>
              <a:t>Guideline 22: </a:t>
            </a:r>
            <a:r>
              <a:rPr lang="en-US" i="1" dirty="0" smtClean="0">
                <a:solidFill>
                  <a:schemeClr val="tx1">
                    <a:lumMod val="65000"/>
                    <a:lumOff val="35000"/>
                  </a:schemeClr>
                </a:solidFill>
                <a:latin typeface="Arial" pitchFamily="34" charset="0"/>
                <a:cs typeface="Arial" pitchFamily="34" charset="0"/>
              </a:rPr>
              <a:t>“...where large residential care facilities (institutions) remain, alternatives should be developed...” </a:t>
            </a:r>
            <a:r>
              <a:rPr lang="en-US" dirty="0" smtClean="0">
                <a:solidFill>
                  <a:schemeClr val="tx1">
                    <a:lumMod val="65000"/>
                    <a:lumOff val="35000"/>
                  </a:schemeClr>
                </a:solidFill>
                <a:latin typeface="Arial" pitchFamily="34" charset="0"/>
                <a:cs typeface="Arial" pitchFamily="34" charset="0"/>
              </a:rPr>
              <a:t>	</a:t>
            </a:r>
          </a:p>
          <a:p>
            <a:endParaRPr lang="en-US" dirty="0" smtClean="0">
              <a:solidFill>
                <a:schemeClr val="tx1">
                  <a:lumMod val="65000"/>
                  <a:lumOff val="35000"/>
                </a:schemeClr>
              </a:solidFill>
              <a:latin typeface="Arial" pitchFamily="34" charset="0"/>
              <a:cs typeface="Arial" pitchFamily="34" charset="0"/>
            </a:endParaRPr>
          </a:p>
          <a:p>
            <a:r>
              <a:rPr lang="en-US" b="1" dirty="0" smtClean="0">
                <a:solidFill>
                  <a:schemeClr val="tx1">
                    <a:lumMod val="65000"/>
                    <a:lumOff val="35000"/>
                  </a:schemeClr>
                </a:solidFill>
                <a:latin typeface="Arial" pitchFamily="34" charset="0"/>
                <a:cs typeface="Arial" pitchFamily="34" charset="0"/>
              </a:rPr>
              <a:t>&gt;&gt; UN Convention on the Rights of People with Disabilities</a:t>
            </a:r>
            <a:endParaRPr lang="en-US" dirty="0" smtClean="0">
              <a:solidFill>
                <a:schemeClr val="tx1">
                  <a:lumMod val="65000"/>
                  <a:lumOff val="35000"/>
                </a:schemeClr>
              </a:solidFill>
              <a:latin typeface="Arial" pitchFamily="34" charset="0"/>
              <a:cs typeface="Arial" pitchFamily="34" charset="0"/>
            </a:endParaRPr>
          </a:p>
          <a:p>
            <a:r>
              <a:rPr lang="en-US" dirty="0" smtClean="0">
                <a:solidFill>
                  <a:schemeClr val="tx1">
                    <a:lumMod val="65000"/>
                    <a:lumOff val="35000"/>
                  </a:schemeClr>
                </a:solidFill>
                <a:latin typeface="Arial" pitchFamily="34" charset="0"/>
                <a:cs typeface="Arial" pitchFamily="34" charset="0"/>
              </a:rPr>
              <a:t>Article 19: </a:t>
            </a:r>
            <a:r>
              <a:rPr lang="en-US" i="1" dirty="0" smtClean="0">
                <a:solidFill>
                  <a:schemeClr val="tx1">
                    <a:lumMod val="65000"/>
                    <a:lumOff val="35000"/>
                  </a:schemeClr>
                </a:solidFill>
                <a:latin typeface="Arial" pitchFamily="34" charset="0"/>
                <a:cs typeface="Arial" pitchFamily="34" charset="0"/>
              </a:rPr>
              <a:t>“Persons with disabilities have the opportunity to choose their place of residence and where and with whom they live on an equal basis with others and are not obliged to live in a particular living arrangement.” </a:t>
            </a:r>
          </a:p>
          <a:p>
            <a:endParaRPr lang="en-US" i="1" dirty="0" smtClean="0">
              <a:solidFill>
                <a:schemeClr val="tx1">
                  <a:lumMod val="65000"/>
                  <a:lumOff val="35000"/>
                </a:schemeClr>
              </a:solidFill>
              <a:latin typeface="Arial" pitchFamily="34" charset="0"/>
              <a:cs typeface="Arial" pitchFamily="34" charset="0"/>
            </a:endParaRPr>
          </a:p>
          <a:p>
            <a:r>
              <a:rPr lang="en-US" b="1" dirty="0" smtClean="0">
                <a:solidFill>
                  <a:schemeClr val="tx1">
                    <a:lumMod val="65000"/>
                    <a:lumOff val="35000"/>
                  </a:schemeClr>
                </a:solidFill>
                <a:latin typeface="Arial" pitchFamily="34" charset="0"/>
                <a:cs typeface="Arial" pitchFamily="34" charset="0"/>
              </a:rPr>
              <a:t>&gt;&gt; UN Principles for Older Persons</a:t>
            </a:r>
          </a:p>
          <a:p>
            <a:r>
              <a:rPr lang="en-US" dirty="0" smtClean="0">
                <a:solidFill>
                  <a:schemeClr val="tx1">
                    <a:lumMod val="65000"/>
                    <a:lumOff val="35000"/>
                  </a:schemeClr>
                </a:solidFill>
                <a:latin typeface="Arial" pitchFamily="34" charset="0"/>
                <a:cs typeface="Arial" pitchFamily="34" charset="0"/>
              </a:rPr>
              <a:t>Principle 5: </a:t>
            </a:r>
            <a:r>
              <a:rPr lang="en-US" i="1" dirty="0" smtClean="0">
                <a:solidFill>
                  <a:schemeClr val="tx1">
                    <a:lumMod val="65000"/>
                    <a:lumOff val="35000"/>
                  </a:schemeClr>
                </a:solidFill>
                <a:latin typeface="Arial" pitchFamily="34" charset="0"/>
                <a:cs typeface="Arial" pitchFamily="34" charset="0"/>
              </a:rPr>
              <a:t>“Older persons should be able to live in environments that are safe and adaptable to personal preferences and changing capacities.” </a:t>
            </a:r>
            <a:r>
              <a:rPr lang="en-US" dirty="0" smtClean="0"/>
              <a:t>	</a:t>
            </a:r>
          </a:p>
          <a:p>
            <a:endParaRPr lang="en-US" i="1" dirty="0" smtClean="0">
              <a:solidFill>
                <a:schemeClr val="tx1">
                  <a:lumMod val="65000"/>
                  <a:lumOff val="35000"/>
                </a:schemeClr>
              </a:solidFill>
              <a:latin typeface="Arial" pitchFamily="34" charset="0"/>
              <a:cs typeface="Arial" pitchFamily="34" charset="0"/>
            </a:endParaRPr>
          </a:p>
          <a:p>
            <a:endParaRPr lang="en-US" i="1" dirty="0" smtClean="0">
              <a:solidFill>
                <a:schemeClr val="tx1">
                  <a:lumMod val="65000"/>
                  <a:lumOff val="35000"/>
                </a:schemeClr>
              </a:solidFill>
              <a:latin typeface="Arial" pitchFamily="34" charset="0"/>
              <a:cs typeface="Arial" pitchFamily="34"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GB" dirty="0" smtClean="0"/>
              <a:t> </a:t>
            </a:r>
            <a:endParaRPr lang="en-GB" dirty="0"/>
          </a:p>
          <a:p>
            <a:endParaRPr lang="en-GB" dirty="0"/>
          </a:p>
        </p:txBody>
      </p:sp>
    </p:spTree>
    <p:extLst>
      <p:ext uri="{BB962C8B-B14F-4D97-AF65-F5344CB8AC3E}">
        <p14:creationId xmlns="" xmlns:p14="http://schemas.microsoft.com/office/powerpoint/2010/main" val="37293848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142908" y="142852"/>
            <a:ext cx="9144000" cy="1938992"/>
          </a:xfrm>
          <a:prstGeom prst="rect">
            <a:avLst/>
          </a:prstGeom>
          <a:noFill/>
        </p:spPr>
        <p:txBody>
          <a:bodyPr wrap="square" rtlCol="0">
            <a:spAutoFit/>
          </a:bodyPr>
          <a:lstStyle/>
          <a:p>
            <a:r>
              <a:rPr lang="en-GB" sz="3200" dirty="0" smtClean="0">
                <a:solidFill>
                  <a:schemeClr val="bg1"/>
                </a:solidFill>
                <a:latin typeface="Arial Black" pitchFamily="34" charset="0"/>
                <a:cs typeface="Arial" pitchFamily="34" charset="0"/>
              </a:rPr>
              <a:t>About ESN  </a:t>
            </a:r>
          </a:p>
          <a:p>
            <a:r>
              <a:rPr lang="en-GB" sz="3200" dirty="0" smtClean="0">
                <a:solidFill>
                  <a:schemeClr val="bg1"/>
                </a:solidFill>
                <a:latin typeface="Arial" pitchFamily="34" charset="0"/>
                <a:cs typeface="Arial" pitchFamily="34" charset="0"/>
              </a:rPr>
              <a:t>Who we are</a:t>
            </a:r>
          </a:p>
          <a:p>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sp>
        <p:nvSpPr>
          <p:cNvPr id="15" name="TextBox 25"/>
          <p:cNvSpPr txBox="1">
            <a:spLocks noChangeArrowheads="1"/>
          </p:cNvSpPr>
          <p:nvPr/>
        </p:nvSpPr>
        <p:spPr bwMode="auto">
          <a:xfrm>
            <a:off x="142844" y="1785927"/>
            <a:ext cx="8715436" cy="6401753"/>
          </a:xfrm>
          <a:prstGeom prst="rect">
            <a:avLst/>
          </a:prstGeom>
          <a:noFill/>
          <a:ln w="9525">
            <a:noFill/>
            <a:miter lim="800000"/>
            <a:headEnd/>
            <a:tailEnd/>
          </a:ln>
        </p:spPr>
        <p:txBody>
          <a:bodyPr wrap="square">
            <a:spAutoFit/>
          </a:bodyPr>
          <a:lstStyle/>
          <a:p>
            <a:endParaRPr lang="es-ES_tradnl" sz="1000" b="1" dirty="0" smtClean="0">
              <a:solidFill>
                <a:schemeClr val="tx1">
                  <a:lumMod val="65000"/>
                  <a:lumOff val="35000"/>
                </a:schemeClr>
              </a:solidFill>
              <a:latin typeface="Arial" pitchFamily="34" charset="0"/>
              <a:cs typeface="Arial" pitchFamily="34" charset="0"/>
            </a:endParaRPr>
          </a:p>
          <a:p>
            <a:pPr marL="71438">
              <a:defRPr/>
            </a:pPr>
            <a:r>
              <a:rPr lang="en-GB" sz="2000" b="1" dirty="0" smtClean="0">
                <a:solidFill>
                  <a:schemeClr val="tx1">
                    <a:lumMod val="65000"/>
                    <a:lumOff val="35000"/>
                  </a:schemeClr>
                </a:solidFill>
                <a:latin typeface="Arial" pitchFamily="34" charset="0"/>
                <a:cs typeface="Arial" pitchFamily="34" charset="0"/>
              </a:rPr>
              <a:t>The independent non profit network for managers of public social services, health, education and employment in Europe.</a:t>
            </a:r>
          </a:p>
          <a:p>
            <a:pPr marL="71438">
              <a:defRPr/>
            </a:pPr>
            <a:endParaRPr lang="en-GB" sz="2000" b="1" dirty="0" smtClean="0">
              <a:solidFill>
                <a:schemeClr val="tx1">
                  <a:lumMod val="65000"/>
                  <a:lumOff val="35000"/>
                </a:schemeClr>
              </a:solidFill>
              <a:latin typeface="Arial" pitchFamily="34" charset="0"/>
              <a:cs typeface="Arial" pitchFamily="34" charset="0"/>
            </a:endParaRPr>
          </a:p>
          <a:p>
            <a:pPr marL="71438">
              <a:defRPr/>
            </a:pPr>
            <a:endParaRPr lang="en-GB" sz="2000" dirty="0" smtClean="0">
              <a:solidFill>
                <a:schemeClr val="tx1">
                  <a:lumMod val="65000"/>
                  <a:lumOff val="35000"/>
                </a:schemeClr>
              </a:solidFill>
              <a:latin typeface="Arial" pitchFamily="34" charset="0"/>
              <a:cs typeface="Arial" pitchFamily="34" charset="0"/>
            </a:endParaRPr>
          </a:p>
          <a:p>
            <a:pPr marL="71438">
              <a:defRPr/>
            </a:pPr>
            <a:r>
              <a:rPr lang="en-US" sz="2000" dirty="0" smtClean="0">
                <a:solidFill>
                  <a:schemeClr val="tx1">
                    <a:lumMod val="65000"/>
                    <a:lumOff val="35000"/>
                  </a:schemeClr>
                </a:solidFill>
                <a:latin typeface="Arial" pitchFamily="34" charset="0"/>
                <a:cs typeface="Arial" pitchFamily="34" charset="0"/>
              </a:rPr>
              <a:t>The network has over </a:t>
            </a:r>
            <a:r>
              <a:rPr lang="en-US" sz="2000" b="1" dirty="0" smtClean="0">
                <a:solidFill>
                  <a:schemeClr val="tx1">
                    <a:lumMod val="65000"/>
                    <a:lumOff val="35000"/>
                  </a:schemeClr>
                </a:solidFill>
                <a:latin typeface="Arial" pitchFamily="34" charset="0"/>
                <a:cs typeface="Arial" pitchFamily="34" charset="0"/>
              </a:rPr>
              <a:t>90 Member organizations in 30 countries</a:t>
            </a:r>
            <a:r>
              <a:rPr lang="en-US" sz="2000" dirty="0" smtClean="0">
                <a:solidFill>
                  <a:schemeClr val="tx1">
                    <a:lumMod val="65000"/>
                    <a:lumOff val="35000"/>
                  </a:schemeClr>
                </a:solidFill>
                <a:latin typeface="Arial" pitchFamily="34" charset="0"/>
                <a:cs typeface="Arial" pitchFamily="34" charset="0"/>
              </a:rPr>
              <a:t>, </a:t>
            </a:r>
          </a:p>
          <a:p>
            <a:pPr marL="71438">
              <a:defRPr/>
            </a:pPr>
            <a:r>
              <a:rPr lang="en-US" sz="2000" dirty="0" smtClean="0">
                <a:solidFill>
                  <a:schemeClr val="tx1">
                    <a:lumMod val="65000"/>
                    <a:lumOff val="35000"/>
                  </a:schemeClr>
                </a:solidFill>
                <a:latin typeface="Arial" pitchFamily="34" charset="0"/>
                <a:cs typeface="Arial" pitchFamily="34" charset="0"/>
              </a:rPr>
              <a:t>including professional </a:t>
            </a:r>
            <a:r>
              <a:rPr lang="en-GB" sz="2000" dirty="0" smtClean="0">
                <a:solidFill>
                  <a:schemeClr val="tx1">
                    <a:lumMod val="65000"/>
                    <a:lumOff val="35000"/>
                  </a:schemeClr>
                </a:solidFill>
                <a:latin typeface="Arial" pitchFamily="34" charset="0"/>
                <a:cs typeface="Arial" pitchFamily="34" charset="0"/>
              </a:rPr>
              <a:t>associations of directors of public social services, national, regional and local public authorities, development, research and quality monitoring agencies. </a:t>
            </a:r>
          </a:p>
          <a:p>
            <a:pPr marL="71438">
              <a:defRPr/>
            </a:pPr>
            <a:endParaRPr lang="en-GB" sz="2000" dirty="0" smtClean="0">
              <a:solidFill>
                <a:schemeClr val="tx1">
                  <a:lumMod val="65000"/>
                  <a:lumOff val="35000"/>
                </a:schemeClr>
              </a:solidFill>
              <a:latin typeface="Arial" pitchFamily="34" charset="0"/>
              <a:cs typeface="Arial" pitchFamily="34" charset="0"/>
            </a:endParaRPr>
          </a:p>
          <a:p>
            <a:r>
              <a:rPr lang="es-ES_tradnl" sz="2000" dirty="0" smtClean="0">
                <a:solidFill>
                  <a:schemeClr val="tx1">
                    <a:lumMod val="65000"/>
                    <a:lumOff val="35000"/>
                  </a:schemeClr>
                </a:solidFill>
                <a:latin typeface="Arial" pitchFamily="34" charset="0"/>
                <a:cs typeface="Arial" pitchFamily="34" charset="0"/>
              </a:rPr>
              <a:t/>
            </a:r>
            <a:br>
              <a:rPr lang="es-ES_tradnl" sz="2000" dirty="0" smtClean="0">
                <a:solidFill>
                  <a:schemeClr val="tx1">
                    <a:lumMod val="65000"/>
                    <a:lumOff val="35000"/>
                  </a:schemeClr>
                </a:solidFill>
                <a:latin typeface="Arial" pitchFamily="34" charset="0"/>
                <a:cs typeface="Arial" pitchFamily="34" charset="0"/>
              </a:rPr>
            </a:br>
            <a:endParaRPr lang="es-ES_tradnl" sz="2000" dirty="0" smtClean="0">
              <a:solidFill>
                <a:schemeClr val="tx1">
                  <a:lumMod val="65000"/>
                  <a:lumOff val="35000"/>
                </a:schemeClr>
              </a:solidFill>
              <a:latin typeface="Arial" pitchFamily="34" charset="0"/>
              <a:cs typeface="Arial" pitchFamily="34" charset="0"/>
            </a:endParaRPr>
          </a:p>
          <a:p>
            <a:endParaRPr lang="en-GB" sz="2000" dirty="0" smtClean="0">
              <a:solidFill>
                <a:schemeClr val="tx1">
                  <a:lumMod val="65000"/>
                  <a:lumOff val="35000"/>
                </a:schemeClr>
              </a:solidFill>
              <a:latin typeface="Arial" pitchFamily="34" charset="0"/>
              <a:cs typeface="Arial" pitchFamily="34" charset="0"/>
            </a:endParaRPr>
          </a:p>
          <a:p>
            <a:endParaRPr lang="en-GB" sz="2000" dirty="0" smtClean="0">
              <a:solidFill>
                <a:schemeClr val="tx1">
                  <a:lumMod val="65000"/>
                  <a:lumOff val="35000"/>
                </a:schemeClr>
              </a:solidFill>
              <a:latin typeface="Arial" pitchFamily="34" charset="0"/>
              <a:cs typeface="Arial" pitchFamily="34" charset="0"/>
            </a:endParaRPr>
          </a:p>
          <a:p>
            <a:endParaRPr lang="en-GB" sz="2000" dirty="0" smtClean="0">
              <a:solidFill>
                <a:schemeClr val="tx1">
                  <a:lumMod val="65000"/>
                  <a:lumOff val="35000"/>
                </a:schemeClr>
              </a:solidFill>
              <a:latin typeface="Arial" pitchFamily="34" charset="0"/>
              <a:cs typeface="Arial" pitchFamily="34" charset="0"/>
            </a:endParaRPr>
          </a:p>
          <a:p>
            <a:endParaRPr lang="en-GB" sz="2000" dirty="0" smtClean="0">
              <a:solidFill>
                <a:schemeClr val="tx1">
                  <a:lumMod val="65000"/>
                  <a:lumOff val="35000"/>
                </a:schemeClr>
              </a:solidFill>
              <a:latin typeface="Arial" pitchFamily="34" charset="0"/>
              <a:cs typeface="Arial" pitchFamily="34" charset="0"/>
            </a:endParaRPr>
          </a:p>
          <a:p>
            <a:endParaRPr lang="en-GB" sz="2000" dirty="0" smtClean="0">
              <a:solidFill>
                <a:schemeClr val="tx1">
                  <a:lumMod val="65000"/>
                  <a:lumOff val="35000"/>
                </a:schemeClr>
              </a:solidFill>
              <a:latin typeface="Arial" pitchFamily="34" charset="0"/>
              <a:cs typeface="Arial" pitchFamily="34" charset="0"/>
            </a:endParaRPr>
          </a:p>
          <a:p>
            <a:endParaRPr lang="en-GB" sz="2000" dirty="0" smtClean="0">
              <a:solidFill>
                <a:schemeClr val="tx1">
                  <a:lumMod val="65000"/>
                  <a:lumOff val="35000"/>
                </a:schemeClr>
              </a:solidFill>
              <a:latin typeface="Arial" pitchFamily="34" charset="0"/>
              <a:cs typeface="Arial" pitchFamily="34" charset="0"/>
            </a:endParaRPr>
          </a:p>
          <a:p>
            <a:endParaRPr lang="es-ES_tradnl" sz="2000" dirty="0" smtClean="0">
              <a:solidFill>
                <a:schemeClr val="tx1">
                  <a:lumMod val="65000"/>
                  <a:lumOff val="35000"/>
                </a:schemeClr>
              </a:solidFill>
              <a:latin typeface="Arial" pitchFamily="34" charset="0"/>
              <a:cs typeface="Arial" pitchFamily="34" charset="0"/>
            </a:endParaRPr>
          </a:p>
          <a:p>
            <a:pPr marL="342900" indent="-342900">
              <a:lnSpc>
                <a:spcPct val="100000"/>
              </a:lnSpc>
              <a:spcBef>
                <a:spcPts val="0"/>
              </a:spcBef>
              <a:buFont typeface="+mj-lt"/>
              <a:buAutoNum type="arabicPeriod"/>
              <a:defRPr/>
            </a:pPr>
            <a:endParaRPr lang="en-US" sz="2000" b="1" dirty="0">
              <a:solidFill>
                <a:schemeClr val="tx1">
                  <a:lumMod val="65000"/>
                  <a:lumOff val="35000"/>
                </a:schemeClr>
              </a:solidFill>
            </a:endParaRPr>
          </a:p>
          <a:p>
            <a:endParaRPr lang="en-GB" sz="2000" dirty="0">
              <a:solidFill>
                <a:schemeClr val="accent5">
                  <a:lumMod val="60000"/>
                  <a:lumOff val="40000"/>
                </a:schemeClr>
              </a:solidFill>
              <a:latin typeface="Arial" pitchFamily="34" charset="0"/>
              <a:cs typeface="Arial" pitchFamily="34" charset="0"/>
            </a:endParaRPr>
          </a:p>
        </p:txBody>
      </p:sp>
      <p:pic>
        <p:nvPicPr>
          <p:cNvPr id="11" name="Picture 10" descr="IMG_04052.jpg"/>
          <p:cNvPicPr>
            <a:picLocks noChangeAspect="1"/>
          </p:cNvPicPr>
          <p:nvPr/>
        </p:nvPicPr>
        <p:blipFill>
          <a:blip r:embed="rId3" cstate="print"/>
          <a:stretch>
            <a:fillRect/>
          </a:stretch>
        </p:blipFill>
        <p:spPr>
          <a:xfrm>
            <a:off x="6998752" y="0"/>
            <a:ext cx="2145248" cy="1428736"/>
          </a:xfrm>
          <a:prstGeom prst="rect">
            <a:avLst/>
          </a:prstGeom>
        </p:spPr>
      </p:pic>
      <p:pic>
        <p:nvPicPr>
          <p:cNvPr id="8" name="Picture 7" descr="ESN_LOGO_RGB_AW.jpg"/>
          <p:cNvPicPr>
            <a:picLocks noChangeAspect="1"/>
          </p:cNvPicPr>
          <p:nvPr/>
        </p:nvPicPr>
        <p:blipFill>
          <a:blip r:embed="rId4"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5" cstate="print"/>
          <a:srcRect/>
          <a:stretch>
            <a:fillRect/>
          </a:stretch>
        </p:blipFill>
        <p:spPr bwMode="auto">
          <a:xfrm>
            <a:off x="7286644" y="6485422"/>
            <a:ext cx="1500166" cy="312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59632" y="99392"/>
            <a:ext cx="8435163" cy="6858000"/>
          </a:xfrm>
          <a:prstGeom prst="rect">
            <a:avLst/>
          </a:prstGeom>
        </p:spPr>
      </p:pic>
      <p:sp>
        <p:nvSpPr>
          <p:cNvPr id="11" name="TextBox 25"/>
          <p:cNvSpPr txBox="1">
            <a:spLocks noChangeArrowheads="1"/>
          </p:cNvSpPr>
          <p:nvPr/>
        </p:nvSpPr>
        <p:spPr bwMode="auto">
          <a:xfrm>
            <a:off x="107504" y="708953"/>
            <a:ext cx="2808312" cy="1600438"/>
          </a:xfrm>
          <a:prstGeom prst="rect">
            <a:avLst/>
          </a:prstGeom>
          <a:noFill/>
          <a:ln w="9525">
            <a:noFill/>
            <a:miter lim="800000"/>
            <a:headEnd/>
            <a:tailEnd/>
          </a:ln>
        </p:spPr>
        <p:txBody>
          <a:bodyPr wrap="square">
            <a:spAutoFit/>
          </a:bodyPr>
          <a:lstStyle/>
          <a:p>
            <a:r>
              <a:rPr lang="en-GB" sz="2000" dirty="0" smtClean="0">
                <a:solidFill>
                  <a:schemeClr val="tx1">
                    <a:lumMod val="65000"/>
                    <a:lumOff val="35000"/>
                  </a:schemeClr>
                </a:solidFill>
                <a:latin typeface="Arial" pitchFamily="34" charset="0"/>
                <a:cs typeface="Arial" pitchFamily="34" charset="0"/>
              </a:rPr>
              <a:t/>
            </a:r>
            <a:br>
              <a:rPr lang="en-GB" sz="2000" dirty="0" smtClean="0">
                <a:solidFill>
                  <a:schemeClr val="tx1">
                    <a:lumMod val="65000"/>
                    <a:lumOff val="35000"/>
                  </a:schemeClr>
                </a:solidFill>
                <a:latin typeface="Arial" pitchFamily="34" charset="0"/>
                <a:cs typeface="Arial" pitchFamily="34" charset="0"/>
              </a:rPr>
            </a:br>
            <a:r>
              <a:rPr lang="en-GB" sz="2000" dirty="0" smtClean="0">
                <a:solidFill>
                  <a:schemeClr val="tx1">
                    <a:lumMod val="65000"/>
                    <a:lumOff val="35000"/>
                  </a:schemeClr>
                </a:solidFill>
                <a:latin typeface="Arial" pitchFamily="34" charset="0"/>
                <a:cs typeface="Arial" pitchFamily="34" charset="0"/>
              </a:rPr>
              <a:t/>
            </a:r>
            <a:br>
              <a:rPr lang="en-GB" sz="2000" dirty="0" smtClean="0">
                <a:solidFill>
                  <a:schemeClr val="tx1">
                    <a:lumMod val="65000"/>
                    <a:lumOff val="35000"/>
                  </a:schemeClr>
                </a:solidFill>
                <a:latin typeface="Arial" pitchFamily="34" charset="0"/>
                <a:cs typeface="Arial" pitchFamily="34" charset="0"/>
              </a:rPr>
            </a:br>
            <a:endParaRPr lang="en-US" sz="2000" dirty="0">
              <a:solidFill>
                <a:schemeClr val="tx1">
                  <a:lumMod val="65000"/>
                  <a:lumOff val="35000"/>
                </a:schemeClr>
              </a:solidFill>
              <a:latin typeface="Arial" pitchFamily="34" charset="0"/>
              <a:cs typeface="Arial" pitchFamily="34" charset="0"/>
            </a:endParaRPr>
          </a:p>
          <a:p>
            <a:pPr marL="71438">
              <a:defRPr/>
            </a:pPr>
            <a:endParaRPr lang="en-GB" sz="2000" dirty="0">
              <a:solidFill>
                <a:schemeClr val="tx1">
                  <a:lumMod val="65000"/>
                  <a:lumOff val="35000"/>
                </a:schemeClr>
              </a:solidFill>
              <a:latin typeface="Arial" pitchFamily="34" charset="0"/>
              <a:cs typeface="Arial" pitchFamily="34" charset="0"/>
            </a:endParaRPr>
          </a:p>
          <a:p>
            <a:pPr marL="71438">
              <a:defRPr/>
            </a:pPr>
            <a:endParaRPr lang="en-GB" dirty="0">
              <a:solidFill>
                <a:schemeClr val="tx1">
                  <a:lumMod val="65000"/>
                  <a:lumOff val="35000"/>
                </a:schemeClr>
              </a:solidFill>
              <a:latin typeface="Arial" pitchFamily="34" charset="0"/>
              <a:cs typeface="Arial" pitchFamily="34" charset="0"/>
            </a:endParaRPr>
          </a:p>
        </p:txBody>
      </p:sp>
      <p:sp>
        <p:nvSpPr>
          <p:cNvPr id="4" name="TextBox 25"/>
          <p:cNvSpPr txBox="1">
            <a:spLocks noChangeArrowheads="1"/>
          </p:cNvSpPr>
          <p:nvPr/>
        </p:nvSpPr>
        <p:spPr bwMode="auto">
          <a:xfrm>
            <a:off x="357158" y="785794"/>
            <a:ext cx="3071834" cy="1908215"/>
          </a:xfrm>
          <a:prstGeom prst="rect">
            <a:avLst/>
          </a:prstGeom>
          <a:noFill/>
          <a:ln w="9525">
            <a:noFill/>
            <a:miter lim="800000"/>
            <a:headEnd/>
            <a:tailEnd/>
          </a:ln>
        </p:spPr>
        <p:txBody>
          <a:bodyPr wrap="square">
            <a:spAutoFit/>
          </a:bodyPr>
          <a:lstStyle/>
          <a:p>
            <a:r>
              <a:rPr lang="en-US" sz="2000" b="1" dirty="0" smtClean="0">
                <a:solidFill>
                  <a:schemeClr val="tx1">
                    <a:lumMod val="65000"/>
                    <a:lumOff val="35000"/>
                  </a:schemeClr>
                </a:solidFill>
                <a:latin typeface="Arial" pitchFamily="34" charset="0"/>
                <a:cs typeface="Arial" pitchFamily="34" charset="0"/>
              </a:rPr>
              <a:t>Last year we welcomed </a:t>
            </a:r>
            <a:br>
              <a:rPr lang="en-US" sz="2000" b="1" dirty="0" smtClean="0">
                <a:solidFill>
                  <a:schemeClr val="tx1">
                    <a:lumMod val="65000"/>
                    <a:lumOff val="35000"/>
                  </a:schemeClr>
                </a:solidFill>
                <a:latin typeface="Arial" pitchFamily="34" charset="0"/>
                <a:cs typeface="Arial" pitchFamily="34" charset="0"/>
              </a:rPr>
            </a:br>
            <a:r>
              <a:rPr lang="en-US" sz="2000" b="1" dirty="0" smtClean="0">
                <a:solidFill>
                  <a:schemeClr val="tx1">
                    <a:lumMod val="65000"/>
                    <a:lumOff val="35000"/>
                  </a:schemeClr>
                </a:solidFill>
                <a:latin typeface="Arial" pitchFamily="34" charset="0"/>
                <a:cs typeface="Arial" pitchFamily="34" charset="0"/>
              </a:rPr>
              <a:t>19 new Members. </a:t>
            </a:r>
            <a:r>
              <a:rPr lang="en-GB" sz="2000" dirty="0" smtClean="0">
                <a:solidFill>
                  <a:schemeClr val="tx1">
                    <a:lumMod val="65000"/>
                    <a:lumOff val="35000"/>
                  </a:schemeClr>
                </a:solidFill>
                <a:latin typeface="Arial" pitchFamily="34" charset="0"/>
                <a:cs typeface="Arial" pitchFamily="34" charset="0"/>
              </a:rPr>
              <a:t/>
            </a:r>
            <a:br>
              <a:rPr lang="en-GB" sz="2000" dirty="0" smtClean="0">
                <a:solidFill>
                  <a:schemeClr val="tx1">
                    <a:lumMod val="65000"/>
                    <a:lumOff val="35000"/>
                  </a:schemeClr>
                </a:solidFill>
                <a:latin typeface="Arial" pitchFamily="34" charset="0"/>
                <a:cs typeface="Arial" pitchFamily="34" charset="0"/>
              </a:rPr>
            </a:br>
            <a:r>
              <a:rPr lang="en-GB" sz="2000" dirty="0" smtClean="0">
                <a:solidFill>
                  <a:schemeClr val="tx1">
                    <a:lumMod val="65000"/>
                    <a:lumOff val="35000"/>
                  </a:schemeClr>
                </a:solidFill>
                <a:latin typeface="Arial" pitchFamily="34" charset="0"/>
                <a:cs typeface="Arial" pitchFamily="34" charset="0"/>
              </a:rPr>
              <a:t/>
            </a:r>
            <a:br>
              <a:rPr lang="en-GB" sz="2000" dirty="0" smtClean="0">
                <a:solidFill>
                  <a:schemeClr val="tx1">
                    <a:lumMod val="65000"/>
                    <a:lumOff val="35000"/>
                  </a:schemeClr>
                </a:solidFill>
                <a:latin typeface="Arial" pitchFamily="34" charset="0"/>
                <a:cs typeface="Arial" pitchFamily="34" charset="0"/>
              </a:rPr>
            </a:br>
            <a:endParaRPr lang="en-US" sz="2000" dirty="0">
              <a:solidFill>
                <a:schemeClr val="tx1">
                  <a:lumMod val="65000"/>
                  <a:lumOff val="35000"/>
                </a:schemeClr>
              </a:solidFill>
              <a:latin typeface="Arial" pitchFamily="34" charset="0"/>
              <a:cs typeface="Arial" pitchFamily="34" charset="0"/>
            </a:endParaRPr>
          </a:p>
          <a:p>
            <a:pPr marL="71438">
              <a:defRPr/>
            </a:pPr>
            <a:endParaRPr lang="en-GB" sz="2000" dirty="0">
              <a:solidFill>
                <a:schemeClr val="tx1">
                  <a:lumMod val="65000"/>
                  <a:lumOff val="35000"/>
                </a:schemeClr>
              </a:solidFill>
              <a:latin typeface="Arial" pitchFamily="34" charset="0"/>
              <a:cs typeface="Arial" pitchFamily="34" charset="0"/>
            </a:endParaRPr>
          </a:p>
          <a:p>
            <a:pPr marL="71438">
              <a:defRPr/>
            </a:pPr>
            <a:endParaRPr lang="en-GB" dirty="0">
              <a:solidFill>
                <a:schemeClr val="tx1">
                  <a:lumMod val="65000"/>
                  <a:lumOff val="3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a:solidFill>
                <a:srgbClr val="FF0000"/>
              </a:solidFill>
              <a:latin typeface="Univers" pitchFamily="34" charset="0"/>
            </a:endParaRPr>
          </a:p>
        </p:txBody>
      </p:sp>
      <p:sp>
        <p:nvSpPr>
          <p:cNvPr id="14" name="TextBox 13"/>
          <p:cNvSpPr txBox="1"/>
          <p:nvPr/>
        </p:nvSpPr>
        <p:spPr>
          <a:xfrm>
            <a:off x="142908" y="142852"/>
            <a:ext cx="9144000" cy="1523494"/>
          </a:xfrm>
          <a:prstGeom prst="rect">
            <a:avLst/>
          </a:prstGeom>
          <a:noFill/>
        </p:spPr>
        <p:txBody>
          <a:bodyPr wrap="square" rtlCol="0">
            <a:spAutoFit/>
          </a:bodyPr>
          <a:lstStyle/>
          <a:p>
            <a:r>
              <a:rPr lang="en-GB" sz="3200" dirty="0" smtClean="0">
                <a:solidFill>
                  <a:prstClr val="white"/>
                </a:solidFill>
                <a:latin typeface="Arial Black" pitchFamily="34" charset="0"/>
                <a:cs typeface="Arial" pitchFamily="34" charset="0"/>
              </a:rPr>
              <a:t>About ESN  </a:t>
            </a:r>
          </a:p>
          <a:p>
            <a:r>
              <a:rPr lang="en-GB" sz="3200" dirty="0" smtClean="0">
                <a:solidFill>
                  <a:schemeClr val="bg1"/>
                </a:solidFill>
                <a:latin typeface="Arial" pitchFamily="34" charset="0"/>
                <a:cs typeface="Arial" pitchFamily="34" charset="0"/>
              </a:rPr>
              <a:t>What we do</a:t>
            </a:r>
            <a:r>
              <a:rPr lang="en-GB" sz="3000" dirty="0" smtClean="0">
                <a:solidFill>
                  <a:prstClr val="black">
                    <a:lumMod val="65000"/>
                    <a:lumOff val="35000"/>
                  </a:prstClr>
                </a:solidFill>
                <a:latin typeface="Arial Black" pitchFamily="34" charset="0"/>
                <a:cs typeface="Arial" pitchFamily="34" charset="0"/>
              </a:rPr>
              <a:t/>
            </a:r>
            <a:br>
              <a:rPr lang="en-GB" sz="3000" dirty="0" smtClean="0">
                <a:solidFill>
                  <a:prstClr val="black">
                    <a:lumMod val="65000"/>
                    <a:lumOff val="35000"/>
                  </a:prstClr>
                </a:solidFill>
                <a:latin typeface="Arial Black" pitchFamily="34" charset="0"/>
                <a:cs typeface="Arial" pitchFamily="34" charset="0"/>
              </a:rPr>
            </a:br>
            <a:endParaRPr lang="en-GB" sz="2600" dirty="0">
              <a:solidFill>
                <a:prstClr val="black">
                  <a:lumMod val="65000"/>
                  <a:lumOff val="35000"/>
                </a:prstClr>
              </a:solidFill>
              <a:latin typeface="Arial" pitchFamily="34" charset="0"/>
              <a:cs typeface="Arial" pitchFamily="34" charset="0"/>
            </a:endParaRPr>
          </a:p>
        </p:txBody>
      </p:sp>
      <p:sp>
        <p:nvSpPr>
          <p:cNvPr id="15" name="TextBox 25"/>
          <p:cNvSpPr txBox="1">
            <a:spLocks noChangeArrowheads="1"/>
          </p:cNvSpPr>
          <p:nvPr/>
        </p:nvSpPr>
        <p:spPr bwMode="auto">
          <a:xfrm>
            <a:off x="323528" y="1627759"/>
            <a:ext cx="8215313" cy="2862322"/>
          </a:xfrm>
          <a:prstGeom prst="rect">
            <a:avLst/>
          </a:prstGeom>
          <a:noFill/>
          <a:ln w="9525">
            <a:noFill/>
            <a:miter lim="800000"/>
            <a:headEnd/>
            <a:tailEnd/>
          </a:ln>
        </p:spPr>
        <p:txBody>
          <a:bodyPr wrap="square">
            <a:spAutoFit/>
          </a:bodyPr>
          <a:lstStyle/>
          <a:p>
            <a:pPr marL="71438">
              <a:defRPr/>
            </a:pPr>
            <a:r>
              <a:rPr lang="en-GB" sz="2000" dirty="0">
                <a:solidFill>
                  <a:prstClr val="black">
                    <a:lumMod val="65000"/>
                    <a:lumOff val="35000"/>
                  </a:prstClr>
                </a:solidFill>
                <a:latin typeface="Arial" pitchFamily="34" charset="0"/>
                <a:cs typeface="Arial" pitchFamily="34" charset="0"/>
              </a:rPr>
              <a:t>&gt;&gt; </a:t>
            </a:r>
            <a:r>
              <a:rPr lang="en-GB" sz="2000" b="1" dirty="0">
                <a:solidFill>
                  <a:prstClr val="black">
                    <a:lumMod val="65000"/>
                    <a:lumOff val="35000"/>
                  </a:prstClr>
                </a:solidFill>
                <a:latin typeface="Arial" pitchFamily="34" charset="0"/>
                <a:cs typeface="Arial" pitchFamily="34" charset="0"/>
              </a:rPr>
              <a:t>We facilitate</a:t>
            </a:r>
            <a:r>
              <a:rPr lang="en-GB" sz="2000" dirty="0">
                <a:solidFill>
                  <a:prstClr val="black">
                    <a:lumMod val="65000"/>
                    <a:lumOff val="35000"/>
                  </a:prstClr>
                </a:solidFill>
                <a:latin typeface="Arial" pitchFamily="34" charset="0"/>
                <a:cs typeface="Arial" pitchFamily="34" charset="0"/>
              </a:rPr>
              <a:t> good practice exchange.</a:t>
            </a:r>
          </a:p>
          <a:p>
            <a:pPr marL="71438">
              <a:defRPr/>
            </a:pPr>
            <a:endParaRPr lang="en-GB" sz="2000" dirty="0">
              <a:solidFill>
                <a:prstClr val="black">
                  <a:lumMod val="65000"/>
                  <a:lumOff val="35000"/>
                </a:prstClr>
              </a:solidFill>
              <a:latin typeface="Arial" pitchFamily="34" charset="0"/>
              <a:cs typeface="Arial" pitchFamily="34" charset="0"/>
            </a:endParaRPr>
          </a:p>
          <a:p>
            <a:pPr marL="71438">
              <a:defRPr/>
            </a:pPr>
            <a:r>
              <a:rPr lang="en-GB" sz="2000" dirty="0">
                <a:solidFill>
                  <a:prstClr val="black">
                    <a:lumMod val="65000"/>
                    <a:lumOff val="35000"/>
                  </a:prstClr>
                </a:solidFill>
                <a:latin typeface="Arial" pitchFamily="34" charset="0"/>
                <a:cs typeface="Arial" pitchFamily="34" charset="0"/>
              </a:rPr>
              <a:t>&gt;&gt; </a:t>
            </a:r>
            <a:r>
              <a:rPr lang="en-GB" sz="2000" b="1" dirty="0">
                <a:solidFill>
                  <a:prstClr val="black">
                    <a:lumMod val="65000"/>
                    <a:lumOff val="35000"/>
                  </a:prstClr>
                </a:solidFill>
                <a:latin typeface="Arial" pitchFamily="34" charset="0"/>
                <a:cs typeface="Arial" pitchFamily="34" charset="0"/>
              </a:rPr>
              <a:t>We bridge the gap </a:t>
            </a:r>
            <a:r>
              <a:rPr lang="en-GB" sz="2000" dirty="0">
                <a:solidFill>
                  <a:prstClr val="black">
                    <a:lumMod val="65000"/>
                    <a:lumOff val="35000"/>
                  </a:prstClr>
                </a:solidFill>
                <a:latin typeface="Arial" pitchFamily="34" charset="0"/>
                <a:cs typeface="Arial" pitchFamily="34" charset="0"/>
              </a:rPr>
              <a:t>between European policy-making and local practice-based experience.</a:t>
            </a:r>
          </a:p>
          <a:p>
            <a:pPr marL="71438">
              <a:defRPr/>
            </a:pPr>
            <a:endParaRPr lang="en-GB" sz="2000" dirty="0">
              <a:solidFill>
                <a:prstClr val="black">
                  <a:lumMod val="65000"/>
                  <a:lumOff val="35000"/>
                </a:prstClr>
              </a:solidFill>
              <a:latin typeface="Arial" pitchFamily="34" charset="0"/>
              <a:cs typeface="Arial" pitchFamily="34" charset="0"/>
            </a:endParaRPr>
          </a:p>
          <a:p>
            <a:pPr marL="71438">
              <a:defRPr/>
            </a:pPr>
            <a:r>
              <a:rPr lang="en-GB" sz="2000" dirty="0">
                <a:solidFill>
                  <a:prstClr val="black">
                    <a:lumMod val="65000"/>
                    <a:lumOff val="35000"/>
                  </a:prstClr>
                </a:solidFill>
                <a:latin typeface="Arial" pitchFamily="34" charset="0"/>
                <a:cs typeface="Arial" pitchFamily="34" charset="0"/>
              </a:rPr>
              <a:t>&gt;&gt; </a:t>
            </a:r>
            <a:r>
              <a:rPr lang="en-GB" sz="2000" b="1" dirty="0">
                <a:solidFill>
                  <a:prstClr val="black">
                    <a:lumMod val="65000"/>
                    <a:lumOff val="35000"/>
                  </a:prstClr>
                </a:solidFill>
                <a:latin typeface="Arial" pitchFamily="34" charset="0"/>
                <a:cs typeface="Arial" pitchFamily="34" charset="0"/>
              </a:rPr>
              <a:t>We deliver </a:t>
            </a:r>
            <a:r>
              <a:rPr lang="en-GB" sz="2000" dirty="0">
                <a:solidFill>
                  <a:prstClr val="black">
                    <a:lumMod val="65000"/>
                    <a:lumOff val="35000"/>
                  </a:prstClr>
                </a:solidFill>
                <a:latin typeface="Arial" pitchFamily="34" charset="0"/>
                <a:cs typeface="Arial" pitchFamily="34" charset="0"/>
              </a:rPr>
              <a:t>policy knowledge to Members and other stakeholders.</a:t>
            </a:r>
          </a:p>
          <a:p>
            <a:pPr marL="71438">
              <a:defRPr/>
            </a:pPr>
            <a:endParaRPr lang="en-GB" sz="2000" dirty="0">
              <a:solidFill>
                <a:prstClr val="black">
                  <a:lumMod val="65000"/>
                  <a:lumOff val="35000"/>
                </a:prstClr>
              </a:solidFill>
              <a:latin typeface="Arial" pitchFamily="34" charset="0"/>
              <a:cs typeface="Arial" pitchFamily="34" charset="0"/>
            </a:endParaRPr>
          </a:p>
          <a:p>
            <a:pPr marL="71438">
              <a:defRPr/>
            </a:pPr>
            <a:r>
              <a:rPr lang="en-GB" sz="2000" dirty="0">
                <a:solidFill>
                  <a:prstClr val="black">
                    <a:lumMod val="65000"/>
                    <a:lumOff val="35000"/>
                  </a:prstClr>
                </a:solidFill>
                <a:latin typeface="Arial" pitchFamily="34" charset="0"/>
                <a:cs typeface="Arial" pitchFamily="34" charset="0"/>
              </a:rPr>
              <a:t>&gt;&gt; </a:t>
            </a:r>
            <a:r>
              <a:rPr lang="en-GB" sz="2000" b="1" dirty="0">
                <a:solidFill>
                  <a:prstClr val="black">
                    <a:lumMod val="65000"/>
                    <a:lumOff val="35000"/>
                  </a:prstClr>
                </a:solidFill>
                <a:latin typeface="Arial" pitchFamily="34" charset="0"/>
                <a:cs typeface="Arial" pitchFamily="34" charset="0"/>
              </a:rPr>
              <a:t>We advocate </a:t>
            </a:r>
            <a:r>
              <a:rPr lang="en-GB" sz="2000" dirty="0" smtClean="0">
                <a:solidFill>
                  <a:prstClr val="black">
                    <a:lumMod val="65000"/>
                    <a:lumOff val="35000"/>
                  </a:prstClr>
                </a:solidFill>
                <a:latin typeface="Arial" pitchFamily="34" charset="0"/>
                <a:cs typeface="Arial" pitchFamily="34" charset="0"/>
              </a:rPr>
              <a:t>the</a:t>
            </a:r>
            <a:r>
              <a:rPr lang="en-GB" sz="2000" b="1" dirty="0" smtClean="0">
                <a:solidFill>
                  <a:prstClr val="black">
                    <a:lumMod val="65000"/>
                    <a:lumOff val="35000"/>
                  </a:prstClr>
                </a:solidFill>
                <a:latin typeface="Arial" pitchFamily="34" charset="0"/>
                <a:cs typeface="Arial" pitchFamily="34" charset="0"/>
              </a:rPr>
              <a:t> </a:t>
            </a:r>
            <a:r>
              <a:rPr lang="en-GB" sz="2000" dirty="0" smtClean="0">
                <a:solidFill>
                  <a:prstClr val="black">
                    <a:lumMod val="65000"/>
                    <a:lumOff val="35000"/>
                  </a:prstClr>
                </a:solidFill>
                <a:latin typeface="Arial" pitchFamily="34" charset="0"/>
                <a:cs typeface="Arial" pitchFamily="34" charset="0"/>
              </a:rPr>
              <a:t>empowerment </a:t>
            </a:r>
            <a:r>
              <a:rPr lang="en-GB" sz="2000" dirty="0">
                <a:solidFill>
                  <a:prstClr val="black">
                    <a:lumMod val="65000"/>
                    <a:lumOff val="35000"/>
                  </a:prstClr>
                </a:solidFill>
                <a:latin typeface="Arial" pitchFamily="34" charset="0"/>
                <a:cs typeface="Arial" pitchFamily="34" charset="0"/>
              </a:rPr>
              <a:t>of service users, joint working across service boundaries and quality </a:t>
            </a:r>
            <a:r>
              <a:rPr lang="en-GB" sz="2000" dirty="0" smtClean="0">
                <a:solidFill>
                  <a:prstClr val="black">
                    <a:lumMod val="65000"/>
                    <a:lumOff val="35000"/>
                  </a:prstClr>
                </a:solidFill>
                <a:latin typeface="Arial" pitchFamily="34" charset="0"/>
                <a:cs typeface="Arial" pitchFamily="34" charset="0"/>
              </a:rPr>
              <a:t>assurance.</a:t>
            </a:r>
          </a:p>
        </p:txBody>
      </p:sp>
      <p:pic>
        <p:nvPicPr>
          <p:cNvPr id="11" name="Picture 10" descr="IMG_04052.jpg"/>
          <p:cNvPicPr>
            <a:picLocks noChangeAspect="1"/>
          </p:cNvPicPr>
          <p:nvPr/>
        </p:nvPicPr>
        <p:blipFill>
          <a:blip r:embed="rId3" cstate="print"/>
          <a:stretch>
            <a:fillRect/>
          </a:stretch>
        </p:blipFill>
        <p:spPr>
          <a:xfrm>
            <a:off x="6998752" y="0"/>
            <a:ext cx="2145248" cy="1428736"/>
          </a:xfrm>
          <a:prstGeom prst="rect">
            <a:avLst/>
          </a:prstGeom>
        </p:spPr>
      </p:pic>
      <p:pic>
        <p:nvPicPr>
          <p:cNvPr id="8" name="Picture 7" descr="ESN_LOGO_RGB_AW.jpg"/>
          <p:cNvPicPr>
            <a:picLocks noChangeAspect="1"/>
          </p:cNvPicPr>
          <p:nvPr/>
        </p:nvPicPr>
        <p:blipFill>
          <a:blip r:embed="rId4"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5" cstate="print"/>
          <a:srcRect/>
          <a:stretch>
            <a:fillRect/>
          </a:stretch>
        </p:blipFill>
        <p:spPr bwMode="auto">
          <a:xfrm>
            <a:off x="7286644" y="6485422"/>
            <a:ext cx="1500166" cy="312985"/>
          </a:xfrm>
          <a:prstGeom prst="rect">
            <a:avLst/>
          </a:prstGeom>
          <a:noFill/>
          <a:ln w="9525">
            <a:noFill/>
            <a:miter lim="800000"/>
            <a:headEnd/>
            <a:tailEnd/>
          </a:ln>
        </p:spPr>
      </p:pic>
    </p:spTree>
    <p:extLst>
      <p:ext uri="{BB962C8B-B14F-4D97-AF65-F5344CB8AC3E}">
        <p14:creationId xmlns="" xmlns:p14="http://schemas.microsoft.com/office/powerpoint/2010/main" val="31873285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142908" y="142852"/>
            <a:ext cx="9144000" cy="2308324"/>
          </a:xfrm>
          <a:prstGeom prst="rect">
            <a:avLst/>
          </a:prstGeom>
          <a:noFill/>
        </p:spPr>
        <p:txBody>
          <a:bodyPr wrap="square" rtlCol="0">
            <a:spAutoFit/>
          </a:bodyPr>
          <a:lstStyle/>
          <a:p>
            <a:r>
              <a:rPr lang="en-GB" sz="3200" dirty="0" smtClean="0">
                <a:solidFill>
                  <a:schemeClr val="bg1"/>
                </a:solidFill>
                <a:latin typeface="Arial Black" pitchFamily="34" charset="0"/>
                <a:cs typeface="Arial" pitchFamily="34" charset="0"/>
              </a:rPr>
              <a:t>Managing Social Services</a:t>
            </a:r>
          </a:p>
          <a:p>
            <a:r>
              <a:rPr lang="en-GB" sz="3200" dirty="0" smtClean="0">
                <a:solidFill>
                  <a:schemeClr val="bg1"/>
                </a:solidFill>
                <a:latin typeface="Arial "/>
                <a:cs typeface="Arial" pitchFamily="34" charset="0"/>
              </a:rPr>
              <a:t>ESN Working Group</a:t>
            </a:r>
            <a:r>
              <a:rPr lang="en-GB" sz="2000" dirty="0" smtClean="0">
                <a:solidFill>
                  <a:schemeClr val="bg1"/>
                </a:solidFill>
                <a:latin typeface="Arial Black" pitchFamily="34" charset="0"/>
                <a:cs typeface="Arial" pitchFamily="34" charset="0"/>
              </a:rPr>
              <a:t/>
            </a:r>
            <a:br>
              <a:rPr lang="en-GB" sz="2000" dirty="0" smtClean="0">
                <a:solidFill>
                  <a:schemeClr val="bg1"/>
                </a:solidFill>
                <a:latin typeface="Arial Black" pitchFamily="34" charset="0"/>
                <a:cs typeface="Arial" pitchFamily="34" charset="0"/>
              </a:rPr>
            </a:br>
            <a:r>
              <a:rPr lang="en-GB" sz="2400" b="1" dirty="0" smtClean="0"/>
              <a:t>	</a:t>
            </a:r>
            <a:endParaRPr lang="en-GB" sz="2400" dirty="0" smtClean="0">
              <a:solidFill>
                <a:schemeClr val="tx1">
                  <a:lumMod val="50000"/>
                  <a:lumOff val="50000"/>
                </a:schemeClr>
              </a:solidFill>
              <a:cs typeface="Arial" charset="0"/>
            </a:endParaRPr>
          </a:p>
          <a:p>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pic>
        <p:nvPicPr>
          <p:cNvPr id="22" name="Picture 21"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8"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pic>
        <p:nvPicPr>
          <p:cNvPr id="9" name="Picture 8" descr="DSC_2065_1.jpg"/>
          <p:cNvPicPr>
            <a:picLocks noChangeAspect="1"/>
          </p:cNvPicPr>
          <p:nvPr/>
        </p:nvPicPr>
        <p:blipFill>
          <a:blip r:embed="rId5" cstate="print"/>
          <a:stretch>
            <a:fillRect/>
          </a:stretch>
        </p:blipFill>
        <p:spPr>
          <a:xfrm>
            <a:off x="6900213" y="0"/>
            <a:ext cx="2243787" cy="1428736"/>
          </a:xfrm>
          <a:prstGeom prst="rect">
            <a:avLst/>
          </a:prstGeom>
        </p:spPr>
      </p:pic>
      <p:sp>
        <p:nvSpPr>
          <p:cNvPr id="10" name="TextBox 25"/>
          <p:cNvSpPr txBox="1">
            <a:spLocks noChangeArrowheads="1"/>
          </p:cNvSpPr>
          <p:nvPr/>
        </p:nvSpPr>
        <p:spPr bwMode="auto">
          <a:xfrm>
            <a:off x="285720" y="1785926"/>
            <a:ext cx="8858280" cy="3739485"/>
          </a:xfrm>
          <a:prstGeom prst="rect">
            <a:avLst/>
          </a:prstGeom>
          <a:noFill/>
          <a:ln w="9525">
            <a:noFill/>
            <a:miter lim="800000"/>
            <a:headEnd/>
            <a:tailEnd/>
          </a:ln>
        </p:spPr>
        <p:txBody>
          <a:bodyPr wrap="square">
            <a:spAutoFit/>
          </a:bodyPr>
          <a:lstStyle/>
          <a:p>
            <a:r>
              <a:rPr lang="en-US" sz="2200" b="1" dirty="0" smtClean="0">
                <a:solidFill>
                  <a:schemeClr val="tx1">
                    <a:lumMod val="65000"/>
                    <a:lumOff val="35000"/>
                  </a:schemeClr>
                </a:solidFill>
                <a:latin typeface="Arial" pitchFamily="34" charset="0"/>
                <a:cs typeface="Arial" pitchFamily="34" charset="0"/>
              </a:rPr>
              <a:t>Leadership, Performance and Innovation Working Group</a:t>
            </a:r>
          </a:p>
          <a:p>
            <a:endParaRPr lang="en-US" sz="700" dirty="0" smtClean="0">
              <a:solidFill>
                <a:schemeClr val="tx1">
                  <a:lumMod val="65000"/>
                  <a:lumOff val="35000"/>
                </a:schemeClr>
              </a:solidFill>
              <a:latin typeface="Arial" pitchFamily="34" charset="0"/>
              <a:cs typeface="Arial" pitchFamily="34" charset="0"/>
            </a:endParaRPr>
          </a:p>
          <a:p>
            <a:r>
              <a:rPr lang="en-US" sz="2000" dirty="0" smtClean="0">
                <a:solidFill>
                  <a:schemeClr val="tx1">
                    <a:lumMod val="65000"/>
                    <a:lumOff val="35000"/>
                  </a:schemeClr>
                </a:solidFill>
                <a:latin typeface="Arial" pitchFamily="34" charset="0"/>
                <a:cs typeface="Arial" pitchFamily="34" charset="0"/>
              </a:rPr>
              <a:t>&gt;&gt; </a:t>
            </a:r>
            <a:r>
              <a:rPr lang="en-GB" sz="2000" b="1" dirty="0" smtClean="0">
                <a:solidFill>
                  <a:schemeClr val="tx1">
                    <a:lumMod val="65000"/>
                    <a:lumOff val="35000"/>
                  </a:schemeClr>
                </a:solidFill>
                <a:latin typeface="Arial" pitchFamily="34" charset="0"/>
                <a:cs typeface="Arial" pitchFamily="34" charset="0"/>
              </a:rPr>
              <a:t>Launched early 2012, </a:t>
            </a:r>
            <a:r>
              <a:rPr lang="en-GB" sz="2000" dirty="0" smtClean="0">
                <a:solidFill>
                  <a:schemeClr val="tx1">
                    <a:lumMod val="65000"/>
                    <a:lumOff val="35000"/>
                  </a:schemeClr>
                </a:solidFill>
                <a:latin typeface="Arial" pitchFamily="34" charset="0"/>
                <a:cs typeface="Arial" pitchFamily="34" charset="0"/>
              </a:rPr>
              <a:t>consists of 9 senior managers in social services from across Europe. </a:t>
            </a:r>
          </a:p>
          <a:p>
            <a:endParaRPr lang="en-GB" sz="700" dirty="0" smtClean="0">
              <a:solidFill>
                <a:schemeClr val="tx1">
                  <a:lumMod val="65000"/>
                  <a:lumOff val="35000"/>
                </a:schemeClr>
              </a:solidFill>
              <a:latin typeface="Arial" pitchFamily="34" charset="0"/>
              <a:cs typeface="Arial" pitchFamily="34" charset="0"/>
            </a:endParaRPr>
          </a:p>
          <a:p>
            <a:endParaRPr lang="en-GB" sz="700" dirty="0" smtClean="0">
              <a:solidFill>
                <a:schemeClr val="tx1">
                  <a:lumMod val="65000"/>
                  <a:lumOff val="35000"/>
                </a:schemeClr>
              </a:solidFill>
              <a:latin typeface="Arial" pitchFamily="34" charset="0"/>
              <a:cs typeface="Arial" pitchFamily="34" charset="0"/>
            </a:endParaRPr>
          </a:p>
          <a:p>
            <a:pPr fontAlgn="base"/>
            <a:r>
              <a:rPr lang="en-GB" sz="2000" dirty="0" smtClean="0">
                <a:solidFill>
                  <a:schemeClr val="tx1">
                    <a:lumMod val="65000"/>
                    <a:lumOff val="35000"/>
                  </a:schemeClr>
                </a:solidFill>
                <a:latin typeface="Arial" pitchFamily="34" charset="0"/>
                <a:cs typeface="Arial" pitchFamily="34" charset="0"/>
              </a:rPr>
              <a:t>&gt;&gt; </a:t>
            </a:r>
            <a:r>
              <a:rPr lang="en-GB" sz="2000" b="1" dirty="0" smtClean="0">
                <a:solidFill>
                  <a:schemeClr val="tx1">
                    <a:lumMod val="65000"/>
                    <a:lumOff val="35000"/>
                  </a:schemeClr>
                </a:solidFill>
                <a:latin typeface="Arial" pitchFamily="34" charset="0"/>
                <a:cs typeface="Arial" pitchFamily="34" charset="0"/>
              </a:rPr>
              <a:t>Themes</a:t>
            </a:r>
          </a:p>
          <a:p>
            <a:pPr fontAlgn="base">
              <a:buClr>
                <a:schemeClr val="accent1">
                  <a:lumMod val="75000"/>
                </a:schemeClr>
              </a:buClr>
              <a:buFont typeface="Wingdings" pitchFamily="2" charset="2"/>
              <a:buChar char="§"/>
            </a:pPr>
            <a:r>
              <a:rPr lang="en-GB" sz="2000" dirty="0" smtClean="0">
                <a:solidFill>
                  <a:schemeClr val="tx1">
                    <a:lumMod val="65000"/>
                    <a:lumOff val="35000"/>
                  </a:schemeClr>
                </a:solidFill>
                <a:latin typeface="Arial" pitchFamily="34" charset="0"/>
                <a:cs typeface="Arial" pitchFamily="34" charset="0"/>
              </a:rPr>
              <a:t> The impact of the crisis and responses to it</a:t>
            </a:r>
          </a:p>
          <a:p>
            <a:pPr fontAlgn="base">
              <a:buClr>
                <a:schemeClr val="accent1">
                  <a:lumMod val="75000"/>
                </a:schemeClr>
              </a:buClr>
              <a:buFont typeface="Wingdings" pitchFamily="2" charset="2"/>
              <a:buChar char="§"/>
            </a:pPr>
            <a:r>
              <a:rPr lang="en-GB" sz="2000" dirty="0" smtClean="0">
                <a:solidFill>
                  <a:schemeClr val="tx1">
                    <a:lumMod val="65000"/>
                    <a:lumOff val="35000"/>
                  </a:schemeClr>
                </a:solidFill>
                <a:latin typeface="Arial" pitchFamily="34" charset="0"/>
                <a:cs typeface="Arial" pitchFamily="34" charset="0"/>
              </a:rPr>
              <a:t> Leadership and management in social services</a:t>
            </a:r>
          </a:p>
          <a:p>
            <a:pPr fontAlgn="base">
              <a:buClr>
                <a:schemeClr val="accent1">
                  <a:lumMod val="75000"/>
                </a:schemeClr>
              </a:buClr>
              <a:buFont typeface="Wingdings" pitchFamily="2" charset="2"/>
              <a:buChar char="§"/>
            </a:pPr>
            <a:r>
              <a:rPr lang="en-GB" sz="2000" dirty="0" smtClean="0">
                <a:solidFill>
                  <a:schemeClr val="tx1">
                    <a:lumMod val="65000"/>
                    <a:lumOff val="35000"/>
                  </a:schemeClr>
                </a:solidFill>
                <a:latin typeface="Arial" pitchFamily="34" charset="0"/>
                <a:cs typeface="Arial" pitchFamily="34" charset="0"/>
              </a:rPr>
              <a:t> Performance management and evidence-based practice</a:t>
            </a:r>
          </a:p>
          <a:p>
            <a:pPr fontAlgn="base">
              <a:buClr>
                <a:schemeClr val="accent1">
                  <a:lumMod val="75000"/>
                </a:schemeClr>
              </a:buClr>
              <a:buFont typeface="Wingdings" pitchFamily="2" charset="2"/>
              <a:buChar char="§"/>
            </a:pPr>
            <a:r>
              <a:rPr lang="en-GB" sz="2000" dirty="0" smtClean="0">
                <a:solidFill>
                  <a:schemeClr val="tx1">
                    <a:lumMod val="65000"/>
                    <a:lumOff val="35000"/>
                  </a:schemeClr>
                </a:solidFill>
                <a:latin typeface="Arial" pitchFamily="34" charset="0"/>
                <a:cs typeface="Arial" pitchFamily="34" charset="0"/>
              </a:rPr>
              <a:t> Innovation in social services, including social innovation</a:t>
            </a:r>
          </a:p>
          <a:p>
            <a:endParaRPr lang="en-GB" sz="700" dirty="0" smtClean="0">
              <a:solidFill>
                <a:schemeClr val="tx1">
                  <a:lumMod val="65000"/>
                  <a:lumOff val="35000"/>
                </a:schemeClr>
              </a:solidFill>
              <a:latin typeface="Arial" pitchFamily="34" charset="0"/>
              <a:cs typeface="Arial" pitchFamily="34" charset="0"/>
            </a:endParaRPr>
          </a:p>
          <a:p>
            <a:r>
              <a:rPr lang="en-GB" sz="700" dirty="0" smtClean="0">
                <a:solidFill>
                  <a:schemeClr val="tx1">
                    <a:lumMod val="65000"/>
                    <a:lumOff val="35000"/>
                  </a:schemeClr>
                </a:solidFill>
                <a:latin typeface="Arial" pitchFamily="34" charset="0"/>
                <a:cs typeface="Arial" pitchFamily="34" charset="0"/>
              </a:rPr>
              <a:t/>
            </a:r>
            <a:br>
              <a:rPr lang="en-GB" sz="700" dirty="0" smtClean="0">
                <a:solidFill>
                  <a:schemeClr val="tx1">
                    <a:lumMod val="65000"/>
                    <a:lumOff val="35000"/>
                  </a:schemeClr>
                </a:solidFill>
                <a:latin typeface="Arial" pitchFamily="34" charset="0"/>
                <a:cs typeface="Arial" pitchFamily="34" charset="0"/>
              </a:rPr>
            </a:br>
            <a:endParaRPr lang="en-GB" sz="2000" dirty="0" smtClean="0">
              <a:solidFill>
                <a:schemeClr val="tx1">
                  <a:lumMod val="65000"/>
                  <a:lumOff val="35000"/>
                </a:schemeClr>
              </a:solidFill>
              <a:latin typeface="Arial" pitchFamily="34" charset="0"/>
              <a:cs typeface="Arial" pitchFamily="34" charset="0"/>
            </a:endParaRPr>
          </a:p>
          <a:p>
            <a:endParaRPr lang="en-GB" sz="2000" b="1" dirty="0" smtClean="0">
              <a:solidFill>
                <a:schemeClr val="tx1">
                  <a:lumMod val="65000"/>
                  <a:lumOff val="3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71470" y="142852"/>
            <a:ext cx="9144000" cy="2462213"/>
          </a:xfrm>
          <a:prstGeom prst="rect">
            <a:avLst/>
          </a:prstGeom>
          <a:noFill/>
        </p:spPr>
        <p:txBody>
          <a:bodyPr wrap="square" rtlCol="0">
            <a:spAutoFit/>
          </a:bodyPr>
          <a:lstStyle/>
          <a:p>
            <a:r>
              <a:rPr lang="en-GB" sz="3100" dirty="0" smtClean="0">
                <a:solidFill>
                  <a:schemeClr val="bg1"/>
                </a:solidFill>
                <a:latin typeface="Arial Black" pitchFamily="34" charset="0"/>
                <a:cs typeface="Arial" pitchFamily="34" charset="0"/>
              </a:rPr>
              <a:t>Long-term Care for Older People</a:t>
            </a:r>
            <a:r>
              <a:rPr lang="en-GB" sz="3200" dirty="0" smtClean="0">
                <a:solidFill>
                  <a:schemeClr val="bg1"/>
                </a:solidFill>
                <a:latin typeface="Arial Black" pitchFamily="34" charset="0"/>
                <a:cs typeface="Arial" pitchFamily="34" charset="0"/>
              </a:rPr>
              <a:t/>
            </a:r>
            <a:br>
              <a:rPr lang="en-GB" sz="3200" dirty="0" smtClean="0">
                <a:solidFill>
                  <a:schemeClr val="bg1"/>
                </a:solidFill>
                <a:latin typeface="Arial Black" pitchFamily="34" charset="0"/>
                <a:cs typeface="Arial" pitchFamily="34" charset="0"/>
              </a:rPr>
            </a:br>
            <a:r>
              <a:rPr lang="en-GB" sz="3200" dirty="0" smtClean="0">
                <a:solidFill>
                  <a:schemeClr val="bg1"/>
                </a:solidFill>
                <a:latin typeface="Arial "/>
                <a:cs typeface="Arial" pitchFamily="34" charset="0"/>
              </a:rPr>
              <a:t>ESN Autumn Seminar 2012</a:t>
            </a:r>
          </a:p>
          <a:p>
            <a:endParaRPr lang="en-GB" sz="1000" dirty="0" smtClean="0">
              <a:solidFill>
                <a:schemeClr val="bg1"/>
              </a:solidFill>
              <a:latin typeface="Arial Black" pitchFamily="34" charset="0"/>
              <a:cs typeface="Arial" pitchFamily="34" charset="0"/>
            </a:endParaRPr>
          </a:p>
          <a:p>
            <a:r>
              <a:rPr lang="en-GB" sz="2400" b="1" dirty="0" smtClean="0"/>
              <a:t>	</a:t>
            </a:r>
            <a:endParaRPr lang="en-GB" sz="2400" dirty="0" smtClean="0">
              <a:solidFill>
                <a:schemeClr val="tx1">
                  <a:lumMod val="50000"/>
                  <a:lumOff val="50000"/>
                </a:schemeClr>
              </a:solidFill>
              <a:cs typeface="Arial" charset="0"/>
            </a:endParaRPr>
          </a:p>
          <a:p>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pic>
        <p:nvPicPr>
          <p:cNvPr id="8" name="Picture 7"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sp>
        <p:nvSpPr>
          <p:cNvPr id="9" name="TextBox 25"/>
          <p:cNvSpPr txBox="1">
            <a:spLocks noChangeArrowheads="1"/>
          </p:cNvSpPr>
          <p:nvPr/>
        </p:nvSpPr>
        <p:spPr bwMode="auto">
          <a:xfrm>
            <a:off x="4214810" y="1857364"/>
            <a:ext cx="5000660" cy="4693593"/>
          </a:xfrm>
          <a:prstGeom prst="rect">
            <a:avLst/>
          </a:prstGeom>
          <a:noFill/>
          <a:ln w="9525">
            <a:noFill/>
            <a:miter lim="800000"/>
            <a:headEnd/>
            <a:tailEnd/>
          </a:ln>
        </p:spPr>
        <p:txBody>
          <a:bodyPr wrap="square">
            <a:spAutoFit/>
          </a:bodyPr>
          <a:lstStyle/>
          <a:p>
            <a:r>
              <a:rPr lang="en-GB" sz="2000" b="1" dirty="0" smtClean="0">
                <a:solidFill>
                  <a:schemeClr val="tx1">
                    <a:lumMod val="65000"/>
                    <a:lumOff val="35000"/>
                  </a:schemeClr>
                </a:solidFill>
                <a:latin typeface="Arial" pitchFamily="34" charset="0"/>
                <a:cs typeface="Arial" pitchFamily="34" charset="0"/>
              </a:rPr>
              <a:t>STUTTGART, 24-25 OCTOBER</a:t>
            </a:r>
            <a:br>
              <a:rPr lang="en-GB" sz="2000" b="1" dirty="0" smtClean="0">
                <a:solidFill>
                  <a:schemeClr val="tx1">
                    <a:lumMod val="65000"/>
                    <a:lumOff val="35000"/>
                  </a:schemeClr>
                </a:solidFill>
                <a:latin typeface="Arial" pitchFamily="34" charset="0"/>
                <a:cs typeface="Arial" pitchFamily="34" charset="0"/>
              </a:rPr>
            </a:br>
            <a:r>
              <a:rPr lang="en-GB" sz="1900" b="1" dirty="0" smtClean="0">
                <a:solidFill>
                  <a:schemeClr val="tx1">
                    <a:lumMod val="65000"/>
                    <a:lumOff val="35000"/>
                  </a:schemeClr>
                </a:solidFill>
                <a:latin typeface="Arial" pitchFamily="34" charset="0"/>
                <a:cs typeface="Arial" pitchFamily="34" charset="0"/>
              </a:rPr>
              <a:t>Independence and Inclusion in Later Life</a:t>
            </a:r>
          </a:p>
          <a:p>
            <a:endParaRPr lang="en-GB" sz="2000" b="1" dirty="0" smtClean="0">
              <a:solidFill>
                <a:schemeClr val="tx1">
                  <a:lumMod val="65000"/>
                  <a:lumOff val="35000"/>
                </a:schemeClr>
              </a:solidFill>
              <a:latin typeface="Arial" pitchFamily="34" charset="0"/>
              <a:cs typeface="Arial" pitchFamily="34" charset="0"/>
            </a:endParaRPr>
          </a:p>
          <a:p>
            <a:pPr marL="342900" indent="-342900">
              <a:defRPr/>
            </a:pPr>
            <a:r>
              <a:rPr lang="en-US" sz="2000" dirty="0" smtClean="0">
                <a:solidFill>
                  <a:schemeClr val="tx1">
                    <a:lumMod val="65000"/>
                    <a:lumOff val="35000"/>
                  </a:schemeClr>
                </a:solidFill>
                <a:latin typeface="Arial" pitchFamily="34" charset="0"/>
                <a:cs typeface="Arial" pitchFamily="34" charset="0"/>
              </a:rPr>
              <a:t>&gt;&gt; </a:t>
            </a:r>
            <a:r>
              <a:rPr lang="en-GB" sz="2000" dirty="0" smtClean="0">
                <a:solidFill>
                  <a:schemeClr val="tx1">
                    <a:lumMod val="65000"/>
                    <a:lumOff val="35000"/>
                  </a:schemeClr>
                </a:solidFill>
                <a:latin typeface="Arial" pitchFamily="34" charset="0"/>
                <a:cs typeface="Arial" pitchFamily="34" charset="0"/>
              </a:rPr>
              <a:t>European Year for Active Ageing and Solidarity between the Generations 2012</a:t>
            </a:r>
          </a:p>
          <a:p>
            <a:pPr marL="342900" indent="-342900">
              <a:defRPr/>
            </a:pPr>
            <a:endParaRPr lang="en-GB" sz="2000" dirty="0" smtClean="0">
              <a:solidFill>
                <a:schemeClr val="tx1">
                  <a:lumMod val="65000"/>
                  <a:lumOff val="35000"/>
                </a:schemeClr>
              </a:solidFill>
              <a:latin typeface="Arial" pitchFamily="34" charset="0"/>
              <a:cs typeface="Arial" pitchFamily="34" charset="0"/>
            </a:endParaRPr>
          </a:p>
          <a:p>
            <a:pPr marL="342900" indent="-342900">
              <a:defRPr/>
            </a:pPr>
            <a:r>
              <a:rPr lang="en-US" sz="2000" dirty="0" smtClean="0">
                <a:solidFill>
                  <a:schemeClr val="tx1">
                    <a:lumMod val="65000"/>
                    <a:lumOff val="35000"/>
                  </a:schemeClr>
                </a:solidFill>
                <a:latin typeface="Arial" pitchFamily="34" charset="0"/>
                <a:cs typeface="Arial" pitchFamily="34" charset="0"/>
              </a:rPr>
              <a:t>&gt;&gt; How to shift the focus of services to prevention of care need and rehabilitation to independence/self-sufficiency in old age? </a:t>
            </a:r>
            <a:endParaRPr lang="en-US" sz="2000" dirty="0" smtClean="0">
              <a:solidFill>
                <a:schemeClr val="tx1">
                  <a:lumMod val="65000"/>
                  <a:lumOff val="35000"/>
                </a:schemeClr>
              </a:solidFill>
              <a:latin typeface="Arial" pitchFamily="34" charset="0"/>
              <a:cs typeface="Arial" pitchFamily="34" charset="0"/>
            </a:endParaRPr>
          </a:p>
          <a:p>
            <a:pPr marL="342900" indent="-342900">
              <a:defRPr/>
            </a:pPr>
            <a:endParaRPr lang="en-US" sz="2000" i="1" dirty="0" smtClean="0">
              <a:solidFill>
                <a:schemeClr val="tx1">
                  <a:lumMod val="65000"/>
                  <a:lumOff val="35000"/>
                </a:schemeClr>
              </a:solidFill>
              <a:latin typeface="Arial" pitchFamily="34" charset="0"/>
              <a:cs typeface="Arial" pitchFamily="34" charset="0"/>
            </a:endParaRPr>
          </a:p>
          <a:p>
            <a:pPr marL="342900" indent="-342900">
              <a:defRPr/>
            </a:pPr>
            <a:r>
              <a:rPr lang="en-US" sz="2000" i="1" dirty="0" smtClean="0">
                <a:solidFill>
                  <a:schemeClr val="tx1">
                    <a:lumMod val="65000"/>
                    <a:lumOff val="35000"/>
                  </a:schemeClr>
                </a:solidFill>
                <a:latin typeface="Arial" pitchFamily="34" charset="0"/>
                <a:cs typeface="Arial" pitchFamily="34" charset="0"/>
              </a:rPr>
              <a:t>&gt;&gt;</a:t>
            </a:r>
            <a:r>
              <a:rPr lang="en-US" sz="2000" i="1" dirty="0" smtClean="0">
                <a:solidFill>
                  <a:schemeClr val="tx1">
                    <a:lumMod val="65000"/>
                    <a:lumOff val="35000"/>
                  </a:schemeClr>
                </a:solidFill>
                <a:latin typeface="Arial" pitchFamily="34" charset="0"/>
                <a:cs typeface="Arial" pitchFamily="34" charset="0"/>
              </a:rPr>
              <a:t>P</a:t>
            </a:r>
            <a:r>
              <a:rPr lang="en-US" sz="2000" i="1" dirty="0" smtClean="0">
                <a:solidFill>
                  <a:schemeClr val="tx1">
                    <a:lumMod val="65000"/>
                    <a:lumOff val="35000"/>
                  </a:schemeClr>
                </a:solidFill>
                <a:latin typeface="Arial" pitchFamily="34" charset="0"/>
                <a:cs typeface="Arial" pitchFamily="34" charset="0"/>
              </a:rPr>
              <a:t>ractice </a:t>
            </a:r>
            <a:r>
              <a:rPr lang="en-US" sz="2000" i="1" dirty="0" smtClean="0">
                <a:solidFill>
                  <a:schemeClr val="tx1">
                    <a:lumMod val="65000"/>
                    <a:lumOff val="35000"/>
                  </a:schemeClr>
                </a:solidFill>
                <a:latin typeface="Arial" pitchFamily="34" charset="0"/>
                <a:cs typeface="Arial" pitchFamily="34" charset="0"/>
              </a:rPr>
              <a:t>examples: </a:t>
            </a:r>
            <a:r>
              <a:rPr lang="en-US" sz="2000" i="1" dirty="0" err="1" smtClean="0">
                <a:solidFill>
                  <a:schemeClr val="tx1">
                    <a:lumMod val="65000"/>
                    <a:lumOff val="35000"/>
                  </a:schemeClr>
                </a:solidFill>
                <a:latin typeface="Arial" pitchFamily="34" charset="0"/>
                <a:cs typeface="Arial" pitchFamily="34" charset="0"/>
              </a:rPr>
              <a:t>Fredericia</a:t>
            </a:r>
            <a:r>
              <a:rPr lang="en-US" sz="2000" i="1" dirty="0" smtClean="0">
                <a:solidFill>
                  <a:schemeClr val="tx1">
                    <a:lumMod val="65000"/>
                    <a:lumOff val="35000"/>
                  </a:schemeClr>
                </a:solidFill>
                <a:latin typeface="Arial" pitchFamily="34" charset="0"/>
                <a:cs typeface="Arial" pitchFamily="34" charset="0"/>
              </a:rPr>
              <a:t> (DK), Institute for Social </a:t>
            </a:r>
            <a:r>
              <a:rPr lang="en-US" sz="2000" i="1" dirty="0" smtClean="0">
                <a:solidFill>
                  <a:schemeClr val="tx1">
                    <a:lumMod val="65000"/>
                    <a:lumOff val="35000"/>
                  </a:schemeClr>
                </a:solidFill>
                <a:latin typeface="Arial" pitchFamily="34" charset="0"/>
                <a:cs typeface="Arial" pitchFamily="34" charset="0"/>
              </a:rPr>
              <a:t>Security (</a:t>
            </a:r>
            <a:r>
              <a:rPr lang="en-US" sz="2000" i="1" dirty="0" smtClean="0">
                <a:solidFill>
                  <a:schemeClr val="tx1">
                    <a:lumMod val="65000"/>
                    <a:lumOff val="35000"/>
                  </a:schemeClr>
                </a:solidFill>
                <a:latin typeface="Arial" pitchFamily="34" charset="0"/>
                <a:cs typeface="Arial" pitchFamily="34" charset="0"/>
              </a:rPr>
              <a:t>PT</a:t>
            </a:r>
            <a:r>
              <a:rPr lang="en-US" sz="2000" i="1" dirty="0" smtClean="0">
                <a:solidFill>
                  <a:schemeClr val="tx1">
                    <a:lumMod val="65000"/>
                    <a:lumOff val="35000"/>
                  </a:schemeClr>
                </a:solidFill>
                <a:latin typeface="Arial" pitchFamily="34" charset="0"/>
                <a:cs typeface="Arial" pitchFamily="34" charset="0"/>
              </a:rPr>
              <a:t>)</a:t>
            </a:r>
            <a:endParaRPr lang="en-GB" sz="2000" i="1" dirty="0" smtClean="0">
              <a:solidFill>
                <a:schemeClr val="tx1">
                  <a:lumMod val="65000"/>
                  <a:lumOff val="35000"/>
                </a:schemeClr>
              </a:solidFill>
              <a:latin typeface="Arial" pitchFamily="34" charset="0"/>
              <a:cs typeface="Arial" pitchFamily="34" charset="0"/>
            </a:endParaRPr>
          </a:p>
          <a:p>
            <a:pPr marL="342900" indent="-342900">
              <a:defRPr/>
            </a:pPr>
            <a:endParaRPr lang="en-GB" sz="2000" dirty="0" smtClean="0">
              <a:solidFill>
                <a:schemeClr val="tx1">
                  <a:lumMod val="65000"/>
                  <a:lumOff val="35000"/>
                </a:schemeClr>
              </a:solidFill>
              <a:latin typeface="Arial" pitchFamily="34" charset="0"/>
              <a:cs typeface="Arial" pitchFamily="34" charset="0"/>
            </a:endParaRPr>
          </a:p>
        </p:txBody>
      </p:sp>
      <p:pic>
        <p:nvPicPr>
          <p:cNvPr id="10" name="Picture 9" descr="Stuttgart.jpg"/>
          <p:cNvPicPr>
            <a:picLocks noChangeAspect="1"/>
          </p:cNvPicPr>
          <p:nvPr/>
        </p:nvPicPr>
        <p:blipFill>
          <a:blip r:embed="rId5" cstate="print"/>
          <a:stretch>
            <a:fillRect/>
          </a:stretch>
        </p:blipFill>
        <p:spPr>
          <a:xfrm>
            <a:off x="714348" y="1643050"/>
            <a:ext cx="3250412" cy="4643446"/>
          </a:xfrm>
          <a:prstGeom prst="rect">
            <a:avLst/>
          </a:prstGeom>
        </p:spPr>
      </p:pic>
      <p:pic>
        <p:nvPicPr>
          <p:cNvPr id="12" name="Picture 11" descr="iStock_000001835765Large.jpg"/>
          <p:cNvPicPr>
            <a:picLocks noChangeAspect="1"/>
          </p:cNvPicPr>
          <p:nvPr/>
        </p:nvPicPr>
        <p:blipFill>
          <a:blip r:embed="rId6" cstate="print"/>
          <a:stretch>
            <a:fillRect/>
          </a:stretch>
        </p:blipFill>
        <p:spPr>
          <a:xfrm>
            <a:off x="7000892" y="0"/>
            <a:ext cx="2143108" cy="14287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a:solidFill>
                <a:srgbClr val="FF0000"/>
              </a:solidFill>
              <a:latin typeface="Univers" pitchFamily="34" charset="0"/>
            </a:endParaRPr>
          </a:p>
        </p:txBody>
      </p:sp>
      <p:sp>
        <p:nvSpPr>
          <p:cNvPr id="14" name="TextBox 13"/>
          <p:cNvSpPr txBox="1"/>
          <p:nvPr/>
        </p:nvSpPr>
        <p:spPr>
          <a:xfrm>
            <a:off x="0" y="0"/>
            <a:ext cx="9286908" cy="2462213"/>
          </a:xfrm>
          <a:prstGeom prst="rect">
            <a:avLst/>
          </a:prstGeom>
          <a:noFill/>
        </p:spPr>
        <p:txBody>
          <a:bodyPr wrap="square" rtlCol="0" anchor="b">
            <a:spAutoFit/>
          </a:bodyPr>
          <a:lstStyle/>
          <a:p>
            <a:r>
              <a:rPr lang="en-GB" sz="3200" b="1" dirty="0" smtClean="0">
                <a:solidFill>
                  <a:schemeClr val="bg1"/>
                </a:solidFill>
                <a:latin typeface="Arial" pitchFamily="34" charset="0"/>
                <a:cs typeface="Arial" pitchFamily="34" charset="0"/>
              </a:rPr>
              <a:t>People with Disabilities</a:t>
            </a:r>
          </a:p>
          <a:p>
            <a:r>
              <a:rPr lang="en-GB" sz="3200" dirty="0" smtClean="0">
                <a:solidFill>
                  <a:schemeClr val="bg1"/>
                </a:solidFill>
                <a:latin typeface="Arial" pitchFamily="34" charset="0"/>
                <a:cs typeface="Arial" pitchFamily="34" charset="0"/>
              </a:rPr>
              <a:t>ESN Spring Seminar 2013</a:t>
            </a:r>
          </a:p>
          <a:p>
            <a:endParaRPr lang="en-GB" sz="3000" dirty="0" smtClean="0">
              <a:solidFill>
                <a:prstClr val="black">
                  <a:lumMod val="65000"/>
                  <a:lumOff val="35000"/>
                </a:prstClr>
              </a:solidFill>
              <a:latin typeface="Arial Black" pitchFamily="34" charset="0"/>
              <a:cs typeface="Arial" pitchFamily="34" charset="0"/>
            </a:endParaRPr>
          </a:p>
          <a:p>
            <a:r>
              <a:rPr lang="en-GB" sz="3000" dirty="0" smtClean="0">
                <a:solidFill>
                  <a:prstClr val="black">
                    <a:lumMod val="65000"/>
                    <a:lumOff val="35000"/>
                  </a:prstClr>
                </a:solidFill>
                <a:latin typeface="Arial Black" pitchFamily="34" charset="0"/>
                <a:cs typeface="Arial" pitchFamily="34" charset="0"/>
              </a:rPr>
              <a:t/>
            </a:r>
            <a:br>
              <a:rPr lang="en-GB" sz="3000" dirty="0" smtClean="0">
                <a:solidFill>
                  <a:prstClr val="black">
                    <a:lumMod val="65000"/>
                    <a:lumOff val="35000"/>
                  </a:prstClr>
                </a:solidFill>
                <a:latin typeface="Arial Black" pitchFamily="34" charset="0"/>
                <a:cs typeface="Arial" pitchFamily="34" charset="0"/>
              </a:rPr>
            </a:br>
            <a:endParaRPr lang="en-GB" sz="2600" dirty="0">
              <a:solidFill>
                <a:prstClr val="black">
                  <a:lumMod val="65000"/>
                  <a:lumOff val="35000"/>
                </a:prstClr>
              </a:solidFill>
              <a:latin typeface="Arial" pitchFamily="34" charset="0"/>
              <a:cs typeface="Arial" pitchFamily="34" charset="0"/>
            </a:endParaRPr>
          </a:p>
        </p:txBody>
      </p:sp>
      <p:sp>
        <p:nvSpPr>
          <p:cNvPr id="15" name="TextBox 25"/>
          <p:cNvSpPr txBox="1">
            <a:spLocks noChangeArrowheads="1"/>
          </p:cNvSpPr>
          <p:nvPr/>
        </p:nvSpPr>
        <p:spPr bwMode="auto">
          <a:xfrm>
            <a:off x="4572000" y="1627759"/>
            <a:ext cx="3966841" cy="6555641"/>
          </a:xfrm>
          <a:prstGeom prst="rect">
            <a:avLst/>
          </a:prstGeom>
          <a:noFill/>
          <a:ln w="9525">
            <a:noFill/>
            <a:miter lim="800000"/>
            <a:headEnd/>
            <a:tailEnd/>
          </a:ln>
        </p:spPr>
        <p:txBody>
          <a:bodyPr wrap="square">
            <a:spAutoFit/>
          </a:bodyPr>
          <a:lstStyle/>
          <a:p>
            <a:pPr marL="71438">
              <a:defRPr/>
            </a:pPr>
            <a:r>
              <a:rPr lang="en-GB" sz="2000" b="1" dirty="0" smtClean="0">
                <a:solidFill>
                  <a:prstClr val="black">
                    <a:lumMod val="65000"/>
                    <a:lumOff val="35000"/>
                  </a:prstClr>
                </a:solidFill>
                <a:latin typeface="Arial" pitchFamily="34" charset="0"/>
                <a:cs typeface="Arial" pitchFamily="34" charset="0"/>
              </a:rPr>
              <a:t>HELSINKI, 18-19 APRIL 2013</a:t>
            </a:r>
          </a:p>
          <a:p>
            <a:r>
              <a:rPr lang="en-GB" sz="2000" i="1" dirty="0" smtClean="0"/>
              <a:t>“[…] </a:t>
            </a:r>
            <a:r>
              <a:rPr lang="en-GB" sz="2000" i="1" dirty="0" smtClean="0"/>
              <a:t>you can choose who you want to live with and who helps you.” </a:t>
            </a:r>
          </a:p>
          <a:p>
            <a:r>
              <a:rPr lang="en-GB" sz="2000" i="1" dirty="0" smtClean="0"/>
              <a:t>(service  user, 39, Germany) 	</a:t>
            </a:r>
          </a:p>
          <a:p>
            <a:pPr marL="71438">
              <a:defRPr/>
            </a:pPr>
            <a:endParaRPr lang="en-GB" sz="2000" dirty="0" smtClean="0">
              <a:solidFill>
                <a:prstClr val="black">
                  <a:lumMod val="65000"/>
                  <a:lumOff val="35000"/>
                </a:prstClr>
              </a:solidFill>
              <a:latin typeface="Arial" pitchFamily="34" charset="0"/>
              <a:cs typeface="Arial" pitchFamily="34" charset="0"/>
            </a:endParaRPr>
          </a:p>
          <a:p>
            <a:pPr marL="71438">
              <a:defRPr/>
            </a:pPr>
            <a:r>
              <a:rPr lang="en-GB" sz="2000" dirty="0" smtClean="0">
                <a:solidFill>
                  <a:prstClr val="black">
                    <a:lumMod val="65000"/>
                    <a:lumOff val="35000"/>
                  </a:prstClr>
                </a:solidFill>
                <a:latin typeface="Arial" pitchFamily="34" charset="0"/>
                <a:cs typeface="Arial" pitchFamily="34" charset="0"/>
              </a:rPr>
              <a:t>&gt;&gt;How social services can make choice and control happen in practice? Personal Assistance, Personal </a:t>
            </a:r>
            <a:r>
              <a:rPr lang="en-GB" sz="2000" dirty="0" smtClean="0">
                <a:solidFill>
                  <a:prstClr val="black">
                    <a:lumMod val="65000"/>
                    <a:lumOff val="35000"/>
                  </a:prstClr>
                </a:solidFill>
                <a:latin typeface="Arial" pitchFamily="34" charset="0"/>
                <a:cs typeface="Arial" pitchFamily="34" charset="0"/>
              </a:rPr>
              <a:t>Budgets</a:t>
            </a:r>
            <a:endParaRPr lang="en-GB" sz="2000" dirty="0" smtClean="0">
              <a:solidFill>
                <a:prstClr val="black">
                  <a:lumMod val="65000"/>
                  <a:lumOff val="35000"/>
                </a:prstClr>
              </a:solidFill>
              <a:latin typeface="Arial" pitchFamily="34" charset="0"/>
              <a:cs typeface="Arial" pitchFamily="34" charset="0"/>
            </a:endParaRPr>
          </a:p>
          <a:p>
            <a:pPr marL="71438">
              <a:defRPr/>
            </a:pPr>
            <a:endParaRPr lang="en-GB" sz="2000" dirty="0" smtClean="0">
              <a:solidFill>
                <a:prstClr val="black">
                  <a:lumMod val="65000"/>
                  <a:lumOff val="35000"/>
                </a:prstClr>
              </a:solidFill>
              <a:latin typeface="Arial" pitchFamily="34" charset="0"/>
              <a:cs typeface="Arial" pitchFamily="34" charset="0"/>
            </a:endParaRPr>
          </a:p>
          <a:p>
            <a:pPr marL="71438">
              <a:defRPr/>
            </a:pPr>
            <a:r>
              <a:rPr lang="en-GB" sz="2000" dirty="0" smtClean="0">
                <a:solidFill>
                  <a:prstClr val="black">
                    <a:lumMod val="65000"/>
                    <a:lumOff val="35000"/>
                  </a:prstClr>
                </a:solidFill>
                <a:latin typeface="Arial" pitchFamily="34" charset="0"/>
                <a:cs typeface="Arial" pitchFamily="34" charset="0"/>
              </a:rPr>
              <a:t>&gt;&gt;Involvement of service users in the design of services and needs </a:t>
            </a:r>
            <a:r>
              <a:rPr lang="en-GB" sz="2000" dirty="0" smtClean="0">
                <a:solidFill>
                  <a:prstClr val="black">
                    <a:lumMod val="65000"/>
                    <a:lumOff val="35000"/>
                  </a:prstClr>
                </a:solidFill>
                <a:latin typeface="Arial" pitchFamily="34" charset="0"/>
                <a:cs typeface="Arial" pitchFamily="34" charset="0"/>
              </a:rPr>
              <a:t>assessment</a:t>
            </a:r>
          </a:p>
          <a:p>
            <a:pPr marL="71438">
              <a:defRPr/>
            </a:pPr>
            <a:endParaRPr lang="en-GB" sz="2000" dirty="0" smtClean="0">
              <a:solidFill>
                <a:prstClr val="black">
                  <a:lumMod val="65000"/>
                  <a:lumOff val="35000"/>
                </a:prstClr>
              </a:solidFill>
              <a:latin typeface="Arial" pitchFamily="34" charset="0"/>
              <a:cs typeface="Arial" pitchFamily="34" charset="0"/>
            </a:endParaRPr>
          </a:p>
          <a:p>
            <a:pPr marL="71438">
              <a:defRPr/>
            </a:pPr>
            <a:r>
              <a:rPr lang="en-GB" sz="2000" i="1" dirty="0" smtClean="0">
                <a:solidFill>
                  <a:prstClr val="black">
                    <a:lumMod val="65000"/>
                    <a:lumOff val="35000"/>
                  </a:prstClr>
                </a:solidFill>
                <a:latin typeface="Arial" pitchFamily="34" charset="0"/>
                <a:cs typeface="Arial" pitchFamily="34" charset="0"/>
              </a:rPr>
              <a:t>&gt;&gt; </a:t>
            </a:r>
            <a:r>
              <a:rPr lang="en-GB" sz="2000" i="1" dirty="0" smtClean="0">
                <a:solidFill>
                  <a:prstClr val="black">
                    <a:lumMod val="65000"/>
                    <a:lumOff val="35000"/>
                  </a:prstClr>
                </a:solidFill>
                <a:latin typeface="Arial" pitchFamily="34" charset="0"/>
                <a:cs typeface="Arial" pitchFamily="34" charset="0"/>
              </a:rPr>
              <a:t>Practice </a:t>
            </a:r>
            <a:r>
              <a:rPr lang="en-GB" sz="2000" i="1" dirty="0" smtClean="0">
                <a:solidFill>
                  <a:prstClr val="black">
                    <a:lumMod val="65000"/>
                    <a:lumOff val="35000"/>
                  </a:prstClr>
                </a:solidFill>
                <a:latin typeface="Arial" pitchFamily="34" charset="0"/>
                <a:cs typeface="Arial" pitchFamily="34" charset="0"/>
              </a:rPr>
              <a:t>examples: PA </a:t>
            </a:r>
            <a:r>
              <a:rPr lang="en-GB" sz="2000" i="1" dirty="0" smtClean="0">
                <a:solidFill>
                  <a:prstClr val="black">
                    <a:lumMod val="65000"/>
                    <a:lumOff val="35000"/>
                  </a:prstClr>
                </a:solidFill>
                <a:latin typeface="Arial" pitchFamily="34" charset="0"/>
                <a:cs typeface="Arial" pitchFamily="34" charset="0"/>
              </a:rPr>
              <a:t>Vienna, AT</a:t>
            </a:r>
            <a:endParaRPr lang="en-GB" sz="2000" i="1" dirty="0" smtClean="0">
              <a:solidFill>
                <a:prstClr val="black">
                  <a:lumMod val="65000"/>
                  <a:lumOff val="35000"/>
                </a:prstClr>
              </a:solidFill>
              <a:latin typeface="Arial" pitchFamily="34" charset="0"/>
              <a:cs typeface="Arial" pitchFamily="34" charset="0"/>
            </a:endParaRPr>
          </a:p>
          <a:p>
            <a:pPr marL="71438">
              <a:defRPr/>
            </a:pPr>
            <a:endParaRPr lang="en-GB" sz="2000" dirty="0" smtClean="0">
              <a:solidFill>
                <a:prstClr val="black">
                  <a:lumMod val="65000"/>
                  <a:lumOff val="35000"/>
                </a:prstClr>
              </a:solidFill>
              <a:latin typeface="Arial" pitchFamily="34" charset="0"/>
              <a:cs typeface="Arial" pitchFamily="34" charset="0"/>
            </a:endParaRPr>
          </a:p>
          <a:p>
            <a:pPr marL="71438">
              <a:defRPr/>
            </a:pPr>
            <a:endParaRPr lang="en-GB" sz="2000" dirty="0" smtClean="0">
              <a:solidFill>
                <a:prstClr val="black">
                  <a:lumMod val="65000"/>
                  <a:lumOff val="35000"/>
                </a:prstClr>
              </a:solidFill>
              <a:latin typeface="Arial" pitchFamily="34" charset="0"/>
              <a:cs typeface="Arial" pitchFamily="34" charset="0"/>
            </a:endParaRPr>
          </a:p>
          <a:p>
            <a:pPr marL="71438">
              <a:defRPr/>
            </a:pPr>
            <a:endParaRPr lang="en-GB" sz="2000" dirty="0" smtClean="0">
              <a:solidFill>
                <a:prstClr val="black">
                  <a:lumMod val="65000"/>
                  <a:lumOff val="35000"/>
                </a:prstClr>
              </a:solidFill>
              <a:latin typeface="Arial" pitchFamily="34" charset="0"/>
              <a:cs typeface="Arial" pitchFamily="34" charset="0"/>
            </a:endParaRPr>
          </a:p>
          <a:p>
            <a:pPr marL="71438">
              <a:defRPr/>
            </a:pPr>
            <a:endParaRPr lang="en-GB" sz="2000" dirty="0" smtClean="0">
              <a:solidFill>
                <a:prstClr val="black">
                  <a:lumMod val="65000"/>
                  <a:lumOff val="35000"/>
                </a:prstClr>
              </a:solidFill>
              <a:latin typeface="Arial" pitchFamily="34" charset="0"/>
              <a:cs typeface="Arial" pitchFamily="34" charset="0"/>
            </a:endParaRPr>
          </a:p>
          <a:p>
            <a:pPr marL="71438">
              <a:defRPr/>
            </a:pPr>
            <a:endParaRPr lang="en-GB" sz="2000" dirty="0" smtClean="0">
              <a:solidFill>
                <a:prstClr val="black">
                  <a:lumMod val="65000"/>
                  <a:lumOff val="35000"/>
                </a:prstClr>
              </a:solidFill>
              <a:latin typeface="Arial" pitchFamily="34" charset="0"/>
              <a:cs typeface="Arial" pitchFamily="34" charset="0"/>
            </a:endParaRPr>
          </a:p>
        </p:txBody>
      </p:sp>
      <p:pic>
        <p:nvPicPr>
          <p:cNvPr id="11" name="Picture 10" descr="IMG_04052.jpg"/>
          <p:cNvPicPr>
            <a:picLocks noChangeAspect="1"/>
          </p:cNvPicPr>
          <p:nvPr/>
        </p:nvPicPr>
        <p:blipFill>
          <a:blip r:embed="rId3" cstate="print"/>
          <a:stretch>
            <a:fillRect/>
          </a:stretch>
        </p:blipFill>
        <p:spPr>
          <a:xfrm>
            <a:off x="7215206" y="0"/>
            <a:ext cx="1928794" cy="1428736"/>
          </a:xfrm>
          <a:prstGeom prst="rect">
            <a:avLst/>
          </a:prstGeom>
        </p:spPr>
      </p:pic>
      <p:pic>
        <p:nvPicPr>
          <p:cNvPr id="8" name="Picture 7" descr="ESN_LOGO_RGB_AW.jpg"/>
          <p:cNvPicPr>
            <a:picLocks noChangeAspect="1"/>
          </p:cNvPicPr>
          <p:nvPr/>
        </p:nvPicPr>
        <p:blipFill>
          <a:blip r:embed="rId4" cstate="print"/>
          <a:stretch>
            <a:fillRect/>
          </a:stretch>
        </p:blipFill>
        <p:spPr>
          <a:xfrm>
            <a:off x="214282" y="6286544"/>
            <a:ext cx="1385110" cy="571480"/>
          </a:xfrm>
          <a:prstGeom prst="rect">
            <a:avLst/>
          </a:prstGeom>
        </p:spPr>
      </p:pic>
      <p:pic>
        <p:nvPicPr>
          <p:cNvPr id="19" name="Picture 3" descr="image001"/>
          <p:cNvPicPr>
            <a:picLocks noChangeAspect="1" noChangeArrowheads="1"/>
          </p:cNvPicPr>
          <p:nvPr/>
        </p:nvPicPr>
        <p:blipFill>
          <a:blip r:embed="rId5" cstate="print"/>
          <a:srcRect/>
          <a:stretch>
            <a:fillRect/>
          </a:stretch>
        </p:blipFill>
        <p:spPr bwMode="auto">
          <a:xfrm>
            <a:off x="7286644" y="6485422"/>
            <a:ext cx="1500166" cy="312985"/>
          </a:xfrm>
          <a:prstGeom prst="rect">
            <a:avLst/>
          </a:prstGeom>
          <a:noFill/>
          <a:ln w="9525">
            <a:noFill/>
            <a:miter lim="800000"/>
            <a:headEnd/>
            <a:tailEnd/>
          </a:ln>
        </p:spPr>
      </p:pic>
      <p:sp>
        <p:nvSpPr>
          <p:cNvPr id="9" name="Title 8"/>
          <p:cNvSpPr>
            <a:spLocks noGrp="1"/>
          </p:cNvSpPr>
          <p:nvPr>
            <p:ph type="title"/>
          </p:nvPr>
        </p:nvSpPr>
        <p:spPr/>
        <p:txBody>
          <a:bodyPr/>
          <a:lstStyle/>
          <a:p>
            <a:endParaRPr lang="en-GB" dirty="0"/>
          </a:p>
        </p:txBody>
      </p:sp>
      <p:pic>
        <p:nvPicPr>
          <p:cNvPr id="20" name="Content Placeholder 19" descr="ESN European Social Network - Spring Seminar - Helsinki 18th April 2013 - Photo Alejandro Lorenzo 001.jpg"/>
          <p:cNvPicPr>
            <a:picLocks noGrp="1" noChangeAspect="1"/>
          </p:cNvPicPr>
          <p:nvPr>
            <p:ph idx="1"/>
          </p:nvPr>
        </p:nvPicPr>
        <p:blipFill>
          <a:blip r:embed="rId6" cstate="print"/>
          <a:stretch>
            <a:fillRect/>
          </a:stretch>
        </p:blipFill>
        <p:spPr>
          <a:xfrm>
            <a:off x="571472" y="3857628"/>
            <a:ext cx="3357586" cy="2000264"/>
          </a:xfrm>
        </p:spPr>
      </p:pic>
      <p:sp>
        <p:nvSpPr>
          <p:cNvPr id="12" name="Text Placeholder 11"/>
          <p:cNvSpPr>
            <a:spLocks noGrp="1"/>
          </p:cNvSpPr>
          <p:nvPr>
            <p:ph type="body" sz="half" idx="2"/>
          </p:nvPr>
        </p:nvSpPr>
        <p:spPr>
          <a:xfrm>
            <a:off x="457200" y="1435100"/>
            <a:ext cx="3686172" cy="4691063"/>
          </a:xfrm>
        </p:spPr>
        <p:txBody>
          <a:bodyPr/>
          <a:lstStyle/>
          <a:p>
            <a:endParaRPr lang="en-GB" dirty="0"/>
          </a:p>
        </p:txBody>
      </p:sp>
      <p:pic>
        <p:nvPicPr>
          <p:cNvPr id="16" name="Picture 15" descr="esn_stuttgart_108.JPG"/>
          <p:cNvPicPr>
            <a:picLocks noChangeAspect="1"/>
          </p:cNvPicPr>
          <p:nvPr/>
        </p:nvPicPr>
        <p:blipFill>
          <a:blip r:embed="rId7" cstate="print"/>
          <a:stretch>
            <a:fillRect/>
          </a:stretch>
        </p:blipFill>
        <p:spPr>
          <a:xfrm>
            <a:off x="571472" y="1571612"/>
            <a:ext cx="3356964" cy="2143139"/>
          </a:xfrm>
          <a:prstGeom prst="rect">
            <a:avLst/>
          </a:prstGeom>
        </p:spPr>
      </p:pic>
    </p:spTree>
    <p:extLst>
      <p:ext uri="{BB962C8B-B14F-4D97-AF65-F5344CB8AC3E}">
        <p14:creationId xmlns="" xmlns:p14="http://schemas.microsoft.com/office/powerpoint/2010/main" val="15683335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14" name="TextBox 13"/>
          <p:cNvSpPr txBox="1"/>
          <p:nvPr/>
        </p:nvSpPr>
        <p:spPr>
          <a:xfrm>
            <a:off x="142908" y="142852"/>
            <a:ext cx="9144000" cy="1938992"/>
          </a:xfrm>
          <a:prstGeom prst="rect">
            <a:avLst/>
          </a:prstGeom>
          <a:noFill/>
        </p:spPr>
        <p:txBody>
          <a:bodyPr wrap="square" rtlCol="0">
            <a:spAutoFit/>
          </a:bodyPr>
          <a:lstStyle/>
          <a:p>
            <a:r>
              <a:rPr lang="en-GB" sz="3200" dirty="0" smtClean="0">
                <a:solidFill>
                  <a:schemeClr val="bg1"/>
                </a:solidFill>
                <a:latin typeface="Arial Black" pitchFamily="34" charset="0"/>
                <a:cs typeface="Arial" pitchFamily="34" charset="0"/>
              </a:rPr>
              <a:t>European Social Services </a:t>
            </a:r>
          </a:p>
          <a:p>
            <a:r>
              <a:rPr lang="en-GB" sz="3200" b="1" dirty="0" smtClean="0">
                <a:solidFill>
                  <a:schemeClr val="bg1"/>
                </a:solidFill>
                <a:latin typeface="Arial Black" pitchFamily="34" charset="0"/>
                <a:cs typeface="Arial" pitchFamily="34" charset="0"/>
              </a:rPr>
              <a:t>Conference</a:t>
            </a:r>
            <a:r>
              <a:rPr lang="en-GB" sz="2400" b="1" dirty="0" smtClean="0"/>
              <a:t>	</a:t>
            </a:r>
            <a:endParaRPr lang="en-GB" sz="2400" dirty="0" smtClean="0">
              <a:solidFill>
                <a:schemeClr val="tx1">
                  <a:lumMod val="50000"/>
                  <a:lumOff val="50000"/>
                </a:schemeClr>
              </a:solidFill>
              <a:cs typeface="Arial" charset="0"/>
            </a:endParaRPr>
          </a:p>
          <a:p>
            <a:r>
              <a:rPr lang="en-GB" sz="3000" dirty="0" smtClean="0">
                <a:solidFill>
                  <a:schemeClr val="tx1">
                    <a:lumMod val="65000"/>
                    <a:lumOff val="35000"/>
                  </a:schemeClr>
                </a:solidFill>
                <a:latin typeface="Arial Black" pitchFamily="34" charset="0"/>
                <a:cs typeface="Arial" pitchFamily="34" charset="0"/>
              </a:rPr>
              <a:t/>
            </a:r>
            <a:br>
              <a:rPr lang="en-GB" sz="3000" dirty="0" smtClean="0">
                <a:solidFill>
                  <a:schemeClr val="tx1">
                    <a:lumMod val="65000"/>
                    <a:lumOff val="35000"/>
                  </a:schemeClr>
                </a:solidFill>
                <a:latin typeface="Arial Black" pitchFamily="34" charset="0"/>
                <a:cs typeface="Arial" pitchFamily="34" charset="0"/>
              </a:rPr>
            </a:br>
            <a:endParaRPr lang="en-GB" sz="2600" dirty="0">
              <a:solidFill>
                <a:schemeClr val="tx1">
                  <a:lumMod val="65000"/>
                  <a:lumOff val="35000"/>
                </a:schemeClr>
              </a:solidFill>
              <a:latin typeface="Arial" pitchFamily="34" charset="0"/>
              <a:cs typeface="Arial" pitchFamily="34" charset="0"/>
            </a:endParaRPr>
          </a:p>
        </p:txBody>
      </p:sp>
      <p:pic>
        <p:nvPicPr>
          <p:cNvPr id="22" name="Picture 21" descr="ESN_LOGO_RGB_AW.jpg"/>
          <p:cNvPicPr>
            <a:picLocks noChangeAspect="1"/>
          </p:cNvPicPr>
          <p:nvPr/>
        </p:nvPicPr>
        <p:blipFill>
          <a:blip r:embed="rId3" cstate="print"/>
          <a:stretch>
            <a:fillRect/>
          </a:stretch>
        </p:blipFill>
        <p:spPr>
          <a:xfrm>
            <a:off x="214282" y="6286544"/>
            <a:ext cx="1385110" cy="571480"/>
          </a:xfrm>
          <a:prstGeom prst="rect">
            <a:avLst/>
          </a:prstGeom>
        </p:spPr>
      </p:pic>
      <p:pic>
        <p:nvPicPr>
          <p:cNvPr id="8" name="Picture 3" descr="image001"/>
          <p:cNvPicPr>
            <a:picLocks noChangeAspect="1" noChangeArrowheads="1"/>
          </p:cNvPicPr>
          <p:nvPr/>
        </p:nvPicPr>
        <p:blipFill>
          <a:blip r:embed="rId4" cstate="print"/>
          <a:srcRect/>
          <a:stretch>
            <a:fillRect/>
          </a:stretch>
        </p:blipFill>
        <p:spPr bwMode="auto">
          <a:xfrm>
            <a:off x="7286644" y="6485422"/>
            <a:ext cx="1500166" cy="312985"/>
          </a:xfrm>
          <a:prstGeom prst="rect">
            <a:avLst/>
          </a:prstGeom>
          <a:noFill/>
          <a:ln w="9525">
            <a:noFill/>
            <a:miter lim="800000"/>
            <a:headEnd/>
            <a:tailEnd/>
          </a:ln>
        </p:spPr>
      </p:pic>
      <p:sp>
        <p:nvSpPr>
          <p:cNvPr id="10" name="TextBox 25"/>
          <p:cNvSpPr txBox="1">
            <a:spLocks noChangeArrowheads="1"/>
          </p:cNvSpPr>
          <p:nvPr/>
        </p:nvSpPr>
        <p:spPr bwMode="auto">
          <a:xfrm>
            <a:off x="285720" y="1785926"/>
            <a:ext cx="8858280" cy="9417963"/>
          </a:xfrm>
          <a:prstGeom prst="rect">
            <a:avLst/>
          </a:prstGeom>
          <a:noFill/>
          <a:ln w="9525">
            <a:noFill/>
            <a:miter lim="800000"/>
            <a:headEnd/>
            <a:tailEnd/>
          </a:ln>
        </p:spPr>
        <p:txBody>
          <a:bodyPr wrap="square">
            <a:spAutoFit/>
          </a:bodyPr>
          <a:lstStyle/>
          <a:p>
            <a:r>
              <a:rPr lang="en-US" sz="2200" b="1" dirty="0" smtClean="0">
                <a:solidFill>
                  <a:schemeClr val="tx1">
                    <a:lumMod val="65000"/>
                    <a:lumOff val="35000"/>
                  </a:schemeClr>
                </a:solidFill>
                <a:latin typeface="Arial" pitchFamily="34" charset="0"/>
                <a:cs typeface="Arial" pitchFamily="34" charset="0"/>
              </a:rPr>
              <a:t>DUBLIN, 17-19 JUNE 2013 </a:t>
            </a:r>
            <a:br>
              <a:rPr lang="en-US" sz="2200" b="1" dirty="0" smtClean="0">
                <a:solidFill>
                  <a:schemeClr val="tx1">
                    <a:lumMod val="65000"/>
                    <a:lumOff val="35000"/>
                  </a:schemeClr>
                </a:solidFill>
                <a:latin typeface="Arial" pitchFamily="34" charset="0"/>
                <a:cs typeface="Arial" pitchFamily="34" charset="0"/>
              </a:rPr>
            </a:br>
            <a:r>
              <a:rPr lang="en-US" sz="2200" b="1" dirty="0" smtClean="0">
                <a:solidFill>
                  <a:schemeClr val="tx1">
                    <a:lumMod val="65000"/>
                    <a:lumOff val="35000"/>
                  </a:schemeClr>
                </a:solidFill>
                <a:latin typeface="Arial" pitchFamily="34" charset="0"/>
                <a:cs typeface="Arial" pitchFamily="34" charset="0"/>
              </a:rPr>
              <a:t>‘</a:t>
            </a:r>
            <a:r>
              <a:rPr lang="en-GB" sz="2200" b="1" dirty="0" smtClean="0">
                <a:solidFill>
                  <a:schemeClr val="tx1">
                    <a:lumMod val="65000"/>
                    <a:lumOff val="35000"/>
                  </a:schemeClr>
                </a:solidFill>
                <a:latin typeface="Arial" pitchFamily="34" charset="0"/>
                <a:cs typeface="Arial" pitchFamily="34" charset="0"/>
              </a:rPr>
              <a:t>Transforming Lives! Reshaping services for a changing society’</a:t>
            </a:r>
          </a:p>
          <a:p>
            <a:r>
              <a:rPr lang="en-US" sz="2000" dirty="0" smtClean="0">
                <a:solidFill>
                  <a:schemeClr val="tx1">
                    <a:lumMod val="65000"/>
                    <a:lumOff val="35000"/>
                  </a:schemeClr>
                </a:solidFill>
                <a:latin typeface="Arial" pitchFamily="34" charset="0"/>
                <a:cs typeface="Arial" pitchFamily="34" charset="0"/>
              </a:rPr>
              <a:t>&gt;&gt; In cooperation with the Irish Presidency of the European Union</a:t>
            </a:r>
          </a:p>
          <a:p>
            <a:endParaRPr lang="en-GB" sz="2200" dirty="0" smtClean="0">
              <a:solidFill>
                <a:schemeClr val="tx1">
                  <a:lumMod val="65000"/>
                  <a:lumOff val="35000"/>
                </a:schemeClr>
              </a:solidFill>
              <a:latin typeface="Arial" pitchFamily="34" charset="0"/>
              <a:cs typeface="Arial" pitchFamily="34" charset="0"/>
            </a:endParaRPr>
          </a:p>
          <a:p>
            <a:r>
              <a:rPr lang="en-GB" sz="2200" b="1" dirty="0" smtClean="0">
                <a:solidFill>
                  <a:schemeClr val="tx1">
                    <a:lumMod val="65000"/>
                    <a:lumOff val="35000"/>
                  </a:schemeClr>
                </a:solidFill>
                <a:latin typeface="Arial" pitchFamily="34" charset="0"/>
                <a:cs typeface="Arial" pitchFamily="34" charset="0"/>
              </a:rPr>
              <a:t>4 plenary </a:t>
            </a:r>
            <a:r>
              <a:rPr lang="en-GB" sz="2200" b="1" dirty="0" smtClean="0">
                <a:solidFill>
                  <a:schemeClr val="tx1">
                    <a:lumMod val="65000"/>
                    <a:lumOff val="35000"/>
                  </a:schemeClr>
                </a:solidFill>
                <a:latin typeface="Arial" pitchFamily="34" charset="0"/>
                <a:cs typeface="Arial" pitchFamily="34" charset="0"/>
              </a:rPr>
              <a:t>sessions </a:t>
            </a:r>
            <a:r>
              <a:rPr lang="en-GB" sz="2200" dirty="0" smtClean="0">
                <a:solidFill>
                  <a:schemeClr val="tx1">
                    <a:lumMod val="65000"/>
                    <a:lumOff val="35000"/>
                  </a:schemeClr>
                </a:solidFill>
                <a:latin typeface="Arial" pitchFamily="34" charset="0"/>
                <a:cs typeface="Arial" pitchFamily="34" charset="0"/>
              </a:rPr>
              <a:t>on </a:t>
            </a:r>
            <a:r>
              <a:rPr lang="en-GB" sz="2000" dirty="0" smtClean="0">
                <a:solidFill>
                  <a:schemeClr val="tx1">
                    <a:lumMod val="65000"/>
                    <a:lumOff val="35000"/>
                  </a:schemeClr>
                </a:solidFill>
                <a:latin typeface="Arial" pitchFamily="34" charset="0"/>
                <a:cs typeface="Arial" pitchFamily="34" charset="0"/>
              </a:rPr>
              <a:t>r</a:t>
            </a:r>
            <a:r>
              <a:rPr lang="en-GB" sz="2000" dirty="0" smtClean="0">
                <a:solidFill>
                  <a:schemeClr val="tx1">
                    <a:lumMod val="65000"/>
                    <a:lumOff val="35000"/>
                  </a:schemeClr>
                </a:solidFill>
                <a:latin typeface="Arial" pitchFamily="34" charset="0"/>
                <a:cs typeface="Arial" pitchFamily="34" charset="0"/>
              </a:rPr>
              <a:t>eshaping </a:t>
            </a:r>
            <a:r>
              <a:rPr lang="en-GB" sz="2000" dirty="0" smtClean="0">
                <a:solidFill>
                  <a:schemeClr val="tx1">
                    <a:lumMod val="65000"/>
                    <a:lumOff val="35000"/>
                  </a:schemeClr>
                </a:solidFill>
                <a:latin typeface="Arial" pitchFamily="34" charset="0"/>
                <a:cs typeface="Arial" pitchFamily="34" charset="0"/>
              </a:rPr>
              <a:t>services, building partnerships, improving </a:t>
            </a:r>
            <a:r>
              <a:rPr lang="en-GB" sz="2000" dirty="0" smtClean="0">
                <a:solidFill>
                  <a:schemeClr val="tx1">
                    <a:lumMod val="65000"/>
                    <a:lumOff val="35000"/>
                  </a:schemeClr>
                </a:solidFill>
                <a:latin typeface="Arial" pitchFamily="34" charset="0"/>
                <a:cs typeface="Arial" pitchFamily="34" charset="0"/>
              </a:rPr>
              <a:t>outcomes, social investment</a:t>
            </a:r>
          </a:p>
          <a:p>
            <a:r>
              <a:rPr lang="en-GB" sz="2000" dirty="0" smtClean="0">
                <a:solidFill>
                  <a:schemeClr val="tx1">
                    <a:lumMod val="65000"/>
                    <a:lumOff val="35000"/>
                  </a:schemeClr>
                </a:solidFill>
                <a:latin typeface="Arial" pitchFamily="34" charset="0"/>
                <a:cs typeface="Arial" pitchFamily="34" charset="0"/>
              </a:rPr>
              <a:t>&gt;&gt; Key speakers: </a:t>
            </a:r>
            <a:r>
              <a:rPr lang="en-US" sz="2000" dirty="0" smtClean="0">
                <a:solidFill>
                  <a:schemeClr val="tx1">
                    <a:lumMod val="65000"/>
                    <a:lumOff val="35000"/>
                  </a:schemeClr>
                </a:solidFill>
                <a:latin typeface="Arial" pitchFamily="34" charset="0"/>
                <a:cs typeface="Arial" pitchFamily="34" charset="0"/>
              </a:rPr>
              <a:t>Ireland’s President </a:t>
            </a:r>
            <a:r>
              <a:rPr lang="en-GB" sz="2000" dirty="0" smtClean="0">
                <a:solidFill>
                  <a:schemeClr val="tx1">
                    <a:lumMod val="65000"/>
                    <a:lumOff val="35000"/>
                  </a:schemeClr>
                </a:solidFill>
                <a:latin typeface="Arial" pitchFamily="34" charset="0"/>
                <a:cs typeface="Arial" pitchFamily="34" charset="0"/>
              </a:rPr>
              <a:t>Michael D. Higgins</a:t>
            </a:r>
          </a:p>
          <a:p>
            <a:r>
              <a:rPr lang="en-GB" sz="2000" dirty="0" smtClean="0">
                <a:solidFill>
                  <a:schemeClr val="tx1">
                    <a:lumMod val="65000"/>
                    <a:lumOff val="35000"/>
                  </a:schemeClr>
                </a:solidFill>
                <a:latin typeface="Arial" pitchFamily="34" charset="0"/>
                <a:cs typeface="Arial" pitchFamily="34" charset="0"/>
              </a:rPr>
              <a:t>Joan Burton, </a:t>
            </a:r>
            <a:r>
              <a:rPr lang="en-GB" sz="2000" dirty="0" smtClean="0">
                <a:solidFill>
                  <a:schemeClr val="tx1">
                    <a:lumMod val="65000"/>
                    <a:lumOff val="35000"/>
                  </a:schemeClr>
                </a:solidFill>
                <a:latin typeface="Arial" pitchFamily="34" charset="0"/>
                <a:cs typeface="Arial" pitchFamily="34" charset="0"/>
              </a:rPr>
              <a:t>Minister for Social Protection, Ireland, Michael </a:t>
            </a:r>
            <a:r>
              <a:rPr lang="en-GB" sz="2000" dirty="0" smtClean="0">
                <a:solidFill>
                  <a:schemeClr val="tx1">
                    <a:lumMod val="65000"/>
                    <a:lumOff val="35000"/>
                  </a:schemeClr>
                </a:solidFill>
                <a:latin typeface="Arial" pitchFamily="34" charset="0"/>
                <a:cs typeface="Arial" pitchFamily="34" charset="0"/>
              </a:rPr>
              <a:t>Marmot, </a:t>
            </a:r>
            <a:r>
              <a:rPr lang="en-GB" sz="2000" dirty="0" smtClean="0">
                <a:solidFill>
                  <a:schemeClr val="tx1">
                    <a:lumMod val="65000"/>
                    <a:lumOff val="35000"/>
                  </a:schemeClr>
                </a:solidFill>
                <a:latin typeface="Arial" pitchFamily="34" charset="0"/>
                <a:cs typeface="Arial" pitchFamily="34" charset="0"/>
              </a:rPr>
              <a:t>Director, WHO Europe Alain </a:t>
            </a:r>
            <a:r>
              <a:rPr lang="en-GB" sz="2000" dirty="0" err="1" smtClean="0">
                <a:solidFill>
                  <a:schemeClr val="tx1">
                    <a:lumMod val="65000"/>
                    <a:lumOff val="35000"/>
                  </a:schemeClr>
                </a:solidFill>
                <a:latin typeface="Arial" pitchFamily="34" charset="0"/>
                <a:cs typeface="Arial" pitchFamily="34" charset="0"/>
              </a:rPr>
              <a:t>Régnier</a:t>
            </a:r>
            <a:r>
              <a:rPr lang="en-GB" sz="2000" dirty="0" smtClean="0">
                <a:solidFill>
                  <a:schemeClr val="tx1">
                    <a:lumMod val="65000"/>
                    <a:lumOff val="35000"/>
                  </a:schemeClr>
                </a:solidFill>
                <a:latin typeface="Arial" pitchFamily="34" charset="0"/>
                <a:cs typeface="Arial" pitchFamily="34" charset="0"/>
              </a:rPr>
              <a:t> </a:t>
            </a:r>
            <a:r>
              <a:rPr lang="en-GB" sz="2000" dirty="0" err="1" smtClean="0">
                <a:solidFill>
                  <a:schemeClr val="tx1">
                    <a:lumMod val="65000"/>
                    <a:lumOff val="35000"/>
                  </a:schemeClr>
                </a:solidFill>
                <a:latin typeface="Arial" pitchFamily="34" charset="0"/>
                <a:cs typeface="Arial" pitchFamily="34" charset="0"/>
              </a:rPr>
              <a:t>Interministerial</a:t>
            </a:r>
            <a:r>
              <a:rPr lang="en-GB" sz="2000" dirty="0" smtClean="0">
                <a:solidFill>
                  <a:schemeClr val="tx1">
                    <a:lumMod val="65000"/>
                    <a:lumOff val="35000"/>
                  </a:schemeClr>
                </a:solidFill>
                <a:latin typeface="Arial" pitchFamily="34" charset="0"/>
                <a:cs typeface="Arial" pitchFamily="34" charset="0"/>
              </a:rPr>
              <a:t> </a:t>
            </a:r>
            <a:r>
              <a:rPr lang="en-GB" sz="2000" dirty="0" smtClean="0">
                <a:solidFill>
                  <a:schemeClr val="tx1">
                    <a:lumMod val="65000"/>
                    <a:lumOff val="35000"/>
                  </a:schemeClr>
                </a:solidFill>
                <a:latin typeface="Arial" pitchFamily="34" charset="0"/>
                <a:cs typeface="Arial" pitchFamily="34" charset="0"/>
              </a:rPr>
              <a:t>Delegate for Access to Housing, France </a:t>
            </a:r>
          </a:p>
          <a:p>
            <a:endParaRPr lang="en-GB" sz="2000" dirty="0" smtClean="0">
              <a:solidFill>
                <a:schemeClr val="tx1">
                  <a:lumMod val="65000"/>
                  <a:lumOff val="35000"/>
                </a:schemeClr>
              </a:solidFill>
              <a:latin typeface="Arial" pitchFamily="34" charset="0"/>
              <a:cs typeface="Arial" pitchFamily="34" charset="0"/>
            </a:endParaRPr>
          </a:p>
          <a:p>
            <a:r>
              <a:rPr lang="en-GB" sz="2000" b="1" dirty="0" smtClean="0">
                <a:solidFill>
                  <a:schemeClr val="tx1">
                    <a:lumMod val="65000"/>
                    <a:lumOff val="35000"/>
                  </a:schemeClr>
                </a:solidFill>
                <a:latin typeface="Arial" pitchFamily="34" charset="0"/>
                <a:cs typeface="Arial" pitchFamily="34" charset="0"/>
              </a:rPr>
              <a:t>24 </a:t>
            </a:r>
            <a:r>
              <a:rPr lang="en-GB" sz="2000" b="1" dirty="0" smtClean="0">
                <a:solidFill>
                  <a:schemeClr val="tx1">
                    <a:lumMod val="65000"/>
                    <a:lumOff val="35000"/>
                  </a:schemeClr>
                </a:solidFill>
                <a:latin typeface="Arial" pitchFamily="34" charset="0"/>
                <a:cs typeface="Arial" pitchFamily="34" charset="0"/>
              </a:rPr>
              <a:t>workshops </a:t>
            </a:r>
            <a:r>
              <a:rPr lang="en-GB" sz="2000" dirty="0" smtClean="0">
                <a:solidFill>
                  <a:schemeClr val="tx1">
                    <a:lumMod val="65000"/>
                    <a:lumOff val="35000"/>
                  </a:schemeClr>
                </a:solidFill>
                <a:latin typeface="Arial" pitchFamily="34" charset="0"/>
                <a:cs typeface="Arial" pitchFamily="34" charset="0"/>
              </a:rPr>
              <a:t>on children &amp; families , workforce and management, young people, health care, impact of the crisis, older people, technology, community care, quality and performance, employment, inter-service cooperation</a:t>
            </a:r>
          </a:p>
          <a:p>
            <a:endParaRPr lang="en-GB" sz="2200" dirty="0" smtClean="0">
              <a:solidFill>
                <a:schemeClr val="tx1">
                  <a:lumMod val="65000"/>
                  <a:lumOff val="35000"/>
                </a:schemeClr>
              </a:solidFill>
              <a:latin typeface="Arial" pitchFamily="34" charset="0"/>
              <a:cs typeface="Arial" pitchFamily="34" charset="0"/>
            </a:endParaRPr>
          </a:p>
          <a:p>
            <a:endParaRPr lang="en-US" sz="2200" b="1" dirty="0" smtClean="0">
              <a:solidFill>
                <a:schemeClr val="tx1">
                  <a:lumMod val="65000"/>
                  <a:lumOff val="35000"/>
                </a:schemeClr>
              </a:solidFill>
              <a:latin typeface="Arial" pitchFamily="34" charset="0"/>
              <a:cs typeface="Arial" pitchFamily="34" charset="0"/>
            </a:endParaRPr>
          </a:p>
          <a:p>
            <a:endParaRPr lang="en-US" sz="2200" b="1" dirty="0" smtClean="0">
              <a:solidFill>
                <a:schemeClr val="tx1">
                  <a:lumMod val="65000"/>
                  <a:lumOff val="35000"/>
                </a:schemeClr>
              </a:solidFill>
              <a:latin typeface="Arial" pitchFamily="34" charset="0"/>
              <a:cs typeface="Arial" pitchFamily="34" charset="0"/>
            </a:endParaRPr>
          </a:p>
          <a:p>
            <a:endParaRPr lang="en-US" sz="2200" b="1" dirty="0" smtClean="0">
              <a:solidFill>
                <a:schemeClr val="tx1">
                  <a:lumMod val="65000"/>
                  <a:lumOff val="35000"/>
                </a:schemeClr>
              </a:solidFill>
              <a:latin typeface="Arial" pitchFamily="34" charset="0"/>
              <a:cs typeface="Arial" pitchFamily="34" charset="0"/>
            </a:endParaRPr>
          </a:p>
          <a:p>
            <a:endParaRPr lang="en-US" sz="2200" b="1" dirty="0" smtClean="0">
              <a:solidFill>
                <a:schemeClr val="tx1">
                  <a:lumMod val="65000"/>
                  <a:lumOff val="35000"/>
                </a:schemeClr>
              </a:solidFill>
              <a:latin typeface="Arial" pitchFamily="34" charset="0"/>
              <a:cs typeface="Arial" pitchFamily="34" charset="0"/>
            </a:endParaRPr>
          </a:p>
          <a:p>
            <a:endParaRPr lang="en-US" sz="2200" b="1" dirty="0" smtClean="0">
              <a:solidFill>
                <a:schemeClr val="tx1">
                  <a:lumMod val="65000"/>
                  <a:lumOff val="35000"/>
                </a:schemeClr>
              </a:solidFill>
              <a:latin typeface="Arial" pitchFamily="34" charset="0"/>
              <a:cs typeface="Arial" pitchFamily="34" charset="0"/>
            </a:endParaRPr>
          </a:p>
          <a:p>
            <a:endParaRPr lang="en-US" sz="2200" b="1" dirty="0" smtClean="0">
              <a:solidFill>
                <a:schemeClr val="tx1">
                  <a:lumMod val="65000"/>
                  <a:lumOff val="35000"/>
                </a:schemeClr>
              </a:solidFill>
              <a:latin typeface="Arial" pitchFamily="34" charset="0"/>
              <a:cs typeface="Arial" pitchFamily="34" charset="0"/>
            </a:endParaRPr>
          </a:p>
          <a:p>
            <a:r>
              <a:rPr lang="en-US" sz="2200" b="1" dirty="0" smtClean="0">
                <a:solidFill>
                  <a:schemeClr val="tx1">
                    <a:lumMod val="65000"/>
                    <a:lumOff val="35000"/>
                  </a:schemeClr>
                </a:solidFill>
                <a:latin typeface="Arial" pitchFamily="34" charset="0"/>
                <a:cs typeface="Arial" pitchFamily="34" charset="0"/>
              </a:rPr>
              <a:t>http://www.esn-conference.org/</a:t>
            </a:r>
          </a:p>
          <a:p>
            <a:endParaRPr lang="en-US" sz="700" b="1" dirty="0" smtClean="0">
              <a:solidFill>
                <a:schemeClr val="tx1">
                  <a:lumMod val="65000"/>
                  <a:lumOff val="35000"/>
                </a:schemeClr>
              </a:solidFill>
              <a:latin typeface="Arial" pitchFamily="34" charset="0"/>
              <a:cs typeface="Arial" pitchFamily="34" charset="0"/>
            </a:endParaRPr>
          </a:p>
          <a:p>
            <a:pPr>
              <a:buClr>
                <a:schemeClr val="accent1">
                  <a:lumMod val="75000"/>
                </a:schemeClr>
              </a:buClr>
            </a:pPr>
            <a:endParaRPr lang="en-GB" sz="2000" dirty="0" smtClean="0">
              <a:solidFill>
                <a:schemeClr val="tx1">
                  <a:lumMod val="65000"/>
                  <a:lumOff val="35000"/>
                </a:schemeClr>
              </a:solidFill>
              <a:latin typeface="Arial" pitchFamily="34" charset="0"/>
              <a:cs typeface="Arial" pitchFamily="34" charset="0"/>
            </a:endParaRPr>
          </a:p>
          <a:p>
            <a:pPr algn="ctr">
              <a:buClr>
                <a:schemeClr val="accent1">
                  <a:lumMod val="75000"/>
                </a:schemeClr>
              </a:buClr>
            </a:pPr>
            <a:endParaRPr lang="en-GB" sz="2000" b="1" dirty="0" smtClean="0">
              <a:solidFill>
                <a:schemeClr val="tx1">
                  <a:lumMod val="65000"/>
                  <a:lumOff val="35000"/>
                </a:schemeClr>
              </a:solidFill>
              <a:latin typeface="Arial" pitchFamily="34" charset="0"/>
              <a:cs typeface="Arial" pitchFamily="34" charset="0"/>
            </a:endParaRPr>
          </a:p>
          <a:p>
            <a:pPr>
              <a:buClr>
                <a:schemeClr val="accent1">
                  <a:lumMod val="75000"/>
                </a:schemeClr>
              </a:buClr>
              <a:buFont typeface="Wingdings" pitchFamily="2" charset="2"/>
              <a:buChar char="§"/>
            </a:pPr>
            <a:endParaRPr lang="en-GB" sz="2000" dirty="0" smtClean="0">
              <a:solidFill>
                <a:schemeClr val="tx1">
                  <a:lumMod val="65000"/>
                  <a:lumOff val="35000"/>
                </a:schemeClr>
              </a:solidFill>
              <a:latin typeface="Arial" pitchFamily="34" charset="0"/>
              <a:cs typeface="Arial" pitchFamily="34" charset="0"/>
            </a:endParaRPr>
          </a:p>
          <a:p>
            <a:pPr>
              <a:buClr>
                <a:schemeClr val="accent1">
                  <a:lumMod val="75000"/>
                </a:schemeClr>
              </a:buClr>
              <a:buFont typeface="Wingdings" pitchFamily="2" charset="2"/>
              <a:buChar char="§"/>
            </a:pPr>
            <a:endParaRPr lang="en-GB" sz="2000" dirty="0" smtClean="0">
              <a:solidFill>
                <a:schemeClr val="tx1">
                  <a:lumMod val="65000"/>
                  <a:lumOff val="35000"/>
                </a:schemeClr>
              </a:solidFill>
              <a:latin typeface="Arial" pitchFamily="34" charset="0"/>
              <a:cs typeface="Arial" pitchFamily="34" charset="0"/>
            </a:endParaRPr>
          </a:p>
          <a:p>
            <a:pPr>
              <a:buClr>
                <a:schemeClr val="accent1">
                  <a:lumMod val="75000"/>
                </a:schemeClr>
              </a:buClr>
              <a:buFont typeface="Wingdings" pitchFamily="2" charset="2"/>
              <a:buChar char="§"/>
            </a:pPr>
            <a:endParaRPr lang="en-US" sz="2000" dirty="0" smtClean="0">
              <a:solidFill>
                <a:schemeClr val="tx1">
                  <a:lumMod val="65000"/>
                  <a:lumOff val="35000"/>
                </a:schemeClr>
              </a:solidFill>
              <a:latin typeface="Arial" pitchFamily="34" charset="0"/>
              <a:cs typeface="Arial" pitchFamily="34" charset="0"/>
            </a:endParaRPr>
          </a:p>
          <a:p>
            <a:endParaRPr lang="en-US" sz="700" dirty="0" smtClean="0">
              <a:solidFill>
                <a:schemeClr val="tx1">
                  <a:lumMod val="65000"/>
                  <a:lumOff val="35000"/>
                </a:schemeClr>
              </a:solidFill>
              <a:latin typeface="Arial" pitchFamily="34" charset="0"/>
              <a:cs typeface="Arial" pitchFamily="34" charset="0"/>
            </a:endParaRPr>
          </a:p>
          <a:p>
            <a:endParaRPr lang="en-US" sz="700" dirty="0" smtClean="0">
              <a:solidFill>
                <a:schemeClr val="tx1">
                  <a:lumMod val="65000"/>
                  <a:lumOff val="35000"/>
                </a:schemeClr>
              </a:solidFill>
              <a:latin typeface="Arial" pitchFamily="34" charset="0"/>
              <a:cs typeface="Arial" pitchFamily="34" charset="0"/>
            </a:endParaRPr>
          </a:p>
          <a:p>
            <a:endParaRPr lang="en-US" sz="700" dirty="0" smtClean="0">
              <a:solidFill>
                <a:schemeClr val="tx1">
                  <a:lumMod val="65000"/>
                  <a:lumOff val="35000"/>
                </a:schemeClr>
              </a:solidFill>
              <a:latin typeface="Arial" pitchFamily="34" charset="0"/>
              <a:cs typeface="Arial" pitchFamily="34" charset="0"/>
            </a:endParaRPr>
          </a:p>
          <a:p>
            <a:endParaRPr lang="en-US" sz="700" dirty="0" smtClean="0">
              <a:solidFill>
                <a:schemeClr val="tx1">
                  <a:lumMod val="65000"/>
                  <a:lumOff val="35000"/>
                </a:schemeClr>
              </a:solidFill>
              <a:latin typeface="Arial" pitchFamily="34" charset="0"/>
              <a:cs typeface="Arial" pitchFamily="34" charset="0"/>
            </a:endParaRPr>
          </a:p>
          <a:p>
            <a:endParaRPr lang="en-US" sz="700" dirty="0" smtClean="0">
              <a:solidFill>
                <a:schemeClr val="tx1">
                  <a:lumMod val="65000"/>
                  <a:lumOff val="35000"/>
                </a:schemeClr>
              </a:solidFill>
              <a:latin typeface="Arial" pitchFamily="34" charset="0"/>
              <a:cs typeface="Arial" pitchFamily="34" charset="0"/>
            </a:endParaRPr>
          </a:p>
        </p:txBody>
      </p:sp>
      <p:pic>
        <p:nvPicPr>
          <p:cNvPr id="9" name="Picture 8" descr="eu-presidency-logo-590x400.jpg"/>
          <p:cNvPicPr>
            <a:picLocks noChangeAspect="1"/>
          </p:cNvPicPr>
          <p:nvPr/>
        </p:nvPicPr>
        <p:blipFill>
          <a:blip r:embed="rId5" cstate="print"/>
          <a:stretch>
            <a:fillRect/>
          </a:stretch>
        </p:blipFill>
        <p:spPr>
          <a:xfrm>
            <a:off x="7036615" y="0"/>
            <a:ext cx="2107385" cy="14287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8862837XLarge.jpg"/>
          <p:cNvPicPr>
            <a:picLocks noChangeAspect="1"/>
          </p:cNvPicPr>
          <p:nvPr/>
        </p:nvPicPr>
        <p:blipFill>
          <a:blip r:embed="rId3" cstate="print"/>
          <a:stretch>
            <a:fillRect/>
          </a:stretch>
        </p:blipFill>
        <p:spPr>
          <a:xfrm>
            <a:off x="0" y="0"/>
            <a:ext cx="9144000" cy="6858000"/>
          </a:xfrm>
          <a:prstGeom prst="rect">
            <a:avLst/>
          </a:prstGeom>
        </p:spPr>
      </p:pic>
      <p:sp>
        <p:nvSpPr>
          <p:cNvPr id="6" name="Rectangle 13"/>
          <p:cNvSpPr>
            <a:spLocks noChangeArrowheads="1"/>
          </p:cNvSpPr>
          <p:nvPr/>
        </p:nvSpPr>
        <p:spPr bwMode="auto">
          <a:xfrm>
            <a:off x="0" y="0"/>
            <a:ext cx="9144000" cy="1428736"/>
          </a:xfrm>
          <a:prstGeom prst="rect">
            <a:avLst/>
          </a:prstGeom>
          <a:solidFill>
            <a:schemeClr val="tx2">
              <a:lumMod val="60000"/>
              <a:lumOff val="40000"/>
            </a:schemeClr>
          </a:solidFill>
          <a:ln w="19050">
            <a:solidFill>
              <a:srgbClr val="92D050"/>
            </a:solidFill>
            <a:headEnd/>
            <a:tailEnd/>
          </a:ln>
        </p:spPr>
        <p:style>
          <a:lnRef idx="1">
            <a:schemeClr val="accent6"/>
          </a:lnRef>
          <a:fillRef idx="3">
            <a:schemeClr val="accent6"/>
          </a:fillRef>
          <a:effectRef idx="2">
            <a:schemeClr val="accent6"/>
          </a:effectRef>
          <a:fontRef idx="minor">
            <a:schemeClr val="lt1"/>
          </a:fontRef>
        </p:style>
        <p:txBody>
          <a:bodyPr anchor="b"/>
          <a:lstStyle/>
          <a:p>
            <a:pPr marL="355600"/>
            <a:endParaRPr lang="en-GB" sz="2800" b="1" i="0">
              <a:solidFill>
                <a:srgbClr val="FF0000"/>
              </a:solidFill>
              <a:latin typeface="Univers" pitchFamily="34" charset="0"/>
            </a:endParaRPr>
          </a:p>
        </p:txBody>
      </p:sp>
      <p:sp>
        <p:nvSpPr>
          <p:cNvPr id="3" name="Rectangle 2"/>
          <p:cNvSpPr/>
          <p:nvPr/>
        </p:nvSpPr>
        <p:spPr>
          <a:xfrm>
            <a:off x="285720" y="0"/>
            <a:ext cx="8572560" cy="1384995"/>
          </a:xfrm>
          <a:prstGeom prst="rect">
            <a:avLst/>
          </a:prstGeom>
        </p:spPr>
        <p:txBody>
          <a:bodyPr wrap="square">
            <a:spAutoFit/>
          </a:bodyPr>
          <a:lstStyle/>
          <a:p>
            <a:r>
              <a:rPr lang="en-GB" sz="3200" b="1" i="1" dirty="0" smtClean="0">
                <a:solidFill>
                  <a:schemeClr val="bg1"/>
                </a:solidFill>
                <a:latin typeface="Arial" pitchFamily="34" charset="0"/>
                <a:cs typeface="Arial" pitchFamily="34" charset="0"/>
              </a:rPr>
              <a:t>“[…] see, I want my own key and my own front door” </a:t>
            </a:r>
          </a:p>
          <a:p>
            <a:r>
              <a:rPr lang="en-GB" sz="2000" b="1" i="1" dirty="0" smtClean="0">
                <a:solidFill>
                  <a:schemeClr val="bg1"/>
                </a:solidFill>
                <a:latin typeface="Arial" pitchFamily="34" charset="0"/>
                <a:cs typeface="Arial" pitchFamily="34" charset="0"/>
              </a:rPr>
              <a:t>(Service user, 34, Latvia</a:t>
            </a:r>
            <a:r>
              <a:rPr lang="en-GB" sz="2000" i="1" dirty="0" smtClean="0">
                <a:solidFill>
                  <a:schemeClr val="bg1"/>
                </a:solidFill>
                <a:latin typeface="Arial" pitchFamily="34" charset="0"/>
                <a:cs typeface="Arial" pitchFamily="34" charset="0"/>
              </a:rPr>
              <a:t>) </a:t>
            </a:r>
            <a:endParaRPr lang="en-GB" sz="20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3230</TotalTime>
  <Words>2147</Words>
  <Application>Microsoft Office PowerPoint</Application>
  <PresentationFormat>On-screen Show (4:3)</PresentationFormat>
  <Paragraphs>330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ESN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Irina Savin</dc:creator>
  <cp:lastModifiedBy>lisas</cp:lastModifiedBy>
  <cp:revision>331</cp:revision>
  <dcterms:created xsi:type="dcterms:W3CDTF">2012-05-02T09:11:04Z</dcterms:created>
  <dcterms:modified xsi:type="dcterms:W3CDTF">2013-05-28T08:33:21Z</dcterms:modified>
</cp:coreProperties>
</file>