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9" r:id="rId8"/>
    <p:sldId id="270" r:id="rId9"/>
    <p:sldId id="262" r:id="rId10"/>
    <p:sldId id="278" r:id="rId11"/>
    <p:sldId id="274" r:id="rId12"/>
    <p:sldId id="279" r:id="rId13"/>
    <p:sldId id="271" r:id="rId14"/>
    <p:sldId id="272" r:id="rId15"/>
    <p:sldId id="273" r:id="rId16"/>
    <p:sldId id="267" r:id="rId17"/>
    <p:sldId id="26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DF4F9E-83B7-4E33-884F-CBFD2FC5E9EE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C9D6C8-676C-47E0-995B-134B0FC4C3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D8802B-FB6E-4BF7-93DC-2D50A203FD64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7F3615-3F6A-464A-9DA4-50E02CD67E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BC890B-5B4E-4464-B67A-CE96BF45826D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F8A9B-17D3-486D-9E3A-F5B9E6371A8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4B9230-DA63-443C-970E-177B985228C3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B21225-03EC-4FE4-8166-2B0A76DE24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34C5C3-5F3F-4D07-A91E-0C53BE159479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C3E6C8-A3BE-4FD4-B809-C4EB6E0B600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70B33D-6CA0-4F4F-AC5F-F158C7D4A111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80651-57A6-4608-920E-1FE011146EA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8D896F-4C1D-4981-9B59-255DB5493274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04C25D-943C-42D8-B3FE-CA85EEB1AA6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FC4C88-7924-4275-B023-4095F0811C23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DFD432-D75E-43FA-887D-18D850B49F6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CFB239-50A2-40A8-9D68-0E67743A85F4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42EF6E-412C-40B8-A578-92079C51507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B874890-9704-4407-B8B9-4C9948E8A262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F4F988-0953-432E-B5DE-198A2F468AF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8BBAF3-D816-4294-91F3-5E07B8BB28F0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A43F8E-6417-4969-99B4-0780CE06EC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A71F051-5D74-46E1-A732-C2AFECF65069}" type="datetimeFigureOut">
              <a:rPr lang="pl-PL" smtClean="0"/>
              <a:pPr>
                <a:defRPr/>
              </a:pPr>
              <a:t>2013-10-15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026EFD-9C05-4413-A118-7421258862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err="1" smtClean="0"/>
              <a:t>Citizens</a:t>
            </a:r>
            <a:r>
              <a:rPr lang="pl-PL" dirty="0" smtClean="0"/>
              <a:t> for </a:t>
            </a:r>
            <a:r>
              <a:rPr lang="pl-PL" dirty="0" err="1" smtClean="0"/>
              <a:t>Safety</a:t>
            </a:r>
            <a:endParaRPr lang="pl-PL" dirty="0"/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dirty="0" err="1" smtClean="0"/>
              <a:t>seed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money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application</a:t>
            </a:r>
            <a:endParaRPr lang="pl-PL" alt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0" y="260888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5344"/>
            <a:ext cx="5080000" cy="3810000"/>
          </a:xfrm>
          <a:prstGeom prst="rect">
            <a:avLst/>
          </a:prstGeom>
        </p:spPr>
      </p:pic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731648"/>
          </a:xfrm>
        </p:spPr>
        <p:txBody>
          <a:bodyPr>
            <a:normAutofit/>
          </a:bodyPr>
          <a:lstStyle/>
          <a:p>
            <a:r>
              <a:rPr lang="en-US" altLang="pl-PL" dirty="0" smtClean="0"/>
              <a:t>Conducting web based survey</a:t>
            </a:r>
            <a:r>
              <a:rPr lang="pl-PL" altLang="pl-PL" dirty="0" smtClean="0"/>
              <a:t> </a:t>
            </a:r>
            <a:br>
              <a:rPr lang="pl-PL" altLang="pl-PL" dirty="0" smtClean="0"/>
            </a:br>
            <a:r>
              <a:rPr lang="en-US" altLang="pl-PL" dirty="0" smtClean="0"/>
              <a:t>to identify safety and security threats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en-US" altLang="pl-PL" dirty="0" smtClean="0"/>
              <a:t>in the local environment</a:t>
            </a:r>
            <a:r>
              <a:rPr lang="pl-PL" altLang="pl-PL" dirty="0" smtClean="0"/>
              <a:t>.</a:t>
            </a:r>
          </a:p>
        </p:txBody>
      </p:sp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8645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87631"/>
          </a:xfrm>
        </p:spPr>
        <p:txBody>
          <a:bodyPr/>
          <a:lstStyle/>
          <a:p>
            <a:r>
              <a:rPr lang="pl-PL" altLang="pl-PL" dirty="0" err="1" smtClean="0"/>
              <a:t>An</a:t>
            </a:r>
            <a:r>
              <a:rPr lang="pl-PL" altLang="pl-PL" dirty="0" smtClean="0"/>
              <a:t> a</a:t>
            </a:r>
            <a:r>
              <a:rPr lang="en-US" altLang="pl-PL" dirty="0" err="1" smtClean="0"/>
              <a:t>nalysis</a:t>
            </a:r>
            <a:r>
              <a:rPr lang="en-US" altLang="pl-PL" dirty="0" smtClean="0"/>
              <a:t> of the survey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en-US" altLang="pl-PL" dirty="0" smtClean="0"/>
              <a:t>and </a:t>
            </a:r>
            <a:r>
              <a:rPr lang="pl-PL" altLang="pl-PL" dirty="0" smtClean="0"/>
              <a:t>a </a:t>
            </a:r>
            <a:r>
              <a:rPr lang="en-US" altLang="pl-PL" dirty="0" smtClean="0"/>
              <a:t>publication of the findings.</a:t>
            </a:r>
            <a:endParaRPr lang="pl-PL" altLang="pl-PL" dirty="0" smtClean="0"/>
          </a:p>
        </p:txBody>
      </p:sp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Outputs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3329"/>
            <a:ext cx="5132808" cy="399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99600"/>
          </a:xfrm>
        </p:spPr>
        <p:txBody>
          <a:bodyPr/>
          <a:lstStyle/>
          <a:p>
            <a:r>
              <a:rPr lang="en-US" altLang="pl-PL" dirty="0" smtClean="0"/>
              <a:t>Providing an overview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en-US" altLang="pl-PL" dirty="0" smtClean="0"/>
              <a:t>of complementary projects.</a:t>
            </a:r>
            <a:endParaRPr lang="pl-PL" altLang="pl-PL" dirty="0" smtClean="0"/>
          </a:p>
        </p:txBody>
      </p:sp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Outputs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7132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Project meetings</a:t>
            </a:r>
          </a:p>
        </p:txBody>
      </p:sp>
      <p:sp>
        <p:nvSpPr>
          <p:cNvPr id="19458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Gdansk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Liepaja</a:t>
            </a:r>
            <a:endParaRPr lang="pl-PL" alt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Meeting in Gdansk</a:t>
            </a:r>
          </a:p>
        </p:txBody>
      </p:sp>
      <p:sp>
        <p:nvSpPr>
          <p:cNvPr id="20483" name="Symbol zastępczy zawartości 2"/>
          <p:cNvSpPr txBox="1">
            <a:spLocks/>
          </p:cNvSpPr>
          <p:nvPr/>
        </p:nvSpPr>
        <p:spPr bwMode="auto">
          <a:xfrm>
            <a:off x="612775" y="1600200"/>
            <a:ext cx="8063681" cy="29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Theme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Introducing main stage project </a:t>
            </a:r>
            <a:r>
              <a:rPr lang="pl-PL" alt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l-PL" alt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alt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and 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getting the publicity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Duration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2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Participants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2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employees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per partner </a:t>
            </a:r>
            <a: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 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external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DTBD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72122"/>
            <a:ext cx="4032448" cy="213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Meeting in Liepaja</a:t>
            </a:r>
          </a:p>
        </p:txBody>
      </p:sp>
      <p:sp>
        <p:nvSpPr>
          <p:cNvPr id="21507" name="Symbol zastępczy zawartości 2"/>
          <p:cNvSpPr txBox="1">
            <a:spLocks/>
          </p:cNvSpPr>
          <p:nvPr/>
        </p:nvSpPr>
        <p:spPr bwMode="auto">
          <a:xfrm>
            <a:off x="612775" y="1600200"/>
            <a:ext cx="8063681" cy="26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9pPr>
          </a:lstStyle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Theme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We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care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for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safety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Duration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2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days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Participants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2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employees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per partner </a:t>
            </a:r>
            <a: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altLang="pl-PL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 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 </a:t>
            </a:r>
            <a:r>
              <a:rPr lang="pl-PL" altLang="pl-PL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external</a:t>
            </a:r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pl-PL" altLang="pl-P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DTBD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1"/>
            <a:ext cx="244095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4000" dirty="0" smtClean="0"/>
              <a:t>F</a:t>
            </a:r>
            <a:r>
              <a:rPr lang="en-US" altLang="pl-PL" sz="4000" dirty="0" err="1" smtClean="0"/>
              <a:t>unding</a:t>
            </a:r>
            <a:r>
              <a:rPr lang="en-US" altLang="pl-PL" sz="4000" dirty="0" smtClean="0"/>
              <a:t> for the main project</a:t>
            </a:r>
            <a:endParaRPr lang="pl-PL" altLang="pl-PL" sz="4000" dirty="0" smtClean="0"/>
          </a:p>
        </p:txBody>
      </p:sp>
      <p:sp>
        <p:nvSpPr>
          <p:cNvPr id="22530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source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</a:t>
            </a:r>
            <a:r>
              <a:rPr lang="pl-PL" alt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</a:t>
            </a:r>
            <a:r>
              <a:rPr lang="pl-PL" alt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pl-PL" sz="2400" dirty="0" smtClean="0"/>
              <a:t>Prevention of and Fight against Crime </a:t>
            </a:r>
            <a:r>
              <a:rPr lang="en-US" altLang="pl-PL" sz="2400" dirty="0" err="1" smtClean="0"/>
              <a:t>Programme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endParaRPr lang="pl-PL" altLang="pl-PL" sz="2400" dirty="0" smtClean="0"/>
          </a:p>
          <a:p>
            <a:r>
              <a:rPr lang="en-US" sz="2400" dirty="0"/>
              <a:t>ISEC has a budget of EUR 600 million for the period 2007–13 and contributes to citizens’ security through projects that prevent and combat crime.</a:t>
            </a:r>
            <a:endParaRPr lang="pl-PL" altLang="pl-PL" sz="2400" dirty="0" smtClean="0"/>
          </a:p>
        </p:txBody>
      </p:sp>
      <p:sp>
        <p:nvSpPr>
          <p:cNvPr id="2355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mtClean="0"/>
              <a:t>ISEC</a:t>
            </a:r>
            <a:endParaRPr lang="pl-PL" altLang="pl-PL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2"/>
            <a:ext cx="2493816" cy="342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Total project budget</a:t>
            </a:r>
          </a:p>
        </p:txBody>
      </p:sp>
      <p:sp>
        <p:nvSpPr>
          <p:cNvPr id="24578" name="Symbol zastępczy zawartości 4"/>
          <p:cNvSpPr>
            <a:spLocks noGrp="1"/>
          </p:cNvSpPr>
          <p:nvPr>
            <p:ph type="body" idx="1"/>
          </p:nvPr>
        </p:nvSpPr>
        <p:spPr>
          <a:xfrm>
            <a:off x="3922713" y="2910216"/>
            <a:ext cx="3025551" cy="878824"/>
          </a:xfrm>
        </p:spPr>
        <p:txBody>
          <a:bodyPr>
            <a:normAutofit/>
          </a:bodyPr>
          <a:lstStyle/>
          <a:p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47,698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ytuł 3"/>
          <p:cNvSpPr>
            <a:spLocks noGrp="1"/>
          </p:cNvSpPr>
          <p:nvPr>
            <p:ph type="title"/>
          </p:nvPr>
        </p:nvSpPr>
        <p:spPr>
          <a:xfrm>
            <a:off x="3347864" y="1844824"/>
            <a:ext cx="2808312" cy="1043688"/>
          </a:xfrm>
        </p:spPr>
        <p:txBody>
          <a:bodyPr/>
          <a:lstStyle/>
          <a:p>
            <a:r>
              <a:rPr lang="pl-PL" altLang="pl-PL" dirty="0" smtClean="0"/>
              <a:t>EU </a:t>
            </a:r>
            <a:r>
              <a:rPr lang="pl-PL" altLang="pl-PL" dirty="0" smtClean="0"/>
              <a:t>grant</a:t>
            </a:r>
          </a:p>
        </p:txBody>
      </p:sp>
      <p:sp>
        <p:nvSpPr>
          <p:cNvPr id="25602" name="Symbol zastępczy zawartości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alt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 of </a:t>
            </a:r>
            <a:r>
              <a:rPr lang="pl-PL" alt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endParaRPr lang="pl-PL" alt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784"/>
            <a:ext cx="9144000" cy="1734084"/>
          </a:xfrm>
        </p:spPr>
      </p:pic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I</a:t>
            </a:r>
            <a:r>
              <a:rPr lang="en-US" altLang="pl-PL" smtClean="0"/>
              <a:t>nstrument</a:t>
            </a:r>
            <a:endParaRPr lang="pl-PL" altLang="pl-PL" smtClean="0"/>
          </a:p>
        </p:txBody>
      </p:sp>
      <p:sp>
        <p:nvSpPr>
          <p:cNvPr id="10244" name="Symbol zastępczy zawartości 3"/>
          <p:cNvSpPr txBox="1">
            <a:spLocks/>
          </p:cNvSpPr>
          <p:nvPr/>
        </p:nvSpPr>
        <p:spPr bwMode="auto">
          <a:xfrm>
            <a:off x="467544" y="3616672"/>
            <a:ext cx="8208912" cy="19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9pPr>
          </a:lstStyle>
          <a:p>
            <a:pPr marL="0" indent="0" algn="just">
              <a:buNone/>
            </a:pPr>
            <a:r>
              <a:rPr lang="en-US" altLang="pl-PL" dirty="0">
                <a:latin typeface="Trebuchet MS" panose="020B0603020202020204" pitchFamily="34" charset="0"/>
              </a:rPr>
              <a:t>Seed money is an EU grant scheme to prepare projects helping implement one of the priority areas</a:t>
            </a:r>
            <a:r>
              <a:rPr lang="pl-PL" altLang="pl-PL" dirty="0">
                <a:latin typeface="Trebuchet MS" panose="020B0603020202020204" pitchFamily="34" charset="0"/>
              </a:rPr>
              <a:t> </a:t>
            </a:r>
            <a:r>
              <a:rPr lang="en-US" altLang="pl-PL" dirty="0">
                <a:latin typeface="Trebuchet MS" panose="020B0603020202020204" pitchFamily="34" charset="0"/>
              </a:rPr>
              <a:t>or horizontal actions of the EU Strategy for the Baltic Sea Region.</a:t>
            </a:r>
            <a:endParaRPr lang="pl-PL" altLang="pl-PL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4"/>
          <p:cNvSpPr txBox="1">
            <a:spLocks/>
          </p:cNvSpPr>
          <p:nvPr/>
        </p:nvSpPr>
        <p:spPr bwMode="auto">
          <a:xfrm>
            <a:off x="1286781" y="2802632"/>
            <a:ext cx="6570439" cy="12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THANK YOU</a:t>
            </a:r>
            <a:br>
              <a:rPr lang="pl-PL" alt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alt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for </a:t>
            </a:r>
            <a:r>
              <a:rPr lang="pl-PL" altLang="pl-P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your</a:t>
            </a:r>
            <a:r>
              <a:rPr lang="pl-PL" alt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attention</a:t>
            </a:r>
            <a:r>
              <a:rPr lang="pl-PL" alt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Project identification</a:t>
            </a:r>
          </a:p>
        </p:txBody>
      </p:sp>
      <p:sp>
        <p:nvSpPr>
          <p:cNvPr id="11266" name="Symbol zastępczy tekstu 4"/>
          <p:cNvSpPr>
            <a:spLocks noGrp="1"/>
          </p:cNvSpPr>
          <p:nvPr>
            <p:ph type="body" idx="1"/>
          </p:nvPr>
        </p:nvSpPr>
        <p:spPr>
          <a:xfrm>
            <a:off x="2195736" y="3429000"/>
            <a:ext cx="6264696" cy="1656184"/>
          </a:xfrm>
        </p:spPr>
        <p:txBody>
          <a:bodyPr>
            <a:noAutofit/>
          </a:bodyPr>
          <a:lstStyle/>
          <a:p>
            <a:pPr algn="l" eaLnBrk="1" hangingPunct="1"/>
            <a:r>
              <a:rPr lang="pl-PL" alt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pl-PL" alt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l-PL" alt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</a:t>
            </a: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r>
              <a:rPr lang="pl-PL" altLang="pl-PL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endParaRPr lang="pl-PL" altLang="pl-PL" sz="20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endParaRPr lang="pl-PL" alt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r>
              <a:rPr lang="pl-PL" altLang="pl-PL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</a:t>
            </a:r>
            <a:r>
              <a:rPr lang="pl-PL" alt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l-PL" alt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r>
              <a:rPr lang="pl-PL" altLang="pl-PL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pl-PL" altLang="pl-PL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pl-PL" altLang="pl-PL" sz="20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Relation to the EU Strategy</a:t>
            </a:r>
          </a:p>
        </p:txBody>
      </p:sp>
      <p:sp>
        <p:nvSpPr>
          <p:cNvPr id="12291" name="Symbol zastępczy zawartości 3"/>
          <p:cNvSpPr txBox="1">
            <a:spLocks/>
          </p:cNvSpPr>
          <p:nvPr/>
        </p:nvSpPr>
        <p:spPr bwMode="auto">
          <a:xfrm>
            <a:off x="523056" y="1700808"/>
            <a:ext cx="8153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/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Priority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Area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Secure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pl-PL" altLang="pl-PL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Protection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from </a:t>
            </a:r>
            <a:r>
              <a:rPr lang="pl-PL" altLang="pl-PL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emergencies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and </a:t>
            </a:r>
            <a:r>
              <a:rPr lang="pl-PL" altLang="pl-PL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accidents</a:t>
            </a:r>
            <a:r>
              <a:rPr lang="pl-PL" alt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on land</a:t>
            </a:r>
          </a:p>
          <a:p>
            <a:pPr eaLnBrk="1" hangingPunct="1"/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Action: 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Enhance a joint urban safety and prevention approach in the Baltic Sea </a:t>
            </a: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n-US" alt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egion</a:t>
            </a:r>
            <a:endParaRPr lang="en-US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Coordinat</a:t>
            </a:r>
            <a:r>
              <a:rPr lang="pl-PL" alt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or</a:t>
            </a:r>
            <a:r>
              <a:rPr lang="pl-PL" alt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en-US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Sweden and the Council of the Baltic Sea States (CBSS) </a:t>
            </a:r>
            <a:r>
              <a:rPr lang="en-US" alt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Secretariat</a:t>
            </a:r>
            <a:endParaRPr lang="en-US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3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2260600"/>
          </a:xfrm>
        </p:spPr>
        <p:txBody>
          <a:bodyPr/>
          <a:lstStyle/>
          <a:p>
            <a:pPr eaLnBrk="1" hangingPunct="1"/>
            <a:r>
              <a:rPr lang="pl-PL" altLang="pl-PL" dirty="0" err="1" smtClean="0"/>
              <a:t>Gdansk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Municipal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Guard</a:t>
            </a:r>
            <a:r>
              <a:rPr lang="pl-PL" altLang="pl-PL" dirty="0" smtClean="0"/>
              <a:t> (</a:t>
            </a:r>
            <a:r>
              <a:rPr lang="pl-PL" altLang="pl-PL" dirty="0" err="1" smtClean="0"/>
              <a:t>lead</a:t>
            </a:r>
            <a:r>
              <a:rPr lang="pl-PL" altLang="pl-PL" dirty="0" smtClean="0"/>
              <a:t> partner)</a:t>
            </a:r>
          </a:p>
          <a:p>
            <a:pPr eaLnBrk="1" hangingPunct="1"/>
            <a:r>
              <a:rPr lang="pl-PL" altLang="pl-PL" dirty="0" err="1" smtClean="0"/>
              <a:t>Riga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Municipality</a:t>
            </a:r>
            <a:r>
              <a:rPr lang="pl-PL" altLang="pl-PL" dirty="0" smtClean="0"/>
              <a:t> Police</a:t>
            </a:r>
          </a:p>
          <a:p>
            <a:pPr eaLnBrk="1" hangingPunct="1"/>
            <a:r>
              <a:rPr lang="pl-PL" altLang="pl-PL" dirty="0" err="1" smtClean="0"/>
              <a:t>Vilnius</a:t>
            </a:r>
            <a:r>
              <a:rPr lang="pl-PL" altLang="pl-PL" dirty="0" smtClean="0"/>
              <a:t> City </a:t>
            </a:r>
            <a:r>
              <a:rPr lang="pl-PL" altLang="pl-PL" dirty="0" err="1" smtClean="0"/>
              <a:t>Municipality</a:t>
            </a:r>
            <a:endParaRPr lang="pl-PL" altLang="pl-PL" dirty="0" smtClean="0"/>
          </a:p>
          <a:p>
            <a:pPr eaLnBrk="1" hangingPunct="1"/>
            <a:r>
              <a:rPr lang="pl-PL" altLang="pl-PL" dirty="0" err="1" smtClean="0"/>
              <a:t>Liepaja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Municipal</a:t>
            </a:r>
            <a:r>
              <a:rPr lang="pl-PL" altLang="pl-PL" dirty="0" smtClean="0"/>
              <a:t> Police</a:t>
            </a:r>
          </a:p>
        </p:txBody>
      </p:sp>
      <p:sp>
        <p:nvSpPr>
          <p:cNvPr id="1331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396742" cy="34712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33"/>
            <a:ext cx="7920038" cy="2808287"/>
          </a:xfrm>
        </p:spPr>
        <p:txBody>
          <a:bodyPr>
            <a:normAutofit/>
          </a:bodyPr>
          <a:lstStyle/>
          <a:p>
            <a:r>
              <a:rPr lang="en-US" altLang="pl-PL" sz="2000" dirty="0" smtClean="0"/>
              <a:t>Commission on Local Safety (</a:t>
            </a:r>
            <a:r>
              <a:rPr lang="en-US" altLang="pl-PL" sz="2000" dirty="0" err="1" smtClean="0"/>
              <a:t>CoLS</a:t>
            </a:r>
            <a:r>
              <a:rPr lang="en-US" altLang="pl-PL" sz="2000" dirty="0" smtClean="0"/>
              <a:t>)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en-US" altLang="pl-PL" sz="2000" dirty="0" smtClean="0"/>
              <a:t>has been</a:t>
            </a:r>
            <a:r>
              <a:rPr lang="pl-PL" altLang="pl-PL" sz="2000" dirty="0" smtClean="0"/>
              <a:t> </a:t>
            </a:r>
            <a:r>
              <a:rPr lang="en-US" altLang="pl-PL" sz="2000" dirty="0" smtClean="0"/>
              <a:t>assigned in the Action Plan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en-US" altLang="pl-PL" sz="2000" dirty="0" smtClean="0"/>
              <a:t>for</a:t>
            </a:r>
            <a:r>
              <a:rPr lang="pl-PL" altLang="pl-PL" sz="2000" dirty="0" smtClean="0"/>
              <a:t> </a:t>
            </a:r>
            <a:r>
              <a:rPr lang="en-US" altLang="pl-PL" sz="2000" dirty="0" smtClean="0"/>
              <a:t>the </a:t>
            </a:r>
            <a:r>
              <a:rPr lang="en-US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Strategy for the</a:t>
            </a:r>
            <a:r>
              <a:rPr lang="pl-PL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Baltic Sea Region</a:t>
            </a:r>
            <a:r>
              <a:rPr lang="en-US" altLang="pl-PL" sz="2000" dirty="0" smtClean="0"/>
              <a:t>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en-US" altLang="pl-PL" sz="2000" dirty="0" smtClean="0"/>
              <a:t>to lead the flagship project:</a:t>
            </a:r>
            <a:r>
              <a:rPr lang="pl-PL" altLang="pl-PL" sz="2000" dirty="0" smtClean="0"/>
              <a:t> </a:t>
            </a:r>
            <a:br>
              <a:rPr lang="pl-PL" altLang="pl-PL" sz="2000" dirty="0" smtClean="0"/>
            </a:b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and</a:t>
            </a:r>
            <a: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exchanging </a:t>
            </a:r>
            <a: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on urban safety</a:t>
            </a:r>
            <a: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a local city</a:t>
            </a:r>
            <a:r>
              <a:rPr lang="pl-PL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n-US" alt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alt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Issue addressed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1701"/>
            <a:ext cx="4752528" cy="4319587"/>
          </a:xfrm>
        </p:spPr>
        <p:txBody>
          <a:bodyPr>
            <a:normAutofit/>
          </a:bodyPr>
          <a:lstStyle/>
          <a:p>
            <a:r>
              <a:rPr lang="pl-PL" altLang="pl-PL" sz="2000" dirty="0" smtClean="0"/>
              <a:t>I</a:t>
            </a:r>
            <a:r>
              <a:rPr lang="en-US" altLang="pl-PL" sz="2000" dirty="0" smtClean="0"/>
              <a:t>n </a:t>
            </a:r>
            <a:r>
              <a:rPr lang="en-US" alt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2020 Strategy</a:t>
            </a:r>
            <a:r>
              <a:rPr lang="en-US" altLang="pl-PL" sz="2000" dirty="0" smtClean="0"/>
              <a:t>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en-US" altLang="pl-PL" sz="2000" dirty="0" smtClean="0"/>
              <a:t>there is the Flagship</a:t>
            </a:r>
            <a:r>
              <a:rPr lang="pl-PL" altLang="pl-PL" sz="2000" dirty="0" smtClean="0"/>
              <a:t> </a:t>
            </a:r>
            <a:r>
              <a:rPr lang="en-US" altLang="pl-PL" sz="2000" dirty="0" smtClean="0"/>
              <a:t>Initiative: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en-US" alt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Digital Agenda for Europe</a:t>
            </a:r>
            <a:r>
              <a:rPr lang="en-US" altLang="pl-PL" sz="2000" dirty="0" smtClean="0"/>
              <a:t>, directed at promoting </a:t>
            </a:r>
            <a:r>
              <a:rPr lang="pl-PL" altLang="pl-PL" sz="2000" dirty="0" smtClean="0"/>
              <a:t>„</a:t>
            </a:r>
            <a:r>
              <a:rPr lang="en-US" altLang="pl-PL" sz="2000" dirty="0" smtClean="0"/>
              <a:t>deployment and usage of</a:t>
            </a:r>
            <a:r>
              <a:rPr lang="pl-PL" altLang="pl-PL" sz="2000" dirty="0" smtClean="0"/>
              <a:t> </a:t>
            </a:r>
            <a:r>
              <a:rPr lang="en-US" altLang="pl-PL" sz="2000" dirty="0" smtClean="0"/>
              <a:t>modern accessible online services (e.g. e-government, online health, smart home, digital skills, security)</a:t>
            </a:r>
            <a:r>
              <a:rPr lang="pl-PL" altLang="pl-PL" sz="2000" dirty="0" smtClean="0"/>
              <a:t>”</a:t>
            </a:r>
            <a:r>
              <a:rPr lang="en-US" altLang="pl-PL" sz="2000" dirty="0" smtClean="0"/>
              <a:t>.</a:t>
            </a:r>
            <a:endParaRPr lang="pl-PL" altLang="pl-PL" sz="2000" dirty="0" smtClean="0"/>
          </a:p>
        </p:txBody>
      </p:sp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Issue addressed</a:t>
            </a:r>
          </a:p>
        </p:txBody>
      </p:sp>
      <p:pic>
        <p:nvPicPr>
          <p:cNvPr id="1536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16" y="1702168"/>
            <a:ext cx="2808684" cy="395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Project </a:t>
            </a:r>
            <a:r>
              <a:rPr lang="pl-PL" altLang="pl-PL" dirty="0" err="1" smtClean="0"/>
              <a:t>outputs</a:t>
            </a:r>
            <a:endParaRPr lang="pl-PL" altLang="pl-PL" dirty="0" smtClean="0"/>
          </a:p>
        </p:txBody>
      </p:sp>
      <p:sp>
        <p:nvSpPr>
          <p:cNvPr id="16386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</a:t>
            </a:r>
            <a:r>
              <a:rPr lang="en-US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play in the field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addressed by the project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an overview of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pl-PL" alt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l-PL" dirty="0" smtClean="0"/>
              <a:t>Establishing cooperation between all stakeholders on local level.</a:t>
            </a:r>
            <a:endParaRPr lang="pl-PL" altLang="pl-PL" dirty="0" smtClean="0"/>
          </a:p>
          <a:p>
            <a:r>
              <a:rPr lang="en-US" altLang="pl-PL" dirty="0" smtClean="0"/>
              <a:t>Collecting data related to feeling of security from project partners and organizations dealing with safety.</a:t>
            </a:r>
            <a:endParaRPr lang="pl-PL" altLang="pl-PL" dirty="0" smtClean="0"/>
          </a:p>
          <a:p>
            <a:r>
              <a:rPr lang="en-US" altLang="pl-PL" dirty="0" smtClean="0"/>
              <a:t>Preparing one-for-all questionnaire for the survey.</a:t>
            </a:r>
            <a:r>
              <a:rPr lang="pl-PL" altLang="pl-PL" dirty="0" smtClean="0"/>
              <a:t> Meeting in </a:t>
            </a:r>
            <a:r>
              <a:rPr lang="pl-PL" altLang="pl-PL" dirty="0" err="1" smtClean="0"/>
              <a:t>Gdansk</a:t>
            </a:r>
            <a:r>
              <a:rPr lang="pl-PL" altLang="pl-PL" dirty="0" smtClean="0"/>
              <a:t>.</a:t>
            </a:r>
          </a:p>
        </p:txBody>
      </p:sp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465</TotalTime>
  <Words>259</Words>
  <Application>Microsoft Office PowerPoint</Application>
  <PresentationFormat>Pokaz na ekranie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Citizens for Safety</vt:lpstr>
      <vt:lpstr>Instrument</vt:lpstr>
      <vt:lpstr>Project identification</vt:lpstr>
      <vt:lpstr>Relation to the EU Strategy</vt:lpstr>
      <vt:lpstr>Partners</vt:lpstr>
      <vt:lpstr>Issue addressed</vt:lpstr>
      <vt:lpstr>Issue addressed</vt:lpstr>
      <vt:lpstr>Project outputs</vt:lpstr>
      <vt:lpstr>Outputs</vt:lpstr>
      <vt:lpstr>Outputs</vt:lpstr>
      <vt:lpstr>Outputs</vt:lpstr>
      <vt:lpstr>Outputs</vt:lpstr>
      <vt:lpstr>Project meetings</vt:lpstr>
      <vt:lpstr>Meeting in Gdansk</vt:lpstr>
      <vt:lpstr>Meeting in Liepaja</vt:lpstr>
      <vt:lpstr>Funding for the main project</vt:lpstr>
      <vt:lpstr>ISEC</vt:lpstr>
      <vt:lpstr>Total project budget</vt:lpstr>
      <vt:lpstr>EU grant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Fedoruk</dc:creator>
  <cp:lastModifiedBy>Marcin Fedoruk</cp:lastModifiedBy>
  <cp:revision>107</cp:revision>
  <dcterms:created xsi:type="dcterms:W3CDTF">2013-09-24T08:33:20Z</dcterms:created>
  <dcterms:modified xsi:type="dcterms:W3CDTF">2013-10-15T12:09:31Z</dcterms:modified>
</cp:coreProperties>
</file>