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5" r:id="rId3"/>
    <p:sldId id="264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8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8BBD75-B8B2-4D8E-AF5E-3851549C2360}" type="datetime1">
              <a:rPr lang="sv-SE" altLang="sv-SE"/>
              <a:pPr/>
              <a:t>2013-10-15</a:t>
            </a:fld>
            <a:endParaRPr lang="sv-SE" alt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7840A6-B549-452F-AA09-1A3DDBE092F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3080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S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F971C0-623E-44EE-A2E6-9251735F7D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6981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Arial" pitchFamily="-65" charset="0"/>
        <a:cs typeface="Arial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FF752E-8E77-4E62-9E8E-73D9D4A861F4}" type="slidenum">
              <a:rPr lang="sv-SE" altLang="sv-SE" sz="1200"/>
              <a:pPr eaLnBrk="1" hangingPunct="1"/>
              <a:t>1</a:t>
            </a:fld>
            <a:endParaRPr lang="sv-SE" alt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FF752E-8E77-4E62-9E8E-73D9D4A861F4}" type="slidenum">
              <a:rPr lang="sv-SE" altLang="sv-SE" sz="1200">
                <a:solidFill>
                  <a:prstClr val="black"/>
                </a:solidFill>
              </a:rPr>
              <a:pPr eaLnBrk="1" hangingPunct="1"/>
              <a:t>11</a:t>
            </a:fld>
            <a:endParaRPr lang="sv-SE" altLang="sv-SE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4988"/>
            <a:ext cx="548322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538413"/>
            <a:ext cx="7772400" cy="40798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 smtClean="0"/>
              <a:t>Klicka här för att ändra format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116263"/>
            <a:ext cx="7054850" cy="442912"/>
          </a:xfrm>
        </p:spPr>
        <p:txBody>
          <a:bodyPr/>
          <a:lstStyle>
            <a:lvl1pPr marL="0" indent="0">
              <a:buFont typeface="Wingdings 2" pitchFamily="18" charset="2"/>
              <a:buNone/>
              <a:defRPr smtClean="0"/>
            </a:lvl1pPr>
          </a:lstStyle>
          <a:p>
            <a:pPr lvl="0"/>
            <a:r>
              <a:rPr lang="sv-SE" alt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77860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61100" y="1792288"/>
            <a:ext cx="1689100" cy="43338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00" y="1792288"/>
            <a:ext cx="4914900" cy="43338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28374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63305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98433"/>
            <a:ext cx="7160154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824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15648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2360613"/>
            <a:ext cx="3302000" cy="37655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0613"/>
            <a:ext cx="3302000" cy="37655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235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91827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93800" y="2360613"/>
            <a:ext cx="6756400" cy="376555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0700028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8277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600"/>
            <a:ext cx="3008313" cy="660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4600"/>
            <a:ext cx="4442883" cy="4885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5067"/>
            <a:ext cx="3008313" cy="41110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239613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05467"/>
            <a:ext cx="5486400" cy="33221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4194478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bk059_ppt_underlag_bakgrunder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1792288"/>
            <a:ext cx="675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2360613"/>
            <a:ext cx="6756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Click to edit Master text styles</a:t>
            </a:r>
          </a:p>
          <a:p>
            <a:pPr lvl="1"/>
            <a:r>
              <a:rPr lang="sv-SE" altLang="sv-SE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-65" charset="0"/>
          <a:ea typeface="Arial" pitchFamily="-65" charset="0"/>
          <a:cs typeface="Arial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-65" charset="0"/>
          <a:ea typeface="Arial" pitchFamily="-65" charset="0"/>
          <a:cs typeface="Arial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-65" charset="0"/>
          <a:ea typeface="Arial" pitchFamily="-65" charset="0"/>
          <a:cs typeface="Arial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pitchFamily="-65" charset="0"/>
          <a:ea typeface="Arial" pitchFamily="-65" charset="0"/>
          <a:cs typeface="Arial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itchFamily="-65" charset="0"/>
          <a:ea typeface="Arial" pitchFamily="-65" charset="0"/>
          <a:cs typeface="Arial" pitchFamily="-65" charset="0"/>
        </a:defRPr>
      </a:lvl9pPr>
    </p:titleStyle>
    <p:bodyStyle>
      <a:lvl1pPr marL="269875" indent="-269875" algn="l" rtl="0" eaLnBrk="1" fontAlgn="base" hangingPunct="1">
        <a:lnSpc>
          <a:spcPct val="95000"/>
        </a:lnSpc>
        <a:spcBef>
          <a:spcPct val="95000"/>
        </a:spcBef>
        <a:spcAft>
          <a:spcPct val="0"/>
        </a:spcAft>
        <a:buFont typeface="Wingdings 2" pitchFamily="18" charset="2"/>
        <a:buChar char="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217488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 err="1" smtClean="0"/>
              <a:t>Neighbourhood</a:t>
            </a:r>
            <a:r>
              <a:rPr lang="sv-SE" altLang="sv-SE" dirty="0" smtClean="0"/>
              <a:t> Watch</a:t>
            </a:r>
            <a:endParaRPr lang="sv-SE" altLang="sv-SE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116262"/>
            <a:ext cx="7054850" cy="1211293"/>
          </a:xfrm>
        </p:spPr>
        <p:txBody>
          <a:bodyPr/>
          <a:lstStyle/>
          <a:p>
            <a:r>
              <a:rPr lang="sv-SE" altLang="sv-S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Botkyrka </a:t>
            </a:r>
            <a:r>
              <a:rPr lang="sv-SE" altLang="sv-S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Municipality</a:t>
            </a:r>
            <a:endParaRPr lang="sv-SE" altLang="sv-SE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sv-SE" altLang="sv-S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UBC-meeting Karlstad 17 </a:t>
            </a:r>
            <a:r>
              <a:rPr lang="sv-SE" altLang="sv-SE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October</a:t>
            </a:r>
            <a:r>
              <a:rPr lang="sv-SE" altLang="sv-S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2013</a:t>
            </a:r>
            <a:endParaRPr lang="sv-SE" altLang="sv-S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Our</a:t>
            </a:r>
            <a:r>
              <a:rPr lang="sv-SE" dirty="0" smtClean="0"/>
              <a:t> Mobile </a:t>
            </a:r>
            <a:r>
              <a:rPr lang="sv-SE" dirty="0" err="1" smtClean="0"/>
              <a:t>Neighbourhood</a:t>
            </a:r>
            <a:r>
              <a:rPr lang="sv-SE" dirty="0" smtClean="0"/>
              <a:t> Watch offers </a:t>
            </a:r>
            <a:r>
              <a:rPr lang="sv-SE" dirty="0" err="1" smtClean="0"/>
              <a:t>exclusive</a:t>
            </a:r>
            <a:r>
              <a:rPr lang="sv-SE" dirty="0" smtClean="0"/>
              <a:t> </a:t>
            </a:r>
            <a:r>
              <a:rPr lang="sv-SE" dirty="0" err="1" smtClean="0"/>
              <a:t>help</a:t>
            </a:r>
            <a:r>
              <a:rPr lang="sv-SE" dirty="0" smtClean="0"/>
              <a:t> and support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victims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crime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150 visits per </a:t>
            </a:r>
            <a:r>
              <a:rPr lang="sv-SE" dirty="0" err="1" smtClean="0"/>
              <a:t>year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35" y="2481644"/>
            <a:ext cx="3090930" cy="3523488"/>
          </a:xfr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4339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35063"/>
          <a:stretch/>
        </p:blipFill>
        <p:spPr>
          <a:xfrm>
            <a:off x="2692227" y="2073244"/>
            <a:ext cx="3705225" cy="2806574"/>
          </a:xfrm>
          <a:prstGeom prst="rect">
            <a:avLst/>
          </a:prstGeom>
          <a:ln w="9525">
            <a:solidFill>
              <a:schemeClr val="accent1"/>
            </a:solidFill>
          </a:ln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8163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err="1" smtClean="0"/>
              <a:t>History</a:t>
            </a:r>
            <a:endParaRPr lang="sv-SE" altLang="sv-SE" dirty="0" smtClean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Started</a:t>
            </a:r>
            <a:r>
              <a:rPr lang="sv-SE" dirty="0" smtClean="0"/>
              <a:t> in the US in the 1970-ies</a:t>
            </a:r>
          </a:p>
          <a:p>
            <a:pPr marL="0" indent="0">
              <a:buNone/>
            </a:pP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Neighbourhood</a:t>
            </a:r>
            <a:r>
              <a:rPr lang="sv-SE" dirty="0" smtClean="0"/>
              <a:t> Watch in Sweden </a:t>
            </a:r>
            <a:r>
              <a:rPr lang="sv-SE" dirty="0" err="1" smtClean="0"/>
              <a:t>began</a:t>
            </a:r>
            <a:r>
              <a:rPr lang="sv-SE" dirty="0" smtClean="0"/>
              <a:t> in 1985 in Linköping </a:t>
            </a:r>
          </a:p>
          <a:p>
            <a:pPr marL="0" indent="0">
              <a:buNone/>
            </a:pP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introduced</a:t>
            </a:r>
            <a:r>
              <a:rPr lang="sv-SE" dirty="0" smtClean="0"/>
              <a:t> in Botkyrka 2002 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62499"/>
            <a:ext cx="3302000" cy="2161778"/>
          </a:xfrm>
        </p:spPr>
      </p:pic>
    </p:spTree>
    <p:extLst>
      <p:ext uri="{BB962C8B-B14F-4D97-AF65-F5344CB8AC3E}">
        <p14:creationId xmlns:p14="http://schemas.microsoft.com/office/powerpoint/2010/main" val="166064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err="1" smtClean="0"/>
              <a:t>History</a:t>
            </a:r>
            <a:endParaRPr lang="sv-SE" altLang="sv-SE" dirty="0" smtClean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110 </a:t>
            </a:r>
            <a:r>
              <a:rPr lang="sv-SE" dirty="0"/>
              <a:t>Watch </a:t>
            </a:r>
            <a:r>
              <a:rPr lang="sv-SE" dirty="0" smtClean="0"/>
              <a:t>Areas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established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2002 and 2009.</a:t>
            </a:r>
          </a:p>
          <a:p>
            <a:pPr marL="0" indent="0">
              <a:buNone/>
            </a:pPr>
            <a:r>
              <a:rPr lang="sv-SE" dirty="0" err="1" smtClean="0"/>
              <a:t>One</a:t>
            </a:r>
            <a:r>
              <a:rPr lang="sv-SE" dirty="0" smtClean="0"/>
              <a:t> Watch Area </a:t>
            </a:r>
            <a:r>
              <a:rPr lang="sv-SE" dirty="0" err="1" smtClean="0"/>
              <a:t>consists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50 – 150 </a:t>
            </a:r>
            <a:r>
              <a:rPr lang="sv-SE" dirty="0" err="1" smtClean="0"/>
              <a:t>households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In </a:t>
            </a:r>
            <a:r>
              <a:rPr lang="sv-SE" dirty="0" err="1" smtClean="0"/>
              <a:t>October</a:t>
            </a:r>
            <a:r>
              <a:rPr lang="sv-SE" dirty="0" smtClean="0"/>
              <a:t> 2013 the </a:t>
            </a:r>
            <a:r>
              <a:rPr lang="sv-SE" dirty="0" err="1" smtClean="0"/>
              <a:t>amount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Watch Areas </a:t>
            </a:r>
            <a:r>
              <a:rPr lang="sv-SE" dirty="0" err="1" smtClean="0"/>
              <a:t>were</a:t>
            </a:r>
            <a:r>
              <a:rPr lang="sv-SE" dirty="0" smtClean="0"/>
              <a:t> 322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42974"/>
            <a:ext cx="3302000" cy="3400827"/>
          </a:xfr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llips 6"/>
          <p:cNvSpPr/>
          <p:nvPr/>
        </p:nvSpPr>
        <p:spPr>
          <a:xfrm>
            <a:off x="5803271" y="2688879"/>
            <a:ext cx="470780" cy="470780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6171445" y="3327148"/>
            <a:ext cx="470780" cy="470780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6642225" y="3312059"/>
            <a:ext cx="470780" cy="470780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6094490" y="3770768"/>
            <a:ext cx="470780" cy="470780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6160882" y="2688879"/>
            <a:ext cx="470780" cy="470780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6358549" y="2924269"/>
            <a:ext cx="470780" cy="470780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" b="16186"/>
          <a:stretch/>
        </p:blipFill>
        <p:spPr>
          <a:xfrm>
            <a:off x="4135325" y="1004198"/>
            <a:ext cx="4058060" cy="2390851"/>
          </a:xfrm>
          <a:prstGeom prst="rect">
            <a:avLst/>
          </a:prstGeom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Conditions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r="701" b="9300"/>
          <a:stretch/>
        </p:blipFill>
        <p:spPr>
          <a:xfrm>
            <a:off x="4135326" y="4164595"/>
            <a:ext cx="4058060" cy="2390116"/>
          </a:xfrm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0"/>
          <a:stretch/>
        </p:blipFill>
        <p:spPr>
          <a:xfrm>
            <a:off x="4135324" y="2914479"/>
            <a:ext cx="4058061" cy="2073980"/>
          </a:xfrm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tshållare för innehåll 1"/>
          <p:cNvSpPr txBox="1">
            <a:spLocks/>
          </p:cNvSpPr>
          <p:nvPr/>
        </p:nvSpPr>
        <p:spPr bwMode="auto">
          <a:xfrm>
            <a:off x="1193800" y="2360613"/>
            <a:ext cx="33020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1" fontAlgn="base" hangingPunct="1">
              <a:lnSpc>
                <a:spcPct val="95000"/>
              </a:lnSpc>
              <a:spcBef>
                <a:spcPct val="95000"/>
              </a:spcBef>
              <a:spcAft>
                <a:spcPct val="0"/>
              </a:spcAft>
              <a:buFont typeface="Wingdings 2" pitchFamily="18" charset="2"/>
              <a:buChar char="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217488" algn="l" rtl="0" eaLnBrk="1" fontAlgn="base" hangingPunct="1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09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sv-SE" kern="0" dirty="0" smtClean="0"/>
              <a:t>35 000 </a:t>
            </a:r>
            <a:r>
              <a:rPr lang="sv-SE" kern="0" dirty="0" err="1" smtClean="0"/>
              <a:t>Households</a:t>
            </a:r>
            <a:endParaRPr lang="sv-SE" kern="0" dirty="0" smtClean="0"/>
          </a:p>
          <a:p>
            <a:pPr marL="0" indent="0">
              <a:buFont typeface="Wingdings 2" pitchFamily="18" charset="2"/>
              <a:buNone/>
            </a:pPr>
            <a:r>
              <a:rPr lang="sv-SE" kern="0" dirty="0" smtClean="0"/>
              <a:t>85 000 </a:t>
            </a:r>
            <a:r>
              <a:rPr lang="sv-SE" kern="0" dirty="0" err="1" smtClean="0"/>
              <a:t>Inhabitants</a:t>
            </a:r>
            <a:endParaRPr lang="sv-SE" kern="0" dirty="0" smtClean="0"/>
          </a:p>
          <a:p>
            <a:pPr marL="0" indent="0">
              <a:buNone/>
            </a:pPr>
            <a:r>
              <a:rPr lang="sv-SE" kern="0" dirty="0"/>
              <a:t>In 2013 </a:t>
            </a:r>
            <a:r>
              <a:rPr lang="sv-SE" kern="0" dirty="0" smtClean="0"/>
              <a:t>NHW </a:t>
            </a:r>
            <a:r>
              <a:rPr lang="sv-SE" kern="0" dirty="0" err="1" smtClean="0"/>
              <a:t>involved</a:t>
            </a:r>
            <a:r>
              <a:rPr lang="sv-SE" kern="0" dirty="0" smtClean="0"/>
              <a:t>     75% </a:t>
            </a:r>
            <a:r>
              <a:rPr lang="sv-SE" kern="0" dirty="0" err="1" smtClean="0"/>
              <a:t>of</a:t>
            </a:r>
            <a:r>
              <a:rPr lang="sv-SE" kern="0" dirty="0" smtClean="0"/>
              <a:t> the </a:t>
            </a:r>
            <a:r>
              <a:rPr lang="sv-SE" kern="0" dirty="0" err="1" smtClean="0"/>
              <a:t>households</a:t>
            </a:r>
            <a:r>
              <a:rPr lang="sv-SE" kern="0" dirty="0" smtClean="0"/>
              <a:t>      (26 250) </a:t>
            </a:r>
            <a:r>
              <a:rPr lang="sv-SE" kern="0" dirty="0" err="1" smtClean="0"/>
              <a:t>of</a:t>
            </a:r>
            <a:r>
              <a:rPr lang="sv-SE" kern="0" dirty="0" smtClean="0"/>
              <a:t> </a:t>
            </a:r>
            <a:r>
              <a:rPr lang="sv-SE" kern="0" dirty="0" err="1" smtClean="0"/>
              <a:t>which</a:t>
            </a:r>
            <a:r>
              <a:rPr lang="sv-SE" kern="0" dirty="0" smtClean="0"/>
              <a:t> 16 000     </a:t>
            </a:r>
            <a:r>
              <a:rPr lang="sv-SE" kern="0" dirty="0" err="1" smtClean="0"/>
              <a:t>were</a:t>
            </a:r>
            <a:r>
              <a:rPr lang="sv-SE" kern="0" dirty="0" smtClean="0"/>
              <a:t> apartment blocks</a:t>
            </a:r>
          </a:p>
          <a:p>
            <a:pPr marL="0" indent="0">
              <a:buNone/>
            </a:pPr>
            <a:r>
              <a:rPr lang="sv-SE" kern="0" dirty="0" smtClean="0"/>
              <a:t>460 </a:t>
            </a:r>
            <a:r>
              <a:rPr lang="sv-SE" kern="0" dirty="0" err="1" smtClean="0"/>
              <a:t>contact</a:t>
            </a:r>
            <a:r>
              <a:rPr lang="sv-SE" kern="0" dirty="0" smtClean="0"/>
              <a:t> persons </a:t>
            </a:r>
            <a:r>
              <a:rPr lang="sv-SE" kern="0" dirty="0" err="1" smtClean="0"/>
              <a:t>maintain</a:t>
            </a:r>
            <a:r>
              <a:rPr lang="sv-SE" kern="0" dirty="0" smtClean="0"/>
              <a:t> the </a:t>
            </a:r>
            <a:r>
              <a:rPr lang="sv-SE" kern="0" dirty="0" err="1" smtClean="0"/>
              <a:t>activities</a:t>
            </a:r>
            <a:endParaRPr lang="sv-SE" kern="0" dirty="0" smtClean="0"/>
          </a:p>
        </p:txBody>
      </p:sp>
    </p:spTree>
    <p:extLst>
      <p:ext uri="{BB962C8B-B14F-4D97-AF65-F5344CB8AC3E}">
        <p14:creationId xmlns:p14="http://schemas.microsoft.com/office/powerpoint/2010/main" val="587296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Requierments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The Basic </a:t>
            </a:r>
            <a:r>
              <a:rPr lang="sv-SE" dirty="0" err="1" smtClean="0"/>
              <a:t>course</a:t>
            </a:r>
            <a:r>
              <a:rPr lang="sv-SE" dirty="0" smtClean="0"/>
              <a:t> is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day</a:t>
            </a:r>
            <a:r>
              <a:rPr lang="sv-SE" dirty="0" smtClean="0"/>
              <a:t> per </a:t>
            </a:r>
            <a:r>
              <a:rPr lang="sv-SE" dirty="0" err="1" smtClean="0"/>
              <a:t>season</a:t>
            </a:r>
            <a:r>
              <a:rPr lang="sv-SE" dirty="0" smtClean="0"/>
              <a:t>, </a:t>
            </a:r>
            <a:r>
              <a:rPr lang="sv-SE" dirty="0" err="1" smtClean="0"/>
              <a:t>March</a:t>
            </a:r>
            <a:r>
              <a:rPr lang="sv-SE" dirty="0" smtClean="0"/>
              <a:t> and </a:t>
            </a:r>
            <a:r>
              <a:rPr lang="sv-SE" dirty="0" err="1" smtClean="0"/>
              <a:t>October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trainers</a:t>
            </a:r>
            <a:r>
              <a:rPr lang="sv-SE" dirty="0" smtClean="0"/>
              <a:t> come from the </a:t>
            </a:r>
            <a:r>
              <a:rPr lang="sv-SE" dirty="0" err="1" smtClean="0"/>
              <a:t>Municipality</a:t>
            </a:r>
            <a:r>
              <a:rPr lang="sv-SE" dirty="0" smtClean="0"/>
              <a:t>, the Police and the </a:t>
            </a:r>
            <a:r>
              <a:rPr lang="sv-SE" dirty="0" err="1" smtClean="0"/>
              <a:t>Fire</a:t>
            </a:r>
            <a:r>
              <a:rPr lang="sv-SE" dirty="0" smtClean="0"/>
              <a:t> </a:t>
            </a:r>
            <a:r>
              <a:rPr lang="sv-SE" dirty="0" err="1" smtClean="0"/>
              <a:t>Department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An </a:t>
            </a:r>
            <a:r>
              <a:rPr lang="sv-SE" dirty="0" err="1" smtClean="0"/>
              <a:t>advanced</a:t>
            </a:r>
            <a:r>
              <a:rPr lang="sv-SE" dirty="0" smtClean="0"/>
              <a:t> </a:t>
            </a:r>
            <a:r>
              <a:rPr lang="sv-SE" dirty="0" err="1" smtClean="0"/>
              <a:t>course</a:t>
            </a:r>
            <a:r>
              <a:rPr lang="sv-SE" dirty="0" smtClean="0"/>
              <a:t> is </a:t>
            </a:r>
            <a:r>
              <a:rPr lang="sv-SE" dirty="0" err="1" smtClean="0"/>
              <a:t>held</a:t>
            </a:r>
            <a:r>
              <a:rPr lang="sv-SE" dirty="0" smtClean="0"/>
              <a:t>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times</a:t>
            </a:r>
            <a:r>
              <a:rPr lang="sv-SE" dirty="0" smtClean="0"/>
              <a:t> a </a:t>
            </a:r>
            <a:r>
              <a:rPr lang="sv-SE" dirty="0" err="1" smtClean="0"/>
              <a:t>year</a:t>
            </a:r>
            <a:r>
              <a:rPr lang="sv-SE" dirty="0" smtClean="0"/>
              <a:t> for </a:t>
            </a:r>
            <a:r>
              <a:rPr lang="sv-SE" dirty="0" err="1" smtClean="0"/>
              <a:t>exchanging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experiences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734147"/>
            <a:ext cx="3850487" cy="2642122"/>
          </a:xfrm>
        </p:spPr>
      </p:pic>
    </p:spTree>
    <p:extLst>
      <p:ext uri="{BB962C8B-B14F-4D97-AF65-F5344CB8AC3E}">
        <p14:creationId xmlns:p14="http://schemas.microsoft.com/office/powerpoint/2010/main" val="1182285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success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Neighbourhood</a:t>
            </a:r>
            <a:r>
              <a:rPr lang="sv-SE" dirty="0" smtClean="0"/>
              <a:t> Watch is </a:t>
            </a:r>
            <a:r>
              <a:rPr lang="sv-SE" dirty="0" err="1" smtClean="0"/>
              <a:t>managed</a:t>
            </a:r>
            <a:r>
              <a:rPr lang="sv-SE" dirty="0" smtClean="0"/>
              <a:t> by the </a:t>
            </a:r>
            <a:r>
              <a:rPr lang="sv-SE" dirty="0" err="1" smtClean="0"/>
              <a:t>Municipality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support from the Police and the </a:t>
            </a:r>
            <a:r>
              <a:rPr lang="sv-SE" dirty="0" err="1" smtClean="0"/>
              <a:t>Housing</a:t>
            </a:r>
            <a:r>
              <a:rPr lang="sv-SE" dirty="0" smtClean="0"/>
              <a:t> </a:t>
            </a:r>
            <a:r>
              <a:rPr lang="sv-SE" dirty="0" err="1" smtClean="0"/>
              <a:t>Companies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Botkyrka </a:t>
            </a:r>
            <a:r>
              <a:rPr lang="sv-SE" dirty="0" err="1" smtClean="0"/>
              <a:t>Municipality</a:t>
            </a:r>
            <a:r>
              <a:rPr lang="sv-SE" dirty="0" smtClean="0"/>
              <a:t>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elected</a:t>
            </a:r>
            <a:r>
              <a:rPr lang="sv-SE" dirty="0" smtClean="0"/>
              <a:t> </a:t>
            </a:r>
            <a:r>
              <a:rPr lang="sv-SE" dirty="0" err="1" smtClean="0"/>
              <a:t>Neighbourhood</a:t>
            </a:r>
            <a:r>
              <a:rPr lang="sv-SE" dirty="0" smtClean="0"/>
              <a:t> Watch </a:t>
            </a:r>
            <a:r>
              <a:rPr lang="sv-SE" dirty="0" err="1" smtClean="0"/>
              <a:t>Municipality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Year</a:t>
            </a:r>
            <a:r>
              <a:rPr lang="sv-SE" dirty="0" smtClean="0"/>
              <a:t> in </a:t>
            </a:r>
            <a:r>
              <a:rPr lang="sv-SE" dirty="0" err="1" smtClean="0"/>
              <a:t>both</a:t>
            </a:r>
            <a:r>
              <a:rPr lang="sv-SE" dirty="0" smtClean="0"/>
              <a:t> 2011 and 2012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6413"/>
            <a:ext cx="3302000" cy="2393950"/>
          </a:xfrm>
          <a:ln w="38100"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126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Effects</a:t>
            </a:r>
            <a:r>
              <a:rPr lang="sv-SE" dirty="0" smtClean="0"/>
              <a:t> </a:t>
            </a:r>
            <a:r>
              <a:rPr lang="sv-SE" dirty="0" err="1" smtClean="0"/>
              <a:t>since</a:t>
            </a:r>
            <a:r>
              <a:rPr lang="sv-SE" dirty="0" smtClean="0"/>
              <a:t> 2008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30% </a:t>
            </a:r>
            <a:r>
              <a:rPr lang="sv-SE" dirty="0" err="1" smtClean="0"/>
              <a:t>decrease</a:t>
            </a:r>
            <a:r>
              <a:rPr lang="sv-SE" dirty="0" smtClean="0"/>
              <a:t> in </a:t>
            </a:r>
            <a:r>
              <a:rPr lang="sv-SE" dirty="0" err="1" smtClean="0"/>
              <a:t>car</a:t>
            </a:r>
            <a:r>
              <a:rPr lang="sv-SE" dirty="0" smtClean="0"/>
              <a:t> </a:t>
            </a:r>
            <a:r>
              <a:rPr lang="sv-SE" dirty="0" err="1" smtClean="0"/>
              <a:t>thefts</a:t>
            </a:r>
            <a:r>
              <a:rPr lang="sv-SE" dirty="0" smtClean="0"/>
              <a:t> and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car</a:t>
            </a:r>
            <a:r>
              <a:rPr lang="sv-SE" dirty="0" smtClean="0"/>
              <a:t> </a:t>
            </a:r>
            <a:r>
              <a:rPr lang="sv-SE" dirty="0" err="1" smtClean="0"/>
              <a:t>related</a:t>
            </a:r>
            <a:r>
              <a:rPr lang="sv-SE" dirty="0" smtClean="0"/>
              <a:t> </a:t>
            </a:r>
            <a:r>
              <a:rPr lang="sv-SE" dirty="0" err="1" smtClean="0"/>
              <a:t>crimes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20% </a:t>
            </a:r>
            <a:r>
              <a:rPr lang="sv-SE" dirty="0" err="1" smtClean="0"/>
              <a:t>decrease</a:t>
            </a:r>
            <a:r>
              <a:rPr lang="sv-SE" dirty="0" smtClean="0"/>
              <a:t> in </a:t>
            </a:r>
            <a:r>
              <a:rPr lang="sv-SE" dirty="0" err="1" smtClean="0"/>
              <a:t>burglaries</a:t>
            </a:r>
            <a:r>
              <a:rPr lang="sv-SE" dirty="0" smtClean="0"/>
              <a:t> and </a:t>
            </a:r>
            <a:r>
              <a:rPr lang="sv-SE" dirty="0" err="1" smtClean="0"/>
              <a:t>housebreakings</a:t>
            </a: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Decrease</a:t>
            </a:r>
            <a:r>
              <a:rPr lang="sv-SE" dirty="0" smtClean="0"/>
              <a:t> </a:t>
            </a:r>
            <a:r>
              <a:rPr lang="sv-SE" dirty="0"/>
              <a:t>in </a:t>
            </a:r>
            <a:r>
              <a:rPr lang="sv-SE" dirty="0" err="1" smtClean="0"/>
              <a:t>receiving</a:t>
            </a:r>
            <a:r>
              <a:rPr lang="sv-SE" dirty="0"/>
              <a:t> </a:t>
            </a:r>
            <a:r>
              <a:rPr lang="sv-SE" dirty="0" smtClean="0"/>
              <a:t>and handling </a:t>
            </a:r>
            <a:r>
              <a:rPr lang="sv-SE" dirty="0" err="1" smtClean="0"/>
              <a:t>with</a:t>
            </a:r>
            <a:r>
              <a:rPr lang="sv-SE" dirty="0" smtClean="0"/>
              <a:t> stolen </a:t>
            </a:r>
            <a:r>
              <a:rPr lang="sv-SE" dirty="0" err="1" smtClean="0"/>
              <a:t>goods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4151"/>
          <a:stretch/>
        </p:blipFill>
        <p:spPr>
          <a:xfrm>
            <a:off x="4436197" y="3087233"/>
            <a:ext cx="4148720" cy="2048766"/>
          </a:xfr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814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Cost</a:t>
            </a:r>
            <a:r>
              <a:rPr lang="sv-SE" dirty="0" smtClean="0"/>
              <a:t> benefits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2000 – 4000 EUR per </a:t>
            </a:r>
            <a:r>
              <a:rPr lang="sv-SE" dirty="0" err="1" smtClean="0"/>
              <a:t>burglary</a:t>
            </a:r>
            <a:r>
              <a:rPr lang="sv-SE" dirty="0" smtClean="0"/>
              <a:t> in </a:t>
            </a:r>
            <a:r>
              <a:rPr lang="sv-SE" dirty="0" err="1" smtClean="0"/>
              <a:t>savings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0"/>
          <a:stretch/>
        </p:blipFill>
        <p:spPr>
          <a:xfrm>
            <a:off x="4648200" y="2890762"/>
            <a:ext cx="3302000" cy="2170125"/>
          </a:xfrm>
        </p:spPr>
      </p:pic>
    </p:spTree>
    <p:extLst>
      <p:ext uri="{BB962C8B-B14F-4D97-AF65-F5344CB8AC3E}">
        <p14:creationId xmlns:p14="http://schemas.microsoft.com/office/powerpoint/2010/main" val="3712262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Neighbourhood</a:t>
            </a:r>
            <a:r>
              <a:rPr lang="sv-SE" dirty="0" smtClean="0"/>
              <a:t> Watch goes </a:t>
            </a:r>
            <a:r>
              <a:rPr lang="sv-SE" dirty="0" smtClean="0"/>
              <a:t>Mobile!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60 </a:t>
            </a:r>
            <a:r>
              <a:rPr lang="sv-SE" dirty="0" err="1" smtClean="0"/>
              <a:t>elderly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in pairs and </a:t>
            </a:r>
            <a:r>
              <a:rPr lang="sv-SE" dirty="0" err="1" smtClean="0"/>
              <a:t>patrols</a:t>
            </a:r>
            <a:r>
              <a:rPr lang="sv-SE" dirty="0" smtClean="0"/>
              <a:t> the </a:t>
            </a:r>
            <a:r>
              <a:rPr lang="sv-SE" dirty="0" err="1" smtClean="0"/>
              <a:t>Municipality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</a:t>
            </a:r>
            <a:r>
              <a:rPr lang="sv-SE" dirty="0" err="1" smtClean="0"/>
              <a:t>days</a:t>
            </a:r>
            <a:r>
              <a:rPr lang="sv-SE" dirty="0" smtClean="0"/>
              <a:t> and </a:t>
            </a:r>
            <a:r>
              <a:rPr lang="sv-SE" dirty="0" err="1" smtClean="0"/>
              <a:t>evenings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30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them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trained</a:t>
            </a:r>
            <a:r>
              <a:rPr lang="sv-SE" dirty="0" smtClean="0"/>
              <a:t> in </a:t>
            </a:r>
            <a:r>
              <a:rPr lang="sv-SE" dirty="0" err="1" smtClean="0"/>
              <a:t>using</a:t>
            </a:r>
            <a:r>
              <a:rPr lang="sv-SE" dirty="0" smtClean="0"/>
              <a:t> a defibrillator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4664"/>
            <a:ext cx="3302000" cy="2477447"/>
          </a:xfr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565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k_mall_morkbla">
  <a:themeElements>
    <a:clrScheme name="BK_blu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15D66"/>
      </a:accent1>
      <a:accent2>
        <a:srgbClr val="115D66"/>
      </a:accent2>
      <a:accent3>
        <a:srgbClr val="115D66"/>
      </a:accent3>
      <a:accent4>
        <a:srgbClr val="115D66"/>
      </a:accent4>
      <a:accent5>
        <a:srgbClr val="115D66"/>
      </a:accent5>
      <a:accent6>
        <a:srgbClr val="115D66"/>
      </a:accent6>
      <a:hlink>
        <a:srgbClr val="00597D"/>
      </a:hlink>
      <a:folHlink>
        <a:srgbClr val="115D66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B013"/>
        </a:accent1>
        <a:accent2>
          <a:srgbClr val="A1ADC7"/>
        </a:accent2>
        <a:accent3>
          <a:srgbClr val="FFFFFF"/>
        </a:accent3>
        <a:accent4>
          <a:srgbClr val="000000"/>
        </a:accent4>
        <a:accent5>
          <a:srgbClr val="F2D4AA"/>
        </a:accent5>
        <a:accent6>
          <a:srgbClr val="919CB4"/>
        </a:accent6>
        <a:hlink>
          <a:srgbClr val="53658D"/>
        </a:hlink>
        <a:folHlink>
          <a:srgbClr val="5033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bk_mall_morkbla</Template>
  <TotalTime>320</TotalTime>
  <Words>257</Words>
  <Application>Microsoft Office PowerPoint</Application>
  <PresentationFormat>Bildspel på skärmen (4:3)</PresentationFormat>
  <Paragraphs>46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bk_mall_morkbla</vt:lpstr>
      <vt:lpstr>Neighbourhood Watch</vt:lpstr>
      <vt:lpstr>History</vt:lpstr>
      <vt:lpstr>History</vt:lpstr>
      <vt:lpstr>Conditions</vt:lpstr>
      <vt:lpstr>Requierments</vt:lpstr>
      <vt:lpstr>A success</vt:lpstr>
      <vt:lpstr>Effects since 2008</vt:lpstr>
      <vt:lpstr>Cost benefits</vt:lpstr>
      <vt:lpstr>Additional </vt:lpstr>
      <vt:lpstr>Additional</vt:lpstr>
      <vt:lpstr>PowerPoint-presentation</vt:lpstr>
    </vt:vector>
  </TitlesOfParts>
  <Company>Botkyrka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Neighbourhood Watch</dc:title>
  <dc:creator>Marcus Qvennerstedt</dc:creator>
  <cp:lastModifiedBy>Marcus Qvennerstedt</cp:lastModifiedBy>
  <cp:revision>20</cp:revision>
  <dcterms:created xsi:type="dcterms:W3CDTF">2013-10-14T13:20:35Z</dcterms:created>
  <dcterms:modified xsi:type="dcterms:W3CDTF">2013-10-15T14:23:27Z</dcterms:modified>
</cp:coreProperties>
</file>