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5" r:id="rId22"/>
    <p:sldId id="286" r:id="rId23"/>
    <p:sldId id="287" r:id="rId24"/>
    <p:sldId id="288" r:id="rId25"/>
    <p:sldId id="290" r:id="rId26"/>
    <p:sldId id="291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3A8-5178-42AB-B658-163FD3502E50}" type="datetimeFigureOut">
              <a:rPr lang="fi-FI" smtClean="0"/>
              <a:t>16.10.2013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F367-FE1D-4B38-A25E-4DC6F4B38B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8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2CFE-E10B-4B43-A8E7-6264BDDAE32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7A6C-61B1-4126-88F6-4E9F2F34B78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89713" y="1268413"/>
            <a:ext cx="2087562" cy="46815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68413"/>
            <a:ext cx="6113463" cy="46815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1D20-91EC-4F0D-AFC6-B33F35B1A3B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Otsikko, ClipArt-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1268413"/>
            <a:ext cx="7993062" cy="576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ClipArt-paikkamerkki 2"/>
          <p:cNvSpPr>
            <a:spLocks noGrp="1"/>
          </p:cNvSpPr>
          <p:nvPr>
            <p:ph type="clipArt" sz="half" idx="1"/>
          </p:nvPr>
        </p:nvSpPr>
        <p:spPr>
          <a:xfrm>
            <a:off x="323850" y="2420938"/>
            <a:ext cx="4038600" cy="3529012"/>
          </a:xfrm>
        </p:spPr>
        <p:txBody>
          <a:bodyPr/>
          <a:lstStyle/>
          <a:p>
            <a:pPr lvl="0"/>
            <a:endParaRPr lang="sv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14850" y="2420938"/>
            <a:ext cx="4038600" cy="35290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C7B8-7521-4D07-8B2C-1FC7926C6F6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1268413"/>
            <a:ext cx="7993062" cy="5762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420938"/>
            <a:ext cx="4038600" cy="35290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14850" y="2420938"/>
            <a:ext cx="4038600" cy="35290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AF60-8D18-48A7-9CBE-B0DD9F31931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0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323850" y="1268413"/>
            <a:ext cx="8353425" cy="46815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58FD3-D543-4589-BA15-16C9E117CAA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C1B8-7A63-48F8-A962-6014684327F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B3A5-34E5-4117-98F9-4E6CCFA3867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E824-1D01-44F3-8069-E700C50323D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420938"/>
            <a:ext cx="4038600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14850" y="2420938"/>
            <a:ext cx="4038600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F76C-ED98-4C39-9955-C19867728E4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8CB4-24A1-4CB6-A6E2-4351CED1E1F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C6F7-A1ED-4D55-8CEF-B08D9D38E97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8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9101-8259-401E-AEF1-8E74009A022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A8E7-93B5-4DBB-AA8D-B70AFB91523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A3A8-5178-42AB-B658-163FD3502E50}" type="datetimeFigureOut">
              <a:rPr lang="fi-FI" smtClean="0"/>
              <a:t>16.10.2013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F367-FE1D-4B38-A25E-4DC6F4B38B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3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420938"/>
            <a:ext cx="82296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DA230-E034-4BAD-8DE2-7BC742E8A409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144463" cy="6856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FI" sz="2600" smtClean="0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268413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perustyyl. napsautt.</a:t>
            </a:r>
          </a:p>
        </p:txBody>
      </p:sp>
      <p:pic>
        <p:nvPicPr>
          <p:cNvPr id="1032" name="Picture 14" descr="VSP_swe_rgb_3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09550"/>
            <a:ext cx="2489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z="3600" smtClean="0">
                <a:ea typeface="0" pitchFamily="34" charset="-127"/>
                <a:sym typeface="0" pitchFamily="34" charset="-127"/>
              </a:rPr>
              <a:t>Southwest Finland </a:t>
            </a:r>
            <a:br>
              <a:rPr lang="fi-FI" sz="3600" smtClean="0">
                <a:ea typeface="0" pitchFamily="34" charset="-127"/>
                <a:sym typeface="0" pitchFamily="34" charset="-127"/>
              </a:rPr>
            </a:br>
            <a:r>
              <a:rPr lang="fi-FI" sz="3600" smtClean="0">
                <a:ea typeface="0" pitchFamily="34" charset="-127"/>
                <a:sym typeface="0" pitchFamily="34" charset="-127"/>
              </a:rPr>
              <a:t>Emergency Services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8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SzPct val="100000"/>
              <a:defRPr/>
            </a:pPr>
            <a:r>
              <a:rPr lang="fi-FI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0" pitchFamily="34" charset="-127"/>
                <a:sym typeface="0" pitchFamily="34" charset="-127"/>
              </a:rPr>
              <a:t>Rescue operations 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Fire stations in Varsinais-Suomi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Main principles of the operating model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Operating areas of the on-call personnel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3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Vehicle fleet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The many tasks of rescue services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Operative rescue missions in 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0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Operative rescue missions in 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1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Fire fatalities in Varsinais-Suomi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Rescue service regions in Finland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755576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/>
            <a:r>
              <a:rPr lang="en-US" sz="2000" b="1" dirty="0"/>
              <a:t>Municipalities have a statutory duty to </a:t>
            </a:r>
            <a:r>
              <a:rPr lang="en-GB" sz="2000" b="1" dirty="0"/>
              <a:t>organise</a:t>
            </a:r>
            <a:r>
              <a:rPr lang="en-US" sz="2000" b="1" dirty="0"/>
              <a:t> rescue services together in rescue service regions</a:t>
            </a:r>
          </a:p>
        </p:txBody>
      </p:sp>
    </p:spTree>
    <p:extLst>
      <p:ext uri="{BB962C8B-B14F-4D97-AF65-F5344CB8AC3E}">
        <p14:creationId xmlns:p14="http://schemas.microsoft.com/office/powerpoint/2010/main" val="318236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ian numeron paikkamerkki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FEE99340-8B9B-4DD8-94C5-5E977A68A165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20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4" descr="P101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6085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23850" y="260350"/>
            <a:ext cx="6048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smtClean="0">
                <a:solidFill>
                  <a:srgbClr val="FF0000"/>
                </a:solidFill>
              </a:rPr>
              <a:t>Fire investigation  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89138"/>
            <a:ext cx="4465637" cy="3529012"/>
          </a:xfrm>
        </p:spPr>
        <p:txBody>
          <a:bodyPr/>
          <a:lstStyle/>
          <a:p>
            <a:r>
              <a:rPr lang="en-GB" sz="2000" dirty="0" smtClean="0"/>
              <a:t>In the past, only the Police did fire investigation in Finland</a:t>
            </a:r>
            <a:endParaRPr lang="fi-FI" sz="2000" dirty="0" smtClean="0"/>
          </a:p>
          <a:p>
            <a:r>
              <a:rPr lang="en-US" sz="2000" dirty="0" smtClean="0"/>
              <a:t>Year 2005, project started, all fire </a:t>
            </a:r>
            <a:r>
              <a:rPr lang="en-US" sz="2000" dirty="0" smtClean="0"/>
              <a:t>deaths (fatalities) </a:t>
            </a:r>
            <a:r>
              <a:rPr lang="en-US" sz="2000" dirty="0" smtClean="0"/>
              <a:t>investigated and analyzed by the rescue services</a:t>
            </a:r>
            <a:endParaRPr lang="fi-FI" sz="2000" dirty="0" smtClean="0"/>
          </a:p>
          <a:p>
            <a:r>
              <a:rPr lang="en-US" sz="2000" dirty="0" smtClean="0"/>
              <a:t>2007 -2008  Project continued. Fire deaths and serious injured in fire are investigated together by the police and rescue services</a:t>
            </a:r>
            <a:endParaRPr lang="fi-FI" sz="2000" dirty="0" smtClean="0"/>
          </a:p>
          <a:p>
            <a:r>
              <a:rPr lang="en-GB" sz="2000" dirty="0" smtClean="0"/>
              <a:t>2009 =&gt; permanent</a:t>
            </a:r>
            <a:endParaRPr lang="fi-FI" sz="2000" dirty="0" smtClean="0"/>
          </a:p>
          <a:p>
            <a:r>
              <a:rPr lang="en-US" sz="2000" dirty="0" smtClean="0"/>
              <a:t>2011 New rescue law, rescue services has to do fire investigation</a:t>
            </a:r>
            <a:endParaRPr lang="fi-FI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992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348C98CE-A787-4648-8BF3-75D27C4E96FC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21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When</a:t>
            </a:r>
            <a:r>
              <a:rPr lang="fi-FI" dirty="0" smtClean="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Fatalities (fire deaths) and serious injured in fire</a:t>
            </a:r>
            <a:endParaRPr lang="fi-FI" dirty="0" smtClean="0"/>
          </a:p>
          <a:p>
            <a:r>
              <a:rPr lang="en-GB" dirty="0" smtClean="0"/>
              <a:t>hospitals and care centres</a:t>
            </a:r>
            <a:endParaRPr lang="fi-FI" dirty="0" smtClean="0"/>
          </a:p>
          <a:p>
            <a:r>
              <a:rPr lang="en-GB" dirty="0" smtClean="0"/>
              <a:t>block of flats, smoke in the </a:t>
            </a:r>
            <a:r>
              <a:rPr lang="en-GB" dirty="0" smtClean="0"/>
              <a:t>staircase</a:t>
            </a:r>
            <a:endParaRPr lang="fi-FI" dirty="0" smtClean="0"/>
          </a:p>
          <a:p>
            <a:r>
              <a:rPr lang="en-GB" dirty="0" smtClean="0"/>
              <a:t>facilities under ground, like tunnels, parking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485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/>
            <a:fld id="{B6C030BA-5209-43F7-B96F-E4B83D43B51C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algn="l" eaLnBrk="1" hangingPunct="1"/>
              <a:t>22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Päivämäärän paikkamerkki 5"/>
          <p:cNvSpPr>
            <a:spLocks noGrp="1"/>
          </p:cNvSpPr>
          <p:nvPr>
            <p:ph type="dt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/>
            <a:fld id="{B5E3F089-4B3F-4067-9775-97C540A71D3B}" type="datetime1">
              <a:rPr lang="fi-FI" sz="1200" smtClean="0">
                <a:solidFill>
                  <a:srgbClr val="000000"/>
                </a:solidFill>
                <a:latin typeface="Arial" charset="0"/>
              </a:rPr>
              <a:pPr algn="ctr" eaLnBrk="1" hangingPunct="1"/>
              <a:t>16.10.2013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Co-operation</a:t>
            </a:r>
          </a:p>
        </p:txBody>
      </p:sp>
      <p:pic>
        <p:nvPicPr>
          <p:cNvPr id="4101" name="Picture 7" descr="IMG_474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25725"/>
            <a:ext cx="4321175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8" descr="IMG_5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678113"/>
            <a:ext cx="4240213" cy="282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FA21A99D-B3E6-4B73-BEFA-881B4B8B33FB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23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23850" y="333375"/>
            <a:ext cx="70564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smtClean="0">
                <a:solidFill>
                  <a:srgbClr val="FF0000"/>
                </a:solidFill>
              </a:rPr>
              <a:t>Co-operation, instant benefits</a:t>
            </a:r>
          </a:p>
        </p:txBody>
      </p:sp>
      <p:pic>
        <p:nvPicPr>
          <p:cNvPr id="5124" name="Picture 11" descr="IMG_100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17575"/>
            <a:ext cx="43259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859338" y="1989138"/>
            <a:ext cx="4465637" cy="3529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Is this a crime? accident perhaps?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Benefits: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Fire fighters know to be careful when they put out the fire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More eyes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Even if not a crime, police is helping the rescue service</a:t>
            </a: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And much more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numeron paikkamerkki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625AFCFE-752D-4D73-81D9-BD8E9EB4362A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24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49" y="1272897"/>
            <a:ext cx="7048500" cy="4681537"/>
          </a:xfrm>
          <a:noFill/>
        </p:spPr>
      </p:pic>
      <p:sp>
        <p:nvSpPr>
          <p:cNvPr id="2" name="Suorakulmio 1"/>
          <p:cNvSpPr/>
          <p:nvPr/>
        </p:nvSpPr>
        <p:spPr>
          <a:xfrm>
            <a:off x="3235145" y="548680"/>
            <a:ext cx="2422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 err="1">
                <a:solidFill>
                  <a:srgbClr val="FF0000"/>
                </a:solidFill>
              </a:rPr>
              <a:t>Co-operation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0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1E468311-B2D7-4853-8036-7AF6BE6D0DCA}" type="slidenum">
              <a:rPr lang="fi-FI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fi-FI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3850" y="333375"/>
            <a:ext cx="66246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smtClean="0">
                <a:solidFill>
                  <a:srgbClr val="FF0000"/>
                </a:solidFill>
              </a:rPr>
              <a:t>Co-operation, long time benefits</a:t>
            </a:r>
          </a:p>
        </p:txBody>
      </p:sp>
      <p:pic>
        <p:nvPicPr>
          <p:cNvPr id="8196" name="Picture 11" descr="IMG_100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17575"/>
            <a:ext cx="43259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859338" y="1989138"/>
            <a:ext cx="4176712" cy="3529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Better statistic for analyses</a:t>
            </a:r>
            <a:endParaRPr lang="fi-FI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Knowledge of fire courses &gt; better </a:t>
            </a:r>
            <a:r>
              <a:rPr lang="en-US" sz="2000" kern="0" dirty="0" err="1" smtClean="0">
                <a:solidFill>
                  <a:srgbClr val="000000"/>
                </a:solidFill>
              </a:rPr>
              <a:t>riskmanagemet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And much more</a:t>
            </a:r>
            <a:endParaRPr lang="fi-FI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1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Cost structure of the emergency care services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7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smtClean="0">
                <a:ea typeface="0" pitchFamily="34" charset="-127"/>
                <a:sym typeface="0" pitchFamily="34" charset="-127"/>
              </a:rPr>
              <a:t>Rescue department's emergency care services − </a:t>
            </a:r>
            <a:br>
              <a:rPr lang="fi-FI" sz="2400" smtClean="0">
                <a:ea typeface="0" pitchFamily="34" charset="-127"/>
                <a:sym typeface="0" pitchFamily="34" charset="-127"/>
              </a:rPr>
            </a:br>
            <a:r>
              <a:rPr lang="fi-FI" sz="2400" smtClean="0">
                <a:ea typeface="0" pitchFamily="34" charset="-127"/>
                <a:sym typeface="0" pitchFamily="34" charset="-127"/>
              </a:rPr>
              <a:t>tiered field organisation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357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Fire inspections conducted 2008</a:t>
            </a:r>
            <a:r>
              <a:rPr lang="fi-FI" smtClean="0">
                <a:latin typeface="0" pitchFamily="34" charset="-127"/>
                <a:ea typeface="0" pitchFamily="34" charset="-127"/>
                <a:sym typeface="0" pitchFamily="34" charset="-127"/>
              </a:rPr>
              <a:t>–</a:t>
            </a:r>
            <a:r>
              <a:rPr lang="fi-FI" smtClean="0">
                <a:ea typeface="0" pitchFamily="34" charset="-127"/>
                <a:sym typeface="0" pitchFamily="34" charset="-127"/>
              </a:rPr>
              <a:t>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Varsinais-Suomi in figures (2012)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7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Training and communication services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45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Safety communications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Figures related to safety communications 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Personnel training 2012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03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Training for contract fire brigades 2012	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i-FI" smtClean="0">
                <a:ea typeface="0" pitchFamily="34" charset="-127"/>
                <a:sym typeface="0" pitchFamily="34" charset="-127"/>
              </a:rPr>
              <a:t>Thank you!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FI" smtClean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Organisation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The rescue department in figures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Finances 2012	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smtClean="0">
                <a:ea typeface="0" pitchFamily="34" charset="-127"/>
                <a:sym typeface="0" pitchFamily="34" charset="-127"/>
              </a:rPr>
              <a:t>Cost structure of the rescue operations</a:t>
            </a:r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295</Words>
  <Application>Microsoft Office PowerPoint</Application>
  <PresentationFormat>Näytössä katseltava diaesitys (4:3)</PresentationFormat>
  <Paragraphs>57</Paragraphs>
  <Slides>35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37" baseType="lpstr">
      <vt:lpstr>Office-teema</vt:lpstr>
      <vt:lpstr>Oletusrakenne</vt:lpstr>
      <vt:lpstr>Southwest Finland  Emergency Services</vt:lpstr>
      <vt:lpstr>Rescue service regions in Finland</vt:lpstr>
      <vt:lpstr>Varsinais-Suomi in figures (2012)</vt:lpstr>
      <vt:lpstr>PowerPoint-esitys</vt:lpstr>
      <vt:lpstr>PowerPoint-esitys</vt:lpstr>
      <vt:lpstr>Organisation</vt:lpstr>
      <vt:lpstr>The rescue department in figures</vt:lpstr>
      <vt:lpstr>Finances 2012 </vt:lpstr>
      <vt:lpstr>Cost structure of the rescue operations</vt:lpstr>
      <vt:lpstr>Rescue operations 2012</vt:lpstr>
      <vt:lpstr>Fire stations in Varsinais-Suomi</vt:lpstr>
      <vt:lpstr>Main principles of the operating model</vt:lpstr>
      <vt:lpstr>PowerPoint-esitys</vt:lpstr>
      <vt:lpstr>Operating areas of the on-call personnel</vt:lpstr>
      <vt:lpstr>Vehicle fleet</vt:lpstr>
      <vt:lpstr>The many tasks of rescue services</vt:lpstr>
      <vt:lpstr>Operative rescue missions in 2012</vt:lpstr>
      <vt:lpstr>Operative rescue missions in 2012</vt:lpstr>
      <vt:lpstr>Fire fatalities in Varsinais-Suomi</vt:lpstr>
      <vt:lpstr>PowerPoint-esitys</vt:lpstr>
      <vt:lpstr>When </vt:lpstr>
      <vt:lpstr>Co-operation</vt:lpstr>
      <vt:lpstr>PowerPoint-esitys</vt:lpstr>
      <vt:lpstr>PowerPoint-esitys</vt:lpstr>
      <vt:lpstr>PowerPoint-esitys</vt:lpstr>
      <vt:lpstr>PowerPoint-esitys</vt:lpstr>
      <vt:lpstr>Cost structure of the emergency care services</vt:lpstr>
      <vt:lpstr>Rescue department's emergency care services −  tiered field organisation</vt:lpstr>
      <vt:lpstr>Fire inspections conducted 2008–2012</vt:lpstr>
      <vt:lpstr>Training and communication services</vt:lpstr>
      <vt:lpstr>Safety communications</vt:lpstr>
      <vt:lpstr>Figures related to safety communications 2012</vt:lpstr>
      <vt:lpstr>Personnel training 2012</vt:lpstr>
      <vt:lpstr>Training for contract fire brigades 2012 </vt:lpstr>
      <vt:lpstr>Thank you!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Finland  Emergency Services</dc:title>
  <dc:creator>Nykyri Maria</dc:creator>
  <cp:lastModifiedBy>Lehtinen Knut</cp:lastModifiedBy>
  <cp:revision>7</cp:revision>
  <dcterms:created xsi:type="dcterms:W3CDTF">2013-08-08T11:11:32Z</dcterms:created>
  <dcterms:modified xsi:type="dcterms:W3CDTF">2013-10-16T16:42:46Z</dcterms:modified>
</cp:coreProperties>
</file>