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9"/>
  </p:notesMasterIdLst>
  <p:sldIdLst>
    <p:sldId id="260" r:id="rId2"/>
    <p:sldId id="257" r:id="rId3"/>
    <p:sldId id="262" r:id="rId4"/>
    <p:sldId id="263" r:id="rId5"/>
    <p:sldId id="265" r:id="rId6"/>
    <p:sldId id="261" r:id="rId7"/>
    <p:sldId id="264" r:id="rId8"/>
  </p:sldIdLst>
  <p:sldSz cx="9144000" cy="6858000" type="screen4x3"/>
  <p:notesSz cx="6858000" cy="9144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23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23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23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23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23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23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23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23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23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9" autoAdjust="0"/>
    <p:restoredTop sz="85882" autoAdjust="0"/>
  </p:normalViewPr>
  <p:slideViewPr>
    <p:cSldViewPr>
      <p:cViewPr>
        <p:scale>
          <a:sx n="86" d="100"/>
          <a:sy n="86" d="100"/>
        </p:scale>
        <p:origin x="-1602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20" y="3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188B4-8ED8-4A1D-AA9A-E05FE3C1340B}" type="datetimeFigureOut">
              <a:rPr lang="sv-SE" smtClean="0"/>
              <a:t>2012-09-28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29F89-0750-4E96-9A71-434ABF32E00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9094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 smtClean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29F89-0750-4E96-9A71-434ABF32E006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3250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29F89-0750-4E96-9A71-434ABF32E006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6972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29F89-0750-4E96-9A71-434ABF32E006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0849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29F89-0750-4E96-9A71-434ABF32E006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2440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29F89-0750-4E96-9A71-434ABF32E006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3476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29F89-0750-4E96-9A71-434ABF32E006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4436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7772400" cy="1008112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67544" y="2060848"/>
            <a:ext cx="7776864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5401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44575"/>
            <a:ext cx="84153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Klicka här för att ändra format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763713"/>
            <a:ext cx="8415337" cy="456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Klicka här för att ändra format på bakgrundstexten</a:t>
            </a:r>
          </a:p>
          <a:p>
            <a:pPr lvl="1"/>
            <a:r>
              <a:rPr lang="en-US" smtClean="0"/>
              <a:t>Nivå två</a:t>
            </a:r>
          </a:p>
          <a:p>
            <a:pPr lvl="2"/>
            <a:r>
              <a:rPr lang="en-US" smtClean="0"/>
              <a:t>Nivå tre</a:t>
            </a:r>
          </a:p>
          <a:p>
            <a:pPr lvl="3"/>
            <a:r>
              <a:rPr lang="en-US" smtClean="0"/>
              <a:t>Nivå fyra</a:t>
            </a:r>
          </a:p>
          <a:p>
            <a:pPr lvl="4"/>
            <a:r>
              <a:rPr lang="en-US" smtClean="0"/>
              <a:t>Nivå fem</a:t>
            </a:r>
          </a:p>
        </p:txBody>
      </p:sp>
      <p:pic>
        <p:nvPicPr>
          <p:cNvPr id="1028" name="Picture 8" descr="Umeå_logo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9388"/>
            <a:ext cx="6223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10"/>
          <p:cNvSpPr txBox="1">
            <a:spLocks noChangeArrowheads="1"/>
          </p:cNvSpPr>
          <p:nvPr/>
        </p:nvSpPr>
        <p:spPr bwMode="auto">
          <a:xfrm>
            <a:off x="5835650" y="476250"/>
            <a:ext cx="298132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2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2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2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2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2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23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rgbClr val="006027"/>
                </a:solidFill>
                <a:latin typeface="Arial" charset="0"/>
              </a:rPr>
              <a:t>UBC Commission on Gender Equality </a:t>
            </a:r>
            <a:endParaRPr lang="en-US" sz="1200" b="1" dirty="0">
              <a:solidFill>
                <a:srgbClr val="006027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12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2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2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8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v-SE" sz="2800" dirty="0" smtClean="0">
                <a:latin typeface="Calibri" pitchFamily="34" charset="0"/>
                <a:cs typeface="Calibri" pitchFamily="34" charset="0"/>
              </a:rPr>
            </a:br>
            <a:r>
              <a:rPr lang="sv-SE" sz="2800" dirty="0" smtClean="0">
                <a:latin typeface="Calibri" pitchFamily="34" charset="0"/>
                <a:cs typeface="Calibri" pitchFamily="34" charset="0"/>
              </a:rPr>
              <a:t>UBC Commission on Gender Equality</a:t>
            </a:r>
            <a:br>
              <a:rPr lang="sv-SE" sz="2800" dirty="0" smtClean="0">
                <a:latin typeface="Calibri" pitchFamily="34" charset="0"/>
                <a:cs typeface="Calibri" pitchFamily="34" charset="0"/>
              </a:rPr>
            </a:br>
            <a:endParaRPr lang="sv-SE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67544" y="2060848"/>
            <a:ext cx="7776864" cy="3888432"/>
          </a:xfrm>
        </p:spPr>
        <p:txBody>
          <a:bodyPr/>
          <a:lstStyle/>
          <a:p>
            <a:r>
              <a:rPr lang="sv-SE" sz="2400" dirty="0" err="1" smtClean="0">
                <a:latin typeface="Calibri" pitchFamily="34" charset="0"/>
                <a:cs typeface="Calibri" pitchFamily="34" charset="0"/>
              </a:rPr>
              <a:t>Established</a:t>
            </a:r>
            <a:r>
              <a:rPr lang="sv-SE" sz="2400" dirty="0" smtClean="0">
                <a:latin typeface="Calibri" pitchFamily="34" charset="0"/>
                <a:cs typeface="Calibri" pitchFamily="34" charset="0"/>
              </a:rPr>
              <a:t> in 2007</a:t>
            </a:r>
          </a:p>
          <a:p>
            <a:r>
              <a:rPr lang="sv-SE" sz="2400" dirty="0" smtClean="0">
                <a:latin typeface="Calibri" pitchFamily="34" charset="0"/>
                <a:cs typeface="Calibri" pitchFamily="34" charset="0"/>
              </a:rPr>
              <a:t>City </a:t>
            </a:r>
            <a:r>
              <a:rPr lang="sv-SE" sz="240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sv-SE" sz="2400" dirty="0" smtClean="0">
                <a:latin typeface="Calibri" pitchFamily="34" charset="0"/>
                <a:cs typeface="Calibri" pitchFamily="34" charset="0"/>
              </a:rPr>
              <a:t> Umeå is </a:t>
            </a:r>
            <a:r>
              <a:rPr lang="sv-SE" sz="2400" dirty="0" err="1" smtClean="0">
                <a:latin typeface="Calibri" pitchFamily="34" charset="0"/>
                <a:cs typeface="Calibri" pitchFamily="34" charset="0"/>
              </a:rPr>
              <a:t>secretariat</a:t>
            </a:r>
            <a:r>
              <a:rPr lang="sv-SE" sz="2400" dirty="0" smtClean="0">
                <a:latin typeface="Calibri" pitchFamily="34" charset="0"/>
                <a:cs typeface="Calibri" pitchFamily="34" charset="0"/>
              </a:rPr>
              <a:t> for the Commission </a:t>
            </a:r>
          </a:p>
          <a:p>
            <a:endParaRPr lang="sv-SE" sz="2400" dirty="0">
              <a:latin typeface="Calibri" pitchFamily="34" charset="0"/>
              <a:cs typeface="Calibri" pitchFamily="34" charset="0"/>
            </a:endParaRPr>
          </a:p>
          <a:p>
            <a:r>
              <a:rPr lang="sv-SE" sz="24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sv-SE" sz="2400" dirty="0" err="1" smtClean="0">
                <a:latin typeface="Calibri" pitchFamily="34" charset="0"/>
                <a:cs typeface="Calibri" pitchFamily="34" charset="0"/>
              </a:rPr>
              <a:t>goal</a:t>
            </a:r>
            <a:r>
              <a:rPr lang="sv-SE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v-SE" sz="240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sv-SE" sz="2400" dirty="0" smtClean="0">
                <a:latin typeface="Calibri" pitchFamily="34" charset="0"/>
                <a:cs typeface="Calibri" pitchFamily="34" charset="0"/>
              </a:rPr>
              <a:t> the </a:t>
            </a:r>
            <a:r>
              <a:rPr lang="sv-SE" sz="2400" dirty="0" err="1" smtClean="0">
                <a:latin typeface="Calibri" pitchFamily="34" charset="0"/>
                <a:cs typeface="Calibri" pitchFamily="34" charset="0"/>
              </a:rPr>
              <a:t>commission</a:t>
            </a:r>
            <a:r>
              <a:rPr lang="sv-SE" sz="2400" dirty="0" smtClean="0">
                <a:latin typeface="Calibri" pitchFamily="34" charset="0"/>
                <a:cs typeface="Calibri" pitchFamily="34" charset="0"/>
              </a:rPr>
              <a:t> is </a:t>
            </a:r>
            <a:r>
              <a:rPr lang="sv-SE" sz="2400" dirty="0" err="1" smtClean="0">
                <a:latin typeface="Calibri" pitchFamily="34" charset="0"/>
                <a:cs typeface="Calibri" pitchFamily="34" charset="0"/>
              </a:rPr>
              <a:t>to</a:t>
            </a:r>
            <a:r>
              <a:rPr lang="sv-SE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v-SE" sz="2400" dirty="0" err="1" smtClean="0">
                <a:latin typeface="Calibri" pitchFamily="34" charset="0"/>
                <a:cs typeface="Calibri" pitchFamily="34" charset="0"/>
              </a:rPr>
              <a:t>create</a:t>
            </a:r>
            <a:r>
              <a:rPr lang="sv-SE" sz="2400" dirty="0" smtClean="0">
                <a:latin typeface="Calibri" pitchFamily="34" charset="0"/>
                <a:cs typeface="Calibri" pitchFamily="34" charset="0"/>
              </a:rPr>
              <a:t> action for gender equality </a:t>
            </a:r>
            <a:r>
              <a:rPr lang="sv-SE" sz="2400" dirty="0" err="1" smtClean="0">
                <a:latin typeface="Calibri" pitchFamily="34" charset="0"/>
                <a:cs typeface="Calibri" pitchFamily="34" charset="0"/>
              </a:rPr>
              <a:t>around</a:t>
            </a:r>
            <a:r>
              <a:rPr lang="sv-SE" sz="2400" dirty="0" smtClean="0">
                <a:latin typeface="Calibri" pitchFamily="34" charset="0"/>
                <a:cs typeface="Calibri" pitchFamily="34" charset="0"/>
              </a:rPr>
              <a:t> the Baltic Sea and within the Union </a:t>
            </a:r>
            <a:r>
              <a:rPr lang="sv-SE" sz="240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sv-SE" sz="2400" dirty="0" smtClean="0">
                <a:latin typeface="Calibri" pitchFamily="34" charset="0"/>
                <a:cs typeface="Calibri" pitchFamily="34" charset="0"/>
              </a:rPr>
              <a:t> Baltic </a:t>
            </a:r>
            <a:r>
              <a:rPr lang="sv-SE" sz="2400" dirty="0" err="1" smtClean="0">
                <a:latin typeface="Calibri" pitchFamily="34" charset="0"/>
                <a:cs typeface="Calibri" pitchFamily="34" charset="0"/>
              </a:rPr>
              <a:t>Cities</a:t>
            </a:r>
            <a:r>
              <a:rPr lang="sv-SE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591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>
                <a:latin typeface="Calibri" pitchFamily="34" charset="0"/>
                <a:cs typeface="Calibri" pitchFamily="34" charset="0"/>
              </a:rPr>
              <a:t>What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v-SE" dirty="0" err="1" smtClean="0">
                <a:latin typeface="Calibri" pitchFamily="34" charset="0"/>
                <a:cs typeface="Calibri" pitchFamily="34" charset="0"/>
              </a:rPr>
              <a:t>we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> do </a:t>
            </a:r>
            <a:endParaRPr lang="sv-S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67544" y="2060848"/>
            <a:ext cx="7776864" cy="3672408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sv-SE" dirty="0" err="1" smtClean="0">
                <a:latin typeface="Calibri" pitchFamily="34" charset="0"/>
                <a:cs typeface="Calibri" pitchFamily="34" charset="0"/>
              </a:rPr>
              <a:t>Awairness-raising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> within the </a:t>
            </a:r>
            <a:r>
              <a:rPr lang="sv-SE" dirty="0" err="1" smtClean="0">
                <a:latin typeface="Calibri" pitchFamily="34" charset="0"/>
                <a:cs typeface="Calibri" pitchFamily="34" charset="0"/>
              </a:rPr>
              <a:t>field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v-SE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> gender equality </a:t>
            </a:r>
          </a:p>
          <a:p>
            <a:pPr marL="342900" indent="-342900">
              <a:buFont typeface="Arial" pitchFamily="34" charset="0"/>
              <a:buChar char="•"/>
            </a:pPr>
            <a:endParaRPr lang="sv-SE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v-SE" dirty="0" err="1" smtClean="0">
                <a:latin typeface="Calibri" pitchFamily="34" charset="0"/>
                <a:cs typeface="Calibri" pitchFamily="34" charset="0"/>
              </a:rPr>
              <a:t>Promoting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v-SE" dirty="0" err="1" smtClean="0">
                <a:latin typeface="Calibri" pitchFamily="34" charset="0"/>
                <a:cs typeface="Calibri" pitchFamily="34" charset="0"/>
              </a:rPr>
              <a:t>that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> a gender </a:t>
            </a:r>
            <a:r>
              <a:rPr lang="sv-SE" dirty="0" err="1" smtClean="0">
                <a:latin typeface="Calibri" pitchFamily="34" charset="0"/>
                <a:cs typeface="Calibri" pitchFamily="34" charset="0"/>
              </a:rPr>
              <a:t>perspective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> is </a:t>
            </a:r>
            <a:r>
              <a:rPr lang="sv-SE" dirty="0" err="1" smtClean="0">
                <a:latin typeface="Calibri" pitchFamily="34" charset="0"/>
                <a:cs typeface="Calibri" pitchFamily="34" charset="0"/>
              </a:rPr>
              <a:t>integrated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v-SE" dirty="0" err="1" smtClean="0">
                <a:latin typeface="Calibri" pitchFamily="34" charset="0"/>
                <a:cs typeface="Calibri" pitchFamily="34" charset="0"/>
              </a:rPr>
              <a:t>into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v-SE" dirty="0" err="1" smtClean="0">
                <a:latin typeface="Calibri" pitchFamily="34" charset="0"/>
                <a:cs typeface="Calibri" pitchFamily="34" charset="0"/>
              </a:rPr>
              <a:t>activities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v-SE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> the UBC</a:t>
            </a:r>
          </a:p>
          <a:p>
            <a:pPr marL="342900" indent="-342900">
              <a:buFont typeface="Arial" pitchFamily="34" charset="0"/>
              <a:buChar char="•"/>
            </a:pPr>
            <a:endParaRPr lang="sv-SE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v-SE" dirty="0" err="1" smtClean="0">
                <a:latin typeface="Calibri" pitchFamily="34" charset="0"/>
                <a:cs typeface="Calibri" pitchFamily="34" charset="0"/>
              </a:rPr>
              <a:t>Channeling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> information and </a:t>
            </a:r>
            <a:r>
              <a:rPr lang="sv-SE" dirty="0" err="1" smtClean="0">
                <a:latin typeface="Calibri" pitchFamily="34" charset="0"/>
                <a:cs typeface="Calibri" pitchFamily="34" charset="0"/>
              </a:rPr>
              <a:t>contacts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v-SE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> the </a:t>
            </a:r>
            <a:r>
              <a:rPr lang="sv-SE" dirty="0" err="1" smtClean="0">
                <a:latin typeface="Calibri" pitchFamily="34" charset="0"/>
                <a:cs typeface="Calibri" pitchFamily="34" charset="0"/>
              </a:rPr>
              <a:t>member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v-SE" dirty="0" err="1" smtClean="0">
                <a:latin typeface="Calibri" pitchFamily="34" charset="0"/>
                <a:cs typeface="Calibri" pitchFamily="34" charset="0"/>
              </a:rPr>
              <a:t>cities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endParaRPr lang="sv-SE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v-SE" dirty="0" err="1" smtClean="0">
                <a:latin typeface="Calibri" pitchFamily="34" charset="0"/>
                <a:cs typeface="Calibri" pitchFamily="34" charset="0"/>
              </a:rPr>
              <a:t>Promoting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v-SE" dirty="0" err="1" smtClean="0">
                <a:latin typeface="Calibri" pitchFamily="34" charset="0"/>
                <a:cs typeface="Calibri" pitchFamily="34" charset="0"/>
              </a:rPr>
              <a:t>projects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> within the area</a:t>
            </a:r>
            <a:endParaRPr lang="sv-SE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243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b="1" dirty="0" err="1" smtClean="0">
                <a:latin typeface="Calibri" pitchFamily="34" charset="0"/>
                <a:cs typeface="Calibri" pitchFamily="34" charset="0"/>
              </a:rPr>
              <a:t>Women</a:t>
            </a:r>
            <a:r>
              <a:rPr lang="sv-SE" b="1" dirty="0" smtClean="0">
                <a:latin typeface="Calibri" pitchFamily="34" charset="0"/>
                <a:cs typeface="Calibri" pitchFamily="34" charset="0"/>
              </a:rPr>
              <a:t> and men in the Union </a:t>
            </a:r>
            <a:r>
              <a:rPr lang="sv-SE" b="1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sv-SE" b="1" dirty="0" smtClean="0">
                <a:latin typeface="Calibri" pitchFamily="34" charset="0"/>
                <a:cs typeface="Calibri" pitchFamily="34" charset="0"/>
              </a:rPr>
              <a:t> the Baltic </a:t>
            </a:r>
            <a:r>
              <a:rPr lang="sv-SE" b="1" dirty="0" err="1" smtClean="0">
                <a:latin typeface="Calibri" pitchFamily="34" charset="0"/>
                <a:cs typeface="Calibri" pitchFamily="34" charset="0"/>
              </a:rPr>
              <a:t>Cities</a:t>
            </a:r>
            <a:r>
              <a:rPr lang="sv-SE" b="1" dirty="0" smtClean="0">
                <a:latin typeface="Calibri" pitchFamily="34" charset="0"/>
                <a:cs typeface="Calibri" pitchFamily="34" charset="0"/>
              </a:rPr>
              <a:t> </a:t>
            </a:r>
            <a:endParaRPr lang="sv-SE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>
                <a:latin typeface="Calibri" pitchFamily="34" charset="0"/>
                <a:cs typeface="Calibri" pitchFamily="34" charset="0"/>
              </a:rPr>
              <a:t>UBC General Conference, </a:t>
            </a:r>
          </a:p>
          <a:p>
            <a:r>
              <a:rPr lang="sv-SE" dirty="0" smtClean="0">
                <a:latin typeface="Calibri" pitchFamily="34" charset="0"/>
                <a:cs typeface="Calibri" pitchFamily="34" charset="0"/>
              </a:rPr>
              <a:t>Kristiansand, </a:t>
            </a:r>
            <a:r>
              <a:rPr lang="sv-SE" dirty="0" err="1" smtClean="0">
                <a:latin typeface="Calibri" pitchFamily="34" charset="0"/>
                <a:cs typeface="Calibri" pitchFamily="34" charset="0"/>
              </a:rPr>
              <a:t>Norway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>, 2009  </a:t>
            </a:r>
          </a:p>
          <a:p>
            <a:endParaRPr lang="sv-SE" dirty="0" smtClean="0">
              <a:latin typeface="Calibri" pitchFamily="34" charset="0"/>
              <a:cs typeface="Calibri" pitchFamily="34" charset="0"/>
            </a:endParaRPr>
          </a:p>
          <a:p>
            <a:r>
              <a:rPr lang="sv-SE" dirty="0" smtClean="0">
                <a:latin typeface="Calibri" pitchFamily="34" charset="0"/>
                <a:cs typeface="Calibri" pitchFamily="34" charset="0"/>
              </a:rPr>
              <a:t>Social planning, urban planning and </a:t>
            </a:r>
          </a:p>
          <a:p>
            <a:r>
              <a:rPr lang="sv-SE" dirty="0" smtClean="0">
                <a:latin typeface="Calibri" pitchFamily="34" charset="0"/>
                <a:cs typeface="Calibri" pitchFamily="34" charset="0"/>
              </a:rPr>
              <a:t>planning </a:t>
            </a:r>
            <a:r>
              <a:rPr lang="sv-SE" dirty="0" err="1" smtClean="0">
                <a:latin typeface="Calibri" pitchFamily="34" charset="0"/>
                <a:cs typeface="Calibri" pitchFamily="34" charset="0"/>
              </a:rPr>
              <a:t>work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endParaRPr lang="sv-SE" dirty="0">
              <a:latin typeface="Calibri" pitchFamily="34" charset="0"/>
              <a:cs typeface="Calibri" pitchFamily="34" charset="0"/>
            </a:endParaRPr>
          </a:p>
          <a:p>
            <a:r>
              <a:rPr lang="sv-SE" dirty="0" err="1" smtClean="0">
                <a:latin typeface="Calibri" pitchFamily="34" charset="0"/>
                <a:cs typeface="Calibri" pitchFamily="34" charset="0"/>
              </a:rPr>
              <a:t>Male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v-SE" dirty="0" err="1" smtClean="0">
                <a:latin typeface="Calibri" pitchFamily="34" charset="0"/>
                <a:cs typeface="Calibri" pitchFamily="34" charset="0"/>
              </a:rPr>
              <a:t>violence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v-SE" dirty="0" err="1" smtClean="0">
                <a:latin typeface="Calibri" pitchFamily="34" charset="0"/>
                <a:cs typeface="Calibri" pitchFamily="34" charset="0"/>
              </a:rPr>
              <a:t>against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v-SE" dirty="0" err="1" smtClean="0">
                <a:latin typeface="Calibri" pitchFamily="34" charset="0"/>
                <a:cs typeface="Calibri" pitchFamily="34" charset="0"/>
              </a:rPr>
              <a:t>women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sv-SE" dirty="0" smtClean="0">
                <a:latin typeface="Calibri" pitchFamily="34" charset="0"/>
                <a:cs typeface="Calibri" pitchFamily="34" charset="0"/>
              </a:rPr>
              <a:t>Prostitution and human trafficking</a:t>
            </a:r>
          </a:p>
          <a:p>
            <a:endParaRPr lang="sv-SE" dirty="0">
              <a:latin typeface="Calibri "/>
            </a:endParaRPr>
          </a:p>
          <a:p>
            <a:r>
              <a:rPr lang="sv-SE" dirty="0" smtClean="0">
                <a:latin typeface="Calibri "/>
              </a:rPr>
              <a:t> </a:t>
            </a:r>
          </a:p>
          <a:p>
            <a:endParaRPr lang="sv-SE" dirty="0" smtClean="0">
              <a:latin typeface="Calibri "/>
            </a:endParaRPr>
          </a:p>
          <a:p>
            <a:endParaRPr lang="sv-S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50940"/>
            <a:ext cx="3192618" cy="3625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21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b="1" dirty="0" smtClean="0">
                <a:latin typeface="Calibri" pitchFamily="34" charset="0"/>
                <a:cs typeface="Calibri" pitchFamily="34" charset="0"/>
              </a:rPr>
              <a:t>Tools for </a:t>
            </a:r>
            <a:r>
              <a:rPr lang="sv-SE" b="1" dirty="0" err="1" smtClean="0">
                <a:latin typeface="Calibri" pitchFamily="34" charset="0"/>
                <a:cs typeface="Calibri" pitchFamily="34" charset="0"/>
              </a:rPr>
              <a:t>change</a:t>
            </a:r>
            <a:endParaRPr lang="sv-SE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2400" dirty="0" err="1" smtClean="0">
                <a:latin typeface="Calibri" pitchFamily="34" charset="0"/>
                <a:cs typeface="Calibri" pitchFamily="34" charset="0"/>
              </a:rPr>
              <a:t>Initiate</a:t>
            </a:r>
            <a:r>
              <a:rPr lang="sv-SE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v-SE" sz="2400" dirty="0" err="1" smtClean="0">
                <a:latin typeface="Calibri" pitchFamily="34" charset="0"/>
                <a:cs typeface="Calibri" pitchFamily="34" charset="0"/>
              </a:rPr>
              <a:t>cooperation</a:t>
            </a:r>
            <a:r>
              <a:rPr lang="sv-SE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v-SE" sz="2400" dirty="0" err="1" smtClean="0">
                <a:latin typeface="Calibri" pitchFamily="34" charset="0"/>
                <a:cs typeface="Calibri" pitchFamily="34" charset="0"/>
              </a:rPr>
              <a:t>with</a:t>
            </a:r>
            <a:r>
              <a:rPr lang="sv-SE" sz="2400" dirty="0" smtClean="0">
                <a:latin typeface="Calibri" pitchFamily="34" charset="0"/>
                <a:cs typeface="Calibri" pitchFamily="34" charset="0"/>
              </a:rPr>
              <a:t> the </a:t>
            </a:r>
            <a:r>
              <a:rPr lang="sv-SE" sz="2400" dirty="0" err="1" smtClean="0">
                <a:latin typeface="Calibri" pitchFamily="34" charset="0"/>
                <a:cs typeface="Calibri" pitchFamily="34" charset="0"/>
              </a:rPr>
              <a:t>cities</a:t>
            </a:r>
            <a:r>
              <a:rPr lang="sv-SE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v-SE" sz="2400" dirty="0" err="1" smtClean="0">
                <a:latin typeface="Calibri" pitchFamily="34" charset="0"/>
                <a:cs typeface="Calibri" pitchFamily="34" charset="0"/>
              </a:rPr>
              <a:t>where</a:t>
            </a:r>
            <a:r>
              <a:rPr lang="sv-SE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v-SE" sz="2400" dirty="0" err="1" smtClean="0">
                <a:latin typeface="Calibri" pitchFamily="34" charset="0"/>
                <a:cs typeface="Calibri" pitchFamily="34" charset="0"/>
              </a:rPr>
              <a:t>we</a:t>
            </a:r>
            <a:r>
              <a:rPr lang="sv-SE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v-SE" sz="2400" dirty="0" err="1" smtClean="0">
                <a:latin typeface="Calibri" pitchFamily="34" charset="0"/>
                <a:cs typeface="Calibri" pitchFamily="34" charset="0"/>
              </a:rPr>
              <a:t>have</a:t>
            </a:r>
            <a:r>
              <a:rPr lang="sv-SE" sz="2400" dirty="0" smtClean="0">
                <a:latin typeface="Calibri" pitchFamily="34" charset="0"/>
                <a:cs typeface="Calibri" pitchFamily="34" charset="0"/>
              </a:rPr>
              <a:t> the meetings </a:t>
            </a:r>
          </a:p>
          <a:p>
            <a:endParaRPr lang="sv-SE" sz="24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v-SE" sz="2400" dirty="0" err="1" smtClean="0">
                <a:latin typeface="Calibri" pitchFamily="34" charset="0"/>
                <a:cs typeface="Calibri" pitchFamily="34" charset="0"/>
              </a:rPr>
              <a:t>Sharing</a:t>
            </a:r>
            <a:r>
              <a:rPr lang="sv-SE" sz="2400" dirty="0" smtClean="0">
                <a:latin typeface="Calibri" pitchFamily="34" charset="0"/>
                <a:cs typeface="Calibri" pitchFamily="34" charset="0"/>
              </a:rPr>
              <a:t> best </a:t>
            </a:r>
            <a:r>
              <a:rPr lang="sv-SE" sz="2400" dirty="0" err="1" smtClean="0">
                <a:latin typeface="Calibri" pitchFamily="34" charset="0"/>
                <a:cs typeface="Calibri" pitchFamily="34" charset="0"/>
              </a:rPr>
              <a:t>practice</a:t>
            </a:r>
            <a:r>
              <a:rPr lang="sv-SE" sz="24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endParaRPr lang="sv-SE" sz="24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v-SE" sz="2400" dirty="0" smtClean="0">
                <a:latin typeface="Calibri" pitchFamily="34" charset="0"/>
                <a:cs typeface="Calibri" pitchFamily="34" charset="0"/>
              </a:rPr>
              <a:t>Exchange </a:t>
            </a:r>
            <a:r>
              <a:rPr lang="sv-SE" sz="2400" dirty="0" err="1" smtClean="0">
                <a:latin typeface="Calibri" pitchFamily="34" charset="0"/>
                <a:cs typeface="Calibri" pitchFamily="34" charset="0"/>
              </a:rPr>
              <a:t>of</a:t>
            </a:r>
            <a:r>
              <a:rPr lang="sv-SE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v-SE" sz="2400" dirty="0" err="1" smtClean="0">
                <a:latin typeface="Calibri" pitchFamily="34" charset="0"/>
                <a:cs typeface="Calibri" pitchFamily="34" charset="0"/>
              </a:rPr>
              <a:t>experience</a:t>
            </a:r>
            <a:r>
              <a:rPr lang="sv-SE" sz="24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endParaRPr lang="sv-SE" sz="24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v-SE" sz="2400" dirty="0" smtClean="0">
                <a:latin typeface="Calibri" pitchFamily="34" charset="0"/>
                <a:cs typeface="Calibri" pitchFamily="34" charset="0"/>
              </a:rPr>
              <a:t>Practical </a:t>
            </a:r>
            <a:r>
              <a:rPr lang="sv-SE" sz="2400" dirty="0" err="1" smtClean="0">
                <a:latin typeface="Calibri" pitchFamily="34" charset="0"/>
                <a:cs typeface="Calibri" pitchFamily="34" charset="0"/>
              </a:rPr>
              <a:t>knowledge</a:t>
            </a:r>
            <a:r>
              <a:rPr lang="sv-SE" sz="2400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endParaRPr lang="sv-SE" dirty="0" smtClean="0">
              <a:latin typeface="Calibri "/>
            </a:endParaRPr>
          </a:p>
          <a:p>
            <a:endParaRPr lang="sv-SE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349696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latin typeface="Calibri" pitchFamily="34" charset="0"/>
                <a:cs typeface="Calibri" pitchFamily="34" charset="0"/>
              </a:rPr>
              <a:t>Gender </a:t>
            </a:r>
            <a:r>
              <a:rPr lang="sv-SE" dirty="0" err="1" smtClean="0">
                <a:latin typeface="Calibri" pitchFamily="34" charset="0"/>
                <a:cs typeface="Calibri" pitchFamily="34" charset="0"/>
              </a:rPr>
              <a:t>commission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> 2011-  sep 2012 </a:t>
            </a:r>
            <a:endParaRPr lang="sv-S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sv-SE" dirty="0" smtClean="0">
                <a:latin typeface="Calibri" pitchFamily="34" charset="0"/>
                <a:cs typeface="Calibri" pitchFamily="34" charset="0"/>
              </a:rPr>
              <a:t>Gender </a:t>
            </a:r>
            <a:r>
              <a:rPr lang="sv-SE" dirty="0" err="1" smtClean="0">
                <a:latin typeface="Calibri" pitchFamily="34" charset="0"/>
                <a:cs typeface="Calibri" pitchFamily="34" charset="0"/>
              </a:rPr>
              <a:t>equality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v-SE" dirty="0" err="1" smtClean="0">
                <a:latin typeface="Calibri" pitchFamily="34" charset="0"/>
                <a:cs typeface="Calibri" pitchFamily="34" charset="0"/>
              </a:rPr>
              <a:t>commission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> meeting, april 2012, </a:t>
            </a:r>
            <a:r>
              <a:rPr lang="sv-SE" dirty="0" err="1" smtClean="0">
                <a:latin typeface="Calibri" pitchFamily="34" charset="0"/>
                <a:cs typeface="Calibri" pitchFamily="34" charset="0"/>
              </a:rPr>
              <a:t>Helsinki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> 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v-SE" dirty="0" err="1" smtClean="0">
                <a:latin typeface="Calibri" pitchFamily="34" charset="0"/>
                <a:cs typeface="Calibri" pitchFamily="34" charset="0"/>
              </a:rPr>
              <a:t>Seminar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> on gender budgeting, april 2012, </a:t>
            </a:r>
            <a:r>
              <a:rPr lang="sv-SE" dirty="0" err="1" smtClean="0">
                <a:latin typeface="Calibri" pitchFamily="34" charset="0"/>
                <a:cs typeface="Calibri" pitchFamily="34" charset="0"/>
              </a:rPr>
              <a:t>Helsinki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v-SE" dirty="0" smtClean="0">
                <a:latin typeface="Calibri" pitchFamily="34" charset="0"/>
                <a:cs typeface="Calibri" pitchFamily="34" charset="0"/>
              </a:rPr>
              <a:t>Commission on Health and Social </a:t>
            </a:r>
            <a:r>
              <a:rPr lang="sv-SE" dirty="0" err="1" smtClean="0">
                <a:latin typeface="Calibri" pitchFamily="34" charset="0"/>
                <a:cs typeface="Calibri" pitchFamily="34" charset="0"/>
              </a:rPr>
              <a:t>Affairs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> , </a:t>
            </a:r>
            <a:r>
              <a:rPr lang="sv-SE" dirty="0" err="1" smtClean="0">
                <a:latin typeface="Calibri" pitchFamily="34" charset="0"/>
                <a:cs typeface="Calibri" pitchFamily="34" charset="0"/>
              </a:rPr>
              <a:t>june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> 2012, </a:t>
            </a:r>
            <a:r>
              <a:rPr lang="sv-SE" dirty="0" err="1" smtClean="0">
                <a:latin typeface="Calibri" pitchFamily="34" charset="0"/>
                <a:cs typeface="Calibri" pitchFamily="34" charset="0"/>
              </a:rPr>
              <a:t>Vaasa</a:t>
            </a:r>
            <a:endParaRPr lang="sv-SE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v-SE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v-SE" dirty="0" smtClean="0">
                <a:latin typeface="Calibri" pitchFamily="34" charset="0"/>
                <a:cs typeface="Calibri" pitchFamily="34" charset="0"/>
              </a:rPr>
              <a:t>Campaign posters </a:t>
            </a:r>
            <a:r>
              <a:rPr lang="sv-SE" dirty="0" err="1" smtClean="0">
                <a:latin typeface="Calibri" pitchFamily="34" charset="0"/>
                <a:cs typeface="Calibri" pitchFamily="34" charset="0"/>
              </a:rPr>
              <a:t>to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v-SE" dirty="0" err="1" smtClean="0">
                <a:latin typeface="Calibri" pitchFamily="34" charset="0"/>
                <a:cs typeface="Calibri" pitchFamily="34" charset="0"/>
              </a:rPr>
              <a:t>promote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v-SE" dirty="0" err="1" smtClean="0">
                <a:latin typeface="Calibri" pitchFamily="34" charset="0"/>
                <a:cs typeface="Calibri" pitchFamily="34" charset="0"/>
              </a:rPr>
              <a:t>awarness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> on </a:t>
            </a:r>
            <a:br>
              <a:rPr lang="sv-SE" dirty="0" smtClean="0">
                <a:latin typeface="Calibri" pitchFamily="34" charset="0"/>
                <a:cs typeface="Calibri" pitchFamily="34" charset="0"/>
              </a:rPr>
            </a:br>
            <a:r>
              <a:rPr lang="sv-SE" dirty="0" smtClean="0">
                <a:latin typeface="Calibri" pitchFamily="34" charset="0"/>
                <a:cs typeface="Calibri" pitchFamily="34" charset="0"/>
              </a:rPr>
              <a:t>gender </a:t>
            </a:r>
            <a:r>
              <a:rPr lang="sv-SE" dirty="0" err="1" smtClean="0">
                <a:latin typeface="Calibri" pitchFamily="34" charset="0"/>
                <a:cs typeface="Calibri" pitchFamily="34" charset="0"/>
              </a:rPr>
              <a:t>equality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>  </a:t>
            </a:r>
          </a:p>
          <a:p>
            <a:pPr marL="342900" indent="-342900">
              <a:buFont typeface="Arial" pitchFamily="34" charset="0"/>
              <a:buChar char="•"/>
            </a:pPr>
            <a:endParaRPr lang="sv-SE" dirty="0"/>
          </a:p>
        </p:txBody>
      </p:sp>
      <p:pic>
        <p:nvPicPr>
          <p:cNvPr id="1026" name="Picture 2" descr="C:\Users\lingus02\AppData\Local\Microsoft\Windows\Temporary Internet Files\Content.Outlook\IRMF470V\IMAG0107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" r="8614"/>
          <a:stretch/>
        </p:blipFill>
        <p:spPr bwMode="auto">
          <a:xfrm rot="6087192">
            <a:off x="5719537" y="3859396"/>
            <a:ext cx="3312369" cy="2295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39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v-SE" dirty="0" smtClean="0">
                <a:latin typeface="Calibri" pitchFamily="34" charset="0"/>
                <a:cs typeface="Calibri" pitchFamily="34" charset="0"/>
              </a:rPr>
            </a:br>
            <a:r>
              <a:rPr lang="sv-SE" dirty="0" err="1" smtClean="0">
                <a:latin typeface="Calibri" pitchFamily="34" charset="0"/>
                <a:cs typeface="Calibri" pitchFamily="34" charset="0"/>
              </a:rPr>
              <a:t>Future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v-SE" dirty="0" err="1" smtClean="0">
                <a:latin typeface="Calibri" pitchFamily="34" charset="0"/>
                <a:cs typeface="Calibri" pitchFamily="34" charset="0"/>
              </a:rPr>
              <a:t>work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sv-SE" dirty="0">
                <a:latin typeface="Calibri" pitchFamily="34" charset="0"/>
                <a:cs typeface="Calibri" pitchFamily="34" charset="0"/>
              </a:rPr>
              <a:t>- UBC Commission on Gender </a:t>
            </a:r>
            <a:r>
              <a:rPr lang="sv-SE" dirty="0" err="1">
                <a:latin typeface="Calibri" pitchFamily="34" charset="0"/>
                <a:cs typeface="Calibri" pitchFamily="34" charset="0"/>
              </a:rPr>
              <a:t>Equality</a:t>
            </a:r>
            <a:r>
              <a:rPr lang="sv-SE" dirty="0">
                <a:latin typeface="Calibri" pitchFamily="34" charset="0"/>
                <a:cs typeface="Calibri" pitchFamily="34" charset="0"/>
              </a:rPr>
              <a:t/>
            </a:r>
            <a:br>
              <a:rPr lang="sv-SE" dirty="0">
                <a:latin typeface="Calibri" pitchFamily="34" charset="0"/>
                <a:cs typeface="Calibri" pitchFamily="34" charset="0"/>
              </a:rPr>
            </a:br>
            <a:r>
              <a:rPr lang="sv-SE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sv-SE" dirty="0" smtClean="0">
                <a:latin typeface="Calibri" pitchFamily="34" charset="0"/>
                <a:cs typeface="Calibri" pitchFamily="34" charset="0"/>
              </a:rPr>
            </a:br>
            <a:endParaRPr lang="sv-S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67544" y="2060848"/>
            <a:ext cx="7776864" cy="4464496"/>
          </a:xfrm>
        </p:spPr>
        <p:txBody>
          <a:bodyPr/>
          <a:lstStyle/>
          <a:p>
            <a:r>
              <a:rPr lang="sv-SE" sz="1800" u="sng" dirty="0" smtClean="0">
                <a:latin typeface="Calibri "/>
              </a:rPr>
              <a:t>Focus: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v-SE" sz="1800" dirty="0" smtClean="0">
                <a:latin typeface="Calibri "/>
              </a:rPr>
              <a:t>Social planning, urban planing and planning </a:t>
            </a:r>
            <a:r>
              <a:rPr lang="sv-SE" sz="1800" dirty="0" err="1" smtClean="0">
                <a:latin typeface="Calibri "/>
              </a:rPr>
              <a:t>work</a:t>
            </a:r>
            <a:endParaRPr lang="sv-SE" sz="1800" dirty="0" smtClean="0">
              <a:latin typeface="Calibri 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v-SE" sz="1800" dirty="0" err="1" smtClean="0">
                <a:latin typeface="Calibri "/>
              </a:rPr>
              <a:t>Combating</a:t>
            </a:r>
            <a:r>
              <a:rPr lang="sv-SE" sz="1800" dirty="0" smtClean="0">
                <a:latin typeface="Calibri "/>
              </a:rPr>
              <a:t> prostitution and trafficking </a:t>
            </a:r>
            <a:endParaRPr lang="sv-SE" sz="1800" dirty="0">
              <a:latin typeface="Calibri 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v-SE" sz="1800" dirty="0">
                <a:latin typeface="Calibri "/>
              </a:rPr>
              <a:t>Labour market </a:t>
            </a:r>
            <a:r>
              <a:rPr lang="sv-SE" sz="1800" dirty="0" err="1" smtClean="0">
                <a:latin typeface="Calibri "/>
              </a:rPr>
              <a:t>issues</a:t>
            </a:r>
            <a:endParaRPr lang="sv-SE" sz="1800" dirty="0" smtClean="0">
              <a:latin typeface="Calibri 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v-SE" sz="1800" dirty="0" smtClean="0">
                <a:latin typeface="Calibri "/>
              </a:rPr>
              <a:t>Gender budgeting </a:t>
            </a:r>
            <a:endParaRPr lang="sv-SE" sz="1800" dirty="0">
              <a:latin typeface="Calibri 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v-SE" sz="1800" dirty="0" smtClean="0">
                <a:latin typeface="Calibri "/>
              </a:rPr>
              <a:t>Baltic </a:t>
            </a:r>
            <a:r>
              <a:rPr lang="sv-SE" sz="1800" dirty="0" err="1" smtClean="0">
                <a:latin typeface="Calibri "/>
              </a:rPr>
              <a:t>sea</a:t>
            </a:r>
            <a:r>
              <a:rPr lang="sv-SE" sz="1800" dirty="0" smtClean="0">
                <a:latin typeface="Calibri "/>
              </a:rPr>
              <a:t> </a:t>
            </a:r>
            <a:r>
              <a:rPr lang="sv-SE" sz="1800" dirty="0" err="1" smtClean="0">
                <a:latin typeface="Calibri "/>
              </a:rPr>
              <a:t>strategy</a:t>
            </a:r>
            <a:r>
              <a:rPr lang="sv-SE" sz="1800" dirty="0" smtClean="0">
                <a:latin typeface="Calibri "/>
              </a:rPr>
              <a:t> </a:t>
            </a:r>
          </a:p>
          <a:p>
            <a:endParaRPr lang="sv-SE" sz="1800" dirty="0">
              <a:latin typeface="Calibri "/>
            </a:endParaRPr>
          </a:p>
          <a:p>
            <a:r>
              <a:rPr lang="sv-SE" sz="1800" u="sng" dirty="0" err="1" smtClean="0">
                <a:latin typeface="Calibri "/>
              </a:rPr>
              <a:t>Activities</a:t>
            </a:r>
            <a:r>
              <a:rPr lang="sv-SE" sz="1800" u="sng" dirty="0" smtClean="0">
                <a:latin typeface="Calibri "/>
              </a:rPr>
              <a:t>:</a:t>
            </a:r>
            <a:r>
              <a:rPr lang="sv-SE" sz="1800" dirty="0" smtClean="0">
                <a:latin typeface="Calibri "/>
              </a:rPr>
              <a:t> </a:t>
            </a:r>
            <a:endParaRPr lang="sv-SE" sz="1600" dirty="0" smtClean="0">
              <a:latin typeface="Calibri 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v-SE" sz="1400" dirty="0" smtClean="0">
                <a:latin typeface="Calibri "/>
              </a:rPr>
              <a:t>Commission on gender </a:t>
            </a:r>
            <a:r>
              <a:rPr lang="sv-SE" sz="1400" dirty="0" err="1" smtClean="0">
                <a:latin typeface="Calibri "/>
              </a:rPr>
              <a:t>equality</a:t>
            </a:r>
            <a:r>
              <a:rPr lang="sv-SE" sz="1400" dirty="0" smtClean="0">
                <a:latin typeface="Calibri "/>
              </a:rPr>
              <a:t>, meeting, November 2012, Brussels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1400" dirty="0" smtClean="0">
                <a:latin typeface="Calibri "/>
              </a:rPr>
              <a:t>Joint meeting </a:t>
            </a:r>
            <a:r>
              <a:rPr lang="sv-SE" sz="1400" dirty="0" err="1" smtClean="0">
                <a:latin typeface="Calibri "/>
              </a:rPr>
              <a:t>with</a:t>
            </a:r>
            <a:r>
              <a:rPr lang="sv-SE" sz="1400" dirty="0" smtClean="0">
                <a:latin typeface="Calibri "/>
              </a:rPr>
              <a:t> the Commission on Urban Planning, </a:t>
            </a:r>
            <a:r>
              <a:rPr lang="sv-SE" sz="1400" dirty="0">
                <a:latin typeface="Calibri "/>
              </a:rPr>
              <a:t>M</a:t>
            </a:r>
            <a:r>
              <a:rPr lang="sv-SE" sz="1400" dirty="0" smtClean="0">
                <a:latin typeface="Calibri "/>
              </a:rPr>
              <a:t>ay 2013, Umeå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1400" dirty="0" smtClean="0">
                <a:latin typeface="Calibri "/>
              </a:rPr>
              <a:t>Workshop, 5th Nordic council </a:t>
            </a:r>
            <a:r>
              <a:rPr lang="sv-SE" sz="1400" dirty="0" err="1" smtClean="0">
                <a:latin typeface="Calibri "/>
              </a:rPr>
              <a:t>of</a:t>
            </a:r>
            <a:r>
              <a:rPr lang="sv-SE" sz="1400" dirty="0" smtClean="0">
                <a:latin typeface="Calibri "/>
              </a:rPr>
              <a:t> ministers </a:t>
            </a:r>
            <a:r>
              <a:rPr lang="sv-SE" sz="1400" dirty="0" err="1" smtClean="0">
                <a:latin typeface="Calibri "/>
              </a:rPr>
              <a:t>conference</a:t>
            </a:r>
            <a:r>
              <a:rPr lang="sv-SE" sz="1400" dirty="0" smtClean="0">
                <a:latin typeface="Calibri "/>
              </a:rPr>
              <a:t> for </a:t>
            </a:r>
            <a:r>
              <a:rPr lang="sv-SE" sz="1400" dirty="0" err="1" smtClean="0">
                <a:latin typeface="Calibri "/>
              </a:rPr>
              <a:t>sustainable</a:t>
            </a:r>
            <a:r>
              <a:rPr lang="sv-SE" sz="1400" dirty="0" smtClean="0">
                <a:latin typeface="Calibri "/>
              </a:rPr>
              <a:t> </a:t>
            </a:r>
            <a:r>
              <a:rPr lang="sv-SE" sz="1400" dirty="0" err="1" smtClean="0">
                <a:latin typeface="Calibri "/>
              </a:rPr>
              <a:t>development</a:t>
            </a:r>
            <a:r>
              <a:rPr lang="sv-SE" sz="1400" dirty="0" smtClean="0">
                <a:latin typeface="Calibri "/>
              </a:rPr>
              <a:t>, september 2013, Umeå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v-SE" sz="1400" dirty="0" err="1" smtClean="0">
                <a:latin typeface="Calibri "/>
              </a:rPr>
              <a:t>Update</a:t>
            </a:r>
            <a:r>
              <a:rPr lang="sv-SE" sz="1400" dirty="0" smtClean="0">
                <a:latin typeface="Calibri "/>
              </a:rPr>
              <a:t> ”</a:t>
            </a:r>
            <a:r>
              <a:rPr lang="sv-SE" sz="1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sv-SE" sz="1400" b="1" dirty="0" err="1">
                <a:latin typeface="Calibri" pitchFamily="34" charset="0"/>
                <a:cs typeface="Calibri" pitchFamily="34" charset="0"/>
              </a:rPr>
              <a:t>Women</a:t>
            </a:r>
            <a:r>
              <a:rPr lang="sv-SE" sz="1400" b="1" dirty="0">
                <a:latin typeface="Calibri" pitchFamily="34" charset="0"/>
                <a:cs typeface="Calibri" pitchFamily="34" charset="0"/>
              </a:rPr>
              <a:t> and men in the Union </a:t>
            </a:r>
            <a:r>
              <a:rPr lang="sv-SE" sz="1400" b="1" dirty="0" err="1">
                <a:latin typeface="Calibri" pitchFamily="34" charset="0"/>
                <a:cs typeface="Calibri" pitchFamily="34" charset="0"/>
              </a:rPr>
              <a:t>of</a:t>
            </a:r>
            <a:r>
              <a:rPr lang="sv-SE" sz="1400" b="1" dirty="0">
                <a:latin typeface="Calibri" pitchFamily="34" charset="0"/>
                <a:cs typeface="Calibri" pitchFamily="34" charset="0"/>
              </a:rPr>
              <a:t> the Baltic </a:t>
            </a:r>
            <a:r>
              <a:rPr lang="sv-SE" sz="1400" b="1" dirty="0" err="1" smtClean="0">
                <a:latin typeface="Calibri" pitchFamily="34" charset="0"/>
                <a:cs typeface="Calibri" pitchFamily="34" charset="0"/>
              </a:rPr>
              <a:t>Cities</a:t>
            </a:r>
            <a:r>
              <a:rPr lang="sv-SE" sz="1400" b="1" dirty="0" smtClean="0">
                <a:latin typeface="Calibri" pitchFamily="34" charset="0"/>
                <a:cs typeface="Calibri" pitchFamily="34" charset="0"/>
              </a:rPr>
              <a:t>” </a:t>
            </a:r>
            <a:r>
              <a:rPr lang="sv-SE" sz="1400" dirty="0" err="1" smtClean="0">
                <a:latin typeface="Calibri "/>
              </a:rPr>
              <a:t>to</a:t>
            </a:r>
            <a:r>
              <a:rPr lang="sv-SE" sz="1400" dirty="0" smtClean="0">
                <a:latin typeface="Calibri "/>
              </a:rPr>
              <a:t> the </a:t>
            </a:r>
            <a:r>
              <a:rPr lang="en-GB" sz="1400" dirty="0">
                <a:latin typeface="Calibri "/>
              </a:rPr>
              <a:t>XII UBC General Conference, </a:t>
            </a:r>
            <a:r>
              <a:rPr lang="en-GB" sz="1400" dirty="0" smtClean="0">
                <a:latin typeface="Calibri "/>
              </a:rPr>
              <a:t>October 2013</a:t>
            </a:r>
            <a:endParaRPr lang="sv-SE" sz="1400" dirty="0">
              <a:latin typeface="Calibri "/>
            </a:endParaRPr>
          </a:p>
          <a:p>
            <a:endParaRPr lang="sv-SE" sz="1600" dirty="0">
              <a:latin typeface="Calibri "/>
            </a:endParaRPr>
          </a:p>
          <a:p>
            <a:pPr marL="342900" indent="-342900">
              <a:buFont typeface="Arial" pitchFamily="34" charset="0"/>
              <a:buChar char="•"/>
            </a:pPr>
            <a:endParaRPr lang="sv-SE" dirty="0" smtClean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46015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latin typeface="Calibri" pitchFamily="34" charset="0"/>
                <a:cs typeface="Calibri" pitchFamily="34" charset="0"/>
              </a:rPr>
              <a:t>Project ”BSR </a:t>
            </a:r>
            <a:r>
              <a:rPr lang="sv-SE" dirty="0" err="1" smtClean="0">
                <a:latin typeface="Calibri" pitchFamily="34" charset="0"/>
                <a:cs typeface="Calibri" pitchFamily="34" charset="0"/>
              </a:rPr>
              <a:t>Local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v-SE" dirty="0" err="1" smtClean="0">
                <a:latin typeface="Calibri" pitchFamily="34" charset="0"/>
                <a:cs typeface="Calibri" pitchFamily="34" charset="0"/>
              </a:rPr>
              <a:t>Platform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> on Social </a:t>
            </a:r>
            <a:r>
              <a:rPr lang="sv-SE" dirty="0" err="1" smtClean="0">
                <a:latin typeface="Calibri" pitchFamily="34" charset="0"/>
                <a:cs typeface="Calibri" pitchFamily="34" charset="0"/>
              </a:rPr>
              <a:t>Development</a:t>
            </a:r>
            <a:r>
              <a:rPr lang="sv-SE" dirty="0" smtClean="0">
                <a:latin typeface="Calibri" pitchFamily="34" charset="0"/>
                <a:cs typeface="Calibri" pitchFamily="34" charset="0"/>
              </a:rPr>
              <a:t>” </a:t>
            </a:r>
            <a:br>
              <a:rPr lang="sv-SE" dirty="0" smtClean="0">
                <a:latin typeface="Calibri" pitchFamily="34" charset="0"/>
                <a:cs typeface="Calibri" pitchFamily="34" charset="0"/>
              </a:rPr>
            </a:br>
            <a:r>
              <a:rPr lang="sv-SE" dirty="0" smtClean="0">
                <a:latin typeface="Calibri" pitchFamily="34" charset="0"/>
                <a:cs typeface="Calibri" pitchFamily="34" charset="0"/>
              </a:rPr>
              <a:t>sep 2012 – aug 2014 </a:t>
            </a:r>
            <a:endParaRPr lang="sv-S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67544" y="2060848"/>
            <a:ext cx="8280920" cy="4680520"/>
          </a:xfrm>
        </p:spPr>
        <p:txBody>
          <a:bodyPr/>
          <a:lstStyle/>
          <a:p>
            <a:r>
              <a:rPr lang="sv-SE" sz="1600" b="1" dirty="0" err="1" smtClean="0">
                <a:latin typeface="Calibri" pitchFamily="34" charset="0"/>
                <a:cs typeface="Calibri" pitchFamily="34" charset="0"/>
              </a:rPr>
              <a:t>Aim</a:t>
            </a:r>
            <a:endParaRPr lang="sv-SE" sz="1600" b="1" dirty="0" smtClean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sv-SE" sz="1600" dirty="0" err="1" smtClean="0">
                <a:latin typeface="Calibri" pitchFamily="34" charset="0"/>
                <a:cs typeface="Calibri" pitchFamily="34" charset="0"/>
              </a:rPr>
              <a:t>Strengthen</a:t>
            </a:r>
            <a:r>
              <a:rPr lang="sv-SE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v-SE" sz="1600" dirty="0">
                <a:latin typeface="Calibri" pitchFamily="34" charset="0"/>
                <a:cs typeface="Calibri" pitchFamily="34" charset="0"/>
              </a:rPr>
              <a:t>the social dimension in </a:t>
            </a:r>
            <a:r>
              <a:rPr lang="sv-SE" sz="1600" dirty="0" smtClean="0">
                <a:latin typeface="Calibri" pitchFamily="34" charset="0"/>
                <a:cs typeface="Calibri" pitchFamily="34" charset="0"/>
              </a:rPr>
              <a:t>the BSR </a:t>
            </a:r>
            <a:r>
              <a:rPr lang="sv-SE" sz="1600" dirty="0" err="1" smtClean="0">
                <a:latin typeface="Calibri" pitchFamily="34" charset="0"/>
                <a:cs typeface="Calibri" pitchFamily="34" charset="0"/>
              </a:rPr>
              <a:t>strategy</a:t>
            </a:r>
            <a:r>
              <a:rPr lang="sv-SE" sz="1600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sv-SE" sz="1600" dirty="0" err="1" smtClean="0">
                <a:latin typeface="Calibri" pitchFamily="34" charset="0"/>
                <a:cs typeface="Calibri" pitchFamily="34" charset="0"/>
              </a:rPr>
              <a:t>next</a:t>
            </a:r>
            <a:r>
              <a:rPr lang="sv-SE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v-SE" sz="1600" dirty="0" err="1">
                <a:latin typeface="Calibri" pitchFamily="34" charset="0"/>
                <a:cs typeface="Calibri" pitchFamily="34" charset="0"/>
              </a:rPr>
              <a:t>programme</a:t>
            </a:r>
            <a:r>
              <a:rPr lang="sv-SE" sz="1600" dirty="0">
                <a:latin typeface="Calibri" pitchFamily="34" charset="0"/>
                <a:cs typeface="Calibri" pitchFamily="34" charset="0"/>
              </a:rPr>
              <a:t> period 2014-2020)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v-SE" sz="1600" dirty="0" err="1">
                <a:latin typeface="Calibri" pitchFamily="34" charset="0"/>
                <a:cs typeface="Calibri" pitchFamily="34" charset="0"/>
              </a:rPr>
              <a:t>Coordinate</a:t>
            </a:r>
            <a:r>
              <a:rPr lang="sv-SE" sz="1600" dirty="0">
                <a:latin typeface="Calibri" pitchFamily="34" charset="0"/>
                <a:cs typeface="Calibri" pitchFamily="34" charset="0"/>
              </a:rPr>
              <a:t> a </a:t>
            </a:r>
            <a:r>
              <a:rPr lang="sv-SE" sz="1600" dirty="0" err="1">
                <a:latin typeface="Calibri" pitchFamily="34" charset="0"/>
                <a:cs typeface="Calibri" pitchFamily="34" charset="0"/>
              </a:rPr>
              <a:t>thematic</a:t>
            </a:r>
            <a:r>
              <a:rPr lang="sv-SE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sv-SE" sz="1600" dirty="0" err="1">
                <a:latin typeface="Calibri" pitchFamily="34" charset="0"/>
                <a:cs typeface="Calibri" pitchFamily="34" charset="0"/>
              </a:rPr>
              <a:t>network</a:t>
            </a:r>
            <a:r>
              <a:rPr lang="sv-SE" sz="1600" dirty="0">
                <a:latin typeface="Calibri" pitchFamily="34" charset="0"/>
                <a:cs typeface="Calibri" pitchFamily="34" charset="0"/>
              </a:rPr>
              <a:t> on social </a:t>
            </a:r>
            <a:r>
              <a:rPr lang="sv-SE" sz="1600" dirty="0" err="1">
                <a:latin typeface="Calibri" pitchFamily="34" charset="0"/>
                <a:cs typeface="Calibri" pitchFamily="34" charset="0"/>
              </a:rPr>
              <a:t>issues</a:t>
            </a:r>
            <a:endParaRPr lang="sv-SE" sz="16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sv-SE" sz="1600" dirty="0" err="1" smtClean="0">
                <a:latin typeface="Calibri" pitchFamily="34" charset="0"/>
                <a:cs typeface="Calibri" pitchFamily="34" charset="0"/>
              </a:rPr>
              <a:t>Promote</a:t>
            </a:r>
            <a:r>
              <a:rPr lang="sv-SE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v-SE" sz="1600" dirty="0" err="1" smtClean="0">
                <a:latin typeface="Calibri" pitchFamily="34" charset="0"/>
                <a:cs typeface="Calibri" pitchFamily="34" charset="0"/>
              </a:rPr>
              <a:t>local</a:t>
            </a:r>
            <a:r>
              <a:rPr lang="sv-SE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v-SE" sz="1600" dirty="0" err="1">
                <a:latin typeface="Calibri" pitchFamily="34" charset="0"/>
                <a:cs typeface="Calibri" pitchFamily="34" charset="0"/>
              </a:rPr>
              <a:t>level</a:t>
            </a:r>
            <a:r>
              <a:rPr lang="sv-SE" sz="1600" dirty="0">
                <a:latin typeface="Calibri" pitchFamily="34" charset="0"/>
                <a:cs typeface="Calibri" pitchFamily="34" charset="0"/>
              </a:rPr>
              <a:t> participation </a:t>
            </a:r>
            <a:r>
              <a:rPr lang="sv-SE" sz="1600" dirty="0" smtClean="0">
                <a:latin typeface="Calibri" pitchFamily="34" charset="0"/>
                <a:cs typeface="Calibri" pitchFamily="34" charset="0"/>
              </a:rPr>
              <a:t>for the </a:t>
            </a:r>
            <a:r>
              <a:rPr lang="sv-SE" sz="1600" dirty="0" err="1" smtClean="0">
                <a:latin typeface="Calibri" pitchFamily="34" charset="0"/>
                <a:cs typeface="Calibri" pitchFamily="34" charset="0"/>
              </a:rPr>
              <a:t>realization</a:t>
            </a:r>
            <a:r>
              <a:rPr lang="sv-SE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v-SE" sz="1600" dirty="0" err="1">
                <a:latin typeface="Calibri" pitchFamily="34" charset="0"/>
                <a:cs typeface="Calibri" pitchFamily="34" charset="0"/>
              </a:rPr>
              <a:t>of</a:t>
            </a:r>
            <a:r>
              <a:rPr lang="sv-SE" sz="1600" dirty="0">
                <a:latin typeface="Calibri" pitchFamily="34" charset="0"/>
                <a:cs typeface="Calibri" pitchFamily="34" charset="0"/>
              </a:rPr>
              <a:t> the BSR </a:t>
            </a:r>
            <a:r>
              <a:rPr lang="sv-SE" sz="1600" dirty="0" err="1">
                <a:latin typeface="Calibri" pitchFamily="34" charset="0"/>
                <a:cs typeface="Calibri" pitchFamily="34" charset="0"/>
              </a:rPr>
              <a:t>strategy</a:t>
            </a:r>
            <a:endParaRPr lang="sv-SE" sz="1600" dirty="0">
              <a:latin typeface="Calibri" pitchFamily="34" charset="0"/>
              <a:cs typeface="Calibri" pitchFamily="34" charset="0"/>
            </a:endParaRPr>
          </a:p>
          <a:p>
            <a:endParaRPr lang="sv-SE" sz="1600" dirty="0">
              <a:latin typeface="Calibri" pitchFamily="34" charset="0"/>
              <a:cs typeface="Calibri" pitchFamily="34" charset="0"/>
            </a:endParaRPr>
          </a:p>
          <a:p>
            <a:r>
              <a:rPr lang="sv-SE" sz="1600" b="1" dirty="0" err="1" smtClean="0">
                <a:latin typeface="Calibri" pitchFamily="34" charset="0"/>
                <a:cs typeface="Calibri" pitchFamily="34" charset="0"/>
              </a:rPr>
              <a:t>Key</a:t>
            </a:r>
            <a:r>
              <a:rPr lang="sv-SE" sz="1600" b="1" dirty="0" smtClean="0">
                <a:latin typeface="Calibri" pitchFamily="34" charset="0"/>
                <a:cs typeface="Calibri" pitchFamily="34" charset="0"/>
              </a:rPr>
              <a:t> areas</a:t>
            </a:r>
          </a:p>
          <a:p>
            <a:r>
              <a:rPr lang="sv-SE" sz="1600" dirty="0" err="1" smtClean="0">
                <a:latin typeface="Calibri" pitchFamily="34" charset="0"/>
                <a:cs typeface="Calibri" pitchFamily="34" charset="0"/>
              </a:rPr>
              <a:t>Equal</a:t>
            </a:r>
            <a:r>
              <a:rPr lang="sv-SE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v-SE" sz="1600" dirty="0" err="1">
                <a:latin typeface="Calibri" pitchFamily="34" charset="0"/>
                <a:cs typeface="Calibri" pitchFamily="34" charset="0"/>
              </a:rPr>
              <a:t>labour</a:t>
            </a:r>
            <a:r>
              <a:rPr lang="sv-SE" sz="1600" dirty="0">
                <a:latin typeface="Calibri" pitchFamily="34" charset="0"/>
                <a:cs typeface="Calibri" pitchFamily="34" charset="0"/>
              </a:rPr>
              <a:t> market - </a:t>
            </a:r>
            <a:r>
              <a:rPr lang="sv-SE" sz="1600" dirty="0" smtClean="0">
                <a:latin typeface="Calibri" pitchFamily="34" charset="0"/>
                <a:cs typeface="Calibri" pitchFamily="34" charset="0"/>
              </a:rPr>
              <a:t>Social </a:t>
            </a:r>
            <a:r>
              <a:rPr lang="sv-SE" sz="1600" dirty="0" err="1">
                <a:latin typeface="Calibri" pitchFamily="34" charset="0"/>
                <a:cs typeface="Calibri" pitchFamily="34" charset="0"/>
              </a:rPr>
              <a:t>investments</a:t>
            </a:r>
            <a:r>
              <a:rPr lang="sv-SE" sz="1600" dirty="0">
                <a:latin typeface="Calibri" pitchFamily="34" charset="0"/>
                <a:cs typeface="Calibri" pitchFamily="34" charset="0"/>
              </a:rPr>
              <a:t> - </a:t>
            </a:r>
            <a:r>
              <a:rPr lang="sv-SE" sz="1600" dirty="0" err="1">
                <a:latin typeface="Calibri" pitchFamily="34" charset="0"/>
                <a:cs typeface="Calibri" pitchFamily="34" charset="0"/>
              </a:rPr>
              <a:t>Increased</a:t>
            </a:r>
            <a:r>
              <a:rPr lang="sv-SE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sv-SE" sz="1600" dirty="0" err="1">
                <a:latin typeface="Calibri" pitchFamily="34" charset="0"/>
                <a:cs typeface="Calibri" pitchFamily="34" charset="0"/>
              </a:rPr>
              <a:t>labour</a:t>
            </a:r>
            <a:r>
              <a:rPr lang="sv-SE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sv-SE" sz="1600" dirty="0" err="1">
                <a:latin typeface="Calibri" pitchFamily="34" charset="0"/>
                <a:cs typeface="Calibri" pitchFamily="34" charset="0"/>
              </a:rPr>
              <a:t>productivity</a:t>
            </a:r>
            <a:r>
              <a:rPr lang="sv-SE" sz="1600" dirty="0">
                <a:latin typeface="Calibri" pitchFamily="34" charset="0"/>
                <a:cs typeface="Calibri" pitchFamily="34" charset="0"/>
              </a:rPr>
              <a:t> - Less </a:t>
            </a:r>
            <a:r>
              <a:rPr lang="sv-SE" sz="1600" dirty="0" err="1">
                <a:latin typeface="Calibri" pitchFamily="34" charset="0"/>
                <a:cs typeface="Calibri" pitchFamily="34" charset="0"/>
              </a:rPr>
              <a:t>drop-outs</a:t>
            </a:r>
            <a:r>
              <a:rPr lang="sv-SE" sz="1600" dirty="0">
                <a:latin typeface="Calibri" pitchFamily="34" charset="0"/>
                <a:cs typeface="Calibri" pitchFamily="34" charset="0"/>
              </a:rPr>
              <a:t> from </a:t>
            </a:r>
            <a:r>
              <a:rPr lang="sv-SE" sz="1600" dirty="0" err="1" smtClean="0">
                <a:latin typeface="Calibri" pitchFamily="34" charset="0"/>
                <a:cs typeface="Calibri" pitchFamily="34" charset="0"/>
              </a:rPr>
              <a:t>school</a:t>
            </a:r>
            <a:r>
              <a:rPr lang="sv-SE" sz="1600" dirty="0" smtClean="0">
                <a:latin typeface="Calibri" pitchFamily="34" charset="0"/>
                <a:cs typeface="Calibri" pitchFamily="34" charset="0"/>
              </a:rPr>
              <a:t> – </a:t>
            </a:r>
            <a:r>
              <a:rPr lang="sv-SE" sz="1600" dirty="0" err="1" smtClean="0">
                <a:latin typeface="Calibri" pitchFamily="34" charset="0"/>
                <a:cs typeface="Calibri" pitchFamily="34" charset="0"/>
              </a:rPr>
              <a:t>Sustainable</a:t>
            </a:r>
            <a:r>
              <a:rPr lang="sv-SE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v-SE" sz="1600" dirty="0" err="1" smtClean="0">
                <a:latin typeface="Calibri" pitchFamily="34" charset="0"/>
                <a:cs typeface="Calibri" pitchFamily="34" charset="0"/>
              </a:rPr>
              <a:t>health</a:t>
            </a:r>
            <a:r>
              <a:rPr lang="sv-SE" sz="1600" dirty="0" smtClean="0">
                <a:latin typeface="Calibri" pitchFamily="34" charset="0"/>
                <a:cs typeface="Calibri" pitchFamily="34" charset="0"/>
              </a:rPr>
              <a:t> – Social </a:t>
            </a:r>
            <a:r>
              <a:rPr lang="sv-SE" sz="1600" dirty="0" err="1" smtClean="0">
                <a:latin typeface="Calibri" pitchFamily="34" charset="0"/>
                <a:cs typeface="Calibri" pitchFamily="34" charset="0"/>
              </a:rPr>
              <a:t>capital</a:t>
            </a:r>
            <a:endParaRPr lang="sv-SE" sz="1600" dirty="0">
              <a:latin typeface="Calibri" pitchFamily="34" charset="0"/>
              <a:cs typeface="Calibri" pitchFamily="34" charset="0"/>
            </a:endParaRPr>
          </a:p>
          <a:p>
            <a:endParaRPr lang="sv-SE" sz="1600" dirty="0" smtClean="0">
              <a:latin typeface="Calibri" pitchFamily="34" charset="0"/>
              <a:cs typeface="Calibri" pitchFamily="34" charset="0"/>
            </a:endParaRPr>
          </a:p>
          <a:p>
            <a:r>
              <a:rPr lang="sv-SE" sz="1600" b="1" dirty="0" err="1" smtClean="0">
                <a:latin typeface="Calibri" pitchFamily="34" charset="0"/>
                <a:cs typeface="Calibri" pitchFamily="34" charset="0"/>
              </a:rPr>
              <a:t>Activities</a:t>
            </a:r>
            <a:endParaRPr lang="sv-SE" sz="1600" b="1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sv-SE" sz="1600" dirty="0" smtClean="0">
                <a:latin typeface="Calibri" pitchFamily="34" charset="0"/>
                <a:cs typeface="Calibri" pitchFamily="34" charset="0"/>
              </a:rPr>
              <a:t>Project </a:t>
            </a:r>
            <a:r>
              <a:rPr lang="sv-SE" sz="1600" dirty="0" err="1">
                <a:latin typeface="Calibri" pitchFamily="34" charset="0"/>
                <a:cs typeface="Calibri" pitchFamily="34" charset="0"/>
              </a:rPr>
              <a:t>applications</a:t>
            </a:r>
            <a:endParaRPr lang="sv-SE" sz="16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sv-SE" sz="1600" dirty="0" err="1">
                <a:latin typeface="Calibri" pitchFamily="34" charset="0"/>
                <a:cs typeface="Calibri" pitchFamily="34" charset="0"/>
              </a:rPr>
              <a:t>Thematic</a:t>
            </a:r>
            <a:r>
              <a:rPr lang="sv-SE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sv-SE" sz="1600" dirty="0" err="1">
                <a:latin typeface="Calibri" pitchFamily="34" charset="0"/>
                <a:cs typeface="Calibri" pitchFamily="34" charset="0"/>
              </a:rPr>
              <a:t>conferences</a:t>
            </a:r>
            <a:r>
              <a:rPr lang="sv-SE" sz="1600" dirty="0">
                <a:latin typeface="Calibri" pitchFamily="34" charset="0"/>
                <a:cs typeface="Calibri" pitchFamily="34" charset="0"/>
              </a:rPr>
              <a:t>, seminars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v-SE" sz="1600" dirty="0" err="1">
                <a:latin typeface="Calibri" pitchFamily="34" charset="0"/>
                <a:cs typeface="Calibri" pitchFamily="34" charset="0"/>
              </a:rPr>
              <a:t>Thematic</a:t>
            </a:r>
            <a:r>
              <a:rPr lang="sv-SE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sv-SE" sz="1600" dirty="0" err="1" smtClean="0">
                <a:latin typeface="Calibri" pitchFamily="34" charset="0"/>
                <a:cs typeface="Calibri" pitchFamily="34" charset="0"/>
              </a:rPr>
              <a:t>networks</a:t>
            </a:r>
            <a:r>
              <a:rPr lang="sv-SE" sz="16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sv-SE" sz="1600" dirty="0" err="1" smtClean="0">
                <a:latin typeface="Calibri" pitchFamily="34" charset="0"/>
                <a:cs typeface="Calibri" pitchFamily="34" charset="0"/>
              </a:rPr>
              <a:t>platform</a:t>
            </a:r>
            <a:r>
              <a:rPr lang="sv-SE" sz="16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v-SE" sz="1600" dirty="0">
                <a:latin typeface="Calibri" pitchFamily="34" charset="0"/>
                <a:cs typeface="Calibri" pitchFamily="34" charset="0"/>
              </a:rPr>
              <a:t>for policy input (and output</a:t>
            </a:r>
            <a:r>
              <a:rPr lang="sv-SE" sz="16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62147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liggande UBC">
  <a:themeElements>
    <a:clrScheme name="UK powerpointmall 032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K powerpointmall 032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2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23" charset="0"/>
          </a:defRPr>
        </a:defPPr>
      </a:lstStyle>
    </a:lnDef>
  </a:objectDefaults>
  <a:extraClrSchemeLst>
    <a:extraClrScheme>
      <a:clrScheme name="UK powerpointmall 032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 powerpointmall 032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 powerpointmall 032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 powerpointmall 032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 powerpointmall 032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K powerpointmall 032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K powerpointmall 032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K powerpointmall 032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K powerpointmall 032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K powerpointmall 032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K powerpointmall 032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K powerpointmall 032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Powerpoint-liggande UBC</Template>
  <TotalTime>796</TotalTime>
  <Words>342</Words>
  <Application>Microsoft Office PowerPoint</Application>
  <PresentationFormat>Bildspel på skärmen (4:3)</PresentationFormat>
  <Paragraphs>70</Paragraphs>
  <Slides>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8" baseType="lpstr">
      <vt:lpstr>Powerpoint-liggande UBC</vt:lpstr>
      <vt:lpstr> UBC Commission on Gender Equality </vt:lpstr>
      <vt:lpstr>What we do </vt:lpstr>
      <vt:lpstr>Women and men in the Union of the Baltic Cities </vt:lpstr>
      <vt:lpstr>Tools for change</vt:lpstr>
      <vt:lpstr>Gender commission 2011-  sep 2012 </vt:lpstr>
      <vt:lpstr> Future work  - UBC Commission on Gender Equality  </vt:lpstr>
      <vt:lpstr>Project ”BSR Local Platform on Social Development”  sep 2012 – aug 2014 </vt:lpstr>
    </vt:vector>
  </TitlesOfParts>
  <Company>Umeå kommun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gender equality?</dc:title>
  <dc:creator>Linda Gustafsson</dc:creator>
  <cp:keywords>www.umea.se</cp:keywords>
  <cp:lastModifiedBy>Linda Gustafsson</cp:lastModifiedBy>
  <cp:revision>30</cp:revision>
  <dcterms:created xsi:type="dcterms:W3CDTF">2012-05-15T12:29:33Z</dcterms:created>
  <dcterms:modified xsi:type="dcterms:W3CDTF">2012-09-28T13:21:12Z</dcterms:modified>
</cp:coreProperties>
</file>