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282" r:id="rId3"/>
    <p:sldId id="283" r:id="rId4"/>
    <p:sldId id="284" r:id="rId5"/>
    <p:sldId id="277" r:id="rId6"/>
    <p:sldId id="276" r:id="rId7"/>
    <p:sldId id="275" r:id="rId8"/>
    <p:sldId id="274" r:id="rId9"/>
    <p:sldId id="287" r:id="rId10"/>
    <p:sldId id="285" r:id="rId11"/>
    <p:sldId id="286" r:id="rId12"/>
  </p:sldIdLst>
  <p:sldSz cx="9144000" cy="6858000" type="screen4x3"/>
  <p:notesSz cx="6810375" cy="9942513"/>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5B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2559" autoAdjust="0"/>
  </p:normalViewPr>
  <p:slideViewPr>
    <p:cSldViewPr>
      <p:cViewPr>
        <p:scale>
          <a:sx n="60" d="100"/>
          <a:sy n="60" d="100"/>
        </p:scale>
        <p:origin x="-78"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0366AC09-A817-4849-9B28-F652E86C46FE}" type="datetimeFigureOut">
              <a:rPr lang="en-US" smtClean="0"/>
              <a:t>3/8/2013</a:t>
            </a:fld>
            <a:endParaRPr lang="en-US"/>
          </a:p>
        </p:txBody>
      </p:sp>
      <p:sp>
        <p:nvSpPr>
          <p:cNvPr id="4" name="Platshållare för sidfot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US"/>
          </a:p>
        </p:txBody>
      </p:sp>
      <p:sp>
        <p:nvSpPr>
          <p:cNvPr id="5" name="Platshållare för bild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4711240E-5937-4B31-A73D-F71FB9A0DC8D}" type="slidenum">
              <a:rPr lang="en-US" smtClean="0"/>
              <a:t>‹#›</a:t>
            </a:fld>
            <a:endParaRPr lang="en-US"/>
          </a:p>
        </p:txBody>
      </p:sp>
    </p:spTree>
    <p:extLst>
      <p:ext uri="{BB962C8B-B14F-4D97-AF65-F5344CB8AC3E}">
        <p14:creationId xmlns:p14="http://schemas.microsoft.com/office/powerpoint/2010/main" val="275787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51163"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sv-SE"/>
          </a:p>
        </p:txBody>
      </p:sp>
      <p:sp>
        <p:nvSpPr>
          <p:cNvPr id="4099" name="Rectangle 3"/>
          <p:cNvSpPr>
            <a:spLocks noGrp="1" noChangeArrowheads="1"/>
          </p:cNvSpPr>
          <p:nvPr>
            <p:ph type="dt" idx="1"/>
          </p:nvPr>
        </p:nvSpPr>
        <p:spPr bwMode="auto">
          <a:xfrm>
            <a:off x="3857636" y="0"/>
            <a:ext cx="2951163"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sv-SE"/>
          </a:p>
        </p:txBody>
      </p:sp>
      <p:sp>
        <p:nvSpPr>
          <p:cNvPr id="3076"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038" y="4722694"/>
            <a:ext cx="5448300" cy="4474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4102" name="Rectangle 6"/>
          <p:cNvSpPr>
            <a:spLocks noGrp="1" noChangeArrowheads="1"/>
          </p:cNvSpPr>
          <p:nvPr>
            <p:ph type="ftr" sz="quarter" idx="4"/>
          </p:nvPr>
        </p:nvSpPr>
        <p:spPr bwMode="auto">
          <a:xfrm>
            <a:off x="0" y="9443662"/>
            <a:ext cx="2951163"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sv-SE"/>
          </a:p>
        </p:txBody>
      </p:sp>
      <p:sp>
        <p:nvSpPr>
          <p:cNvPr id="4103" name="Rectangle 7"/>
          <p:cNvSpPr>
            <a:spLocks noGrp="1" noChangeArrowheads="1"/>
          </p:cNvSpPr>
          <p:nvPr>
            <p:ph type="sldNum" sz="quarter" idx="5"/>
          </p:nvPr>
        </p:nvSpPr>
        <p:spPr bwMode="auto">
          <a:xfrm>
            <a:off x="3857636" y="9443662"/>
            <a:ext cx="2951163"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9AA8669-19E6-4DE4-8F8A-0909391FADA8}" type="slidenum">
              <a:rPr lang="sv-SE"/>
              <a:pPr>
                <a:defRPr/>
              </a:pPr>
              <a:t>‹#›</a:t>
            </a:fld>
            <a:endParaRPr lang="sv-SE"/>
          </a:p>
        </p:txBody>
      </p:sp>
    </p:spTree>
    <p:extLst>
      <p:ext uri="{BB962C8B-B14F-4D97-AF65-F5344CB8AC3E}">
        <p14:creationId xmlns:p14="http://schemas.microsoft.com/office/powerpoint/2010/main" val="3161735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DEEA4F42-AE64-4FFE-8513-74C234E043C4}" type="slidenum">
              <a:rPr lang="sv-SE"/>
              <a:pPr/>
              <a:t>1</a:t>
            </a:fld>
            <a:endParaRPr lang="sv-SE"/>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sv-SE" dirty="0" smtClean="0"/>
          </a:p>
          <a:p>
            <a:pPr eaLnBrk="1" hangingPunct="1"/>
            <a:endParaRPr lang="sv-SE" dirty="0" smtClean="0"/>
          </a:p>
          <a:p>
            <a:pPr eaLnBrk="1" hangingPunct="1"/>
            <a:endParaRPr lang="sv-S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69AA8669-19E6-4DE4-8F8A-0909391FADA8}" type="slidenum">
              <a:rPr lang="sv-SE" smtClean="0"/>
              <a:pPr>
                <a:defRPr/>
              </a:pPr>
              <a:t>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827CFED9-ABA9-4114-8E14-C38922B5282D}"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7662E010-F190-4AD3-8ECF-00D42AC4BDFD}"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B6485D6A-6C43-4D27-8040-861CF70FE7F2}"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798732B-D518-496B-8B8C-375A26A585E0}"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C91DBEC-6CD8-4EA1-9396-F70C782B19B8}"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B1F6C6FA-047F-4C81-841B-01A41766323C}"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E095E693-2D86-415E-A591-29517B26F3E0}"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1DCFCF50-69D0-4E5C-AF70-3B2C372D949F}"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3CD26FEC-4C35-4259-8E95-EA2F5E57A838}"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F6749095-9C0D-4E56-B67E-38AFCF7C80A0}"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9EE7198C-2BC0-4C6D-896D-D10DB5A190BD}"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sv-SE"/>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sv-SE"/>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FBE4C18-992F-483E-8473-4D1C3DF2F06E}" type="slidenum">
              <a:rPr lang="sv-SE"/>
              <a:pPr>
                <a:defRPr/>
              </a:pPr>
              <a:t>‹#›</a:t>
            </a:fld>
            <a:endParaRPr lang="sv-SE"/>
          </a:p>
        </p:txBody>
      </p:sp>
      <p:pic>
        <p:nvPicPr>
          <p:cNvPr id="1031" name="Picture 7" descr="Logo_RVB_RGB"/>
          <p:cNvPicPr>
            <a:picLocks noChangeAspect="1" noChangeArrowheads="1"/>
          </p:cNvPicPr>
          <p:nvPr/>
        </p:nvPicPr>
        <p:blipFill>
          <a:blip r:embed="rId13" cstate="print"/>
          <a:srcRect/>
          <a:stretch>
            <a:fillRect/>
          </a:stretch>
        </p:blipFill>
        <p:spPr bwMode="auto">
          <a:xfrm>
            <a:off x="6421438" y="6308725"/>
            <a:ext cx="2254250" cy="469900"/>
          </a:xfrm>
          <a:prstGeom prst="rect">
            <a:avLst/>
          </a:prstGeom>
          <a:noFill/>
          <a:ln w="9525">
            <a:noFill/>
            <a:miter lim="800000"/>
            <a:headEnd/>
            <a:tailEnd/>
          </a:ln>
        </p:spPr>
      </p:pic>
      <p:sp>
        <p:nvSpPr>
          <p:cNvPr id="6152" name="Rectangle 8"/>
          <p:cNvSpPr>
            <a:spLocks noChangeArrowheads="1"/>
          </p:cNvSpPr>
          <p:nvPr/>
        </p:nvSpPr>
        <p:spPr bwMode="auto">
          <a:xfrm>
            <a:off x="-36513" y="-26988"/>
            <a:ext cx="503238" cy="6884988"/>
          </a:xfrm>
          <a:prstGeom prst="rect">
            <a:avLst/>
          </a:prstGeom>
          <a:solidFill>
            <a:srgbClr val="CA5B01"/>
          </a:solidFill>
          <a:ln w="9525">
            <a:noFill/>
            <a:miter lim="800000"/>
            <a:headEnd/>
            <a:tailEnd/>
          </a:ln>
          <a:effectLst/>
        </p:spPr>
        <p:txBody>
          <a:bodyPr wrap="none" anchor="ctr"/>
          <a:lstStyle/>
          <a:p>
            <a:pPr>
              <a:defRPr/>
            </a:pPr>
            <a:endParaRPr lang="sv-SE"/>
          </a:p>
        </p:txBody>
      </p:sp>
      <p:sp>
        <p:nvSpPr>
          <p:cNvPr id="6153" name="Rectangle 9"/>
          <p:cNvSpPr>
            <a:spLocks noChangeArrowheads="1"/>
          </p:cNvSpPr>
          <p:nvPr/>
        </p:nvSpPr>
        <p:spPr bwMode="auto">
          <a:xfrm>
            <a:off x="611188" y="6461125"/>
            <a:ext cx="2895600" cy="352425"/>
          </a:xfrm>
          <a:prstGeom prst="rect">
            <a:avLst/>
          </a:prstGeom>
          <a:noFill/>
          <a:ln w="9525">
            <a:noFill/>
            <a:miter lim="800000"/>
            <a:headEnd/>
            <a:tailEnd/>
          </a:ln>
          <a:effectLst/>
        </p:spPr>
        <p:txBody>
          <a:bodyPr/>
          <a:lstStyle/>
          <a:p>
            <a:pPr algn="ctr">
              <a:defRPr/>
            </a:pPr>
            <a:r>
              <a:rPr lang="sv-SE" sz="1400"/>
              <a:t>www.regionvasterbotten.se</a:t>
            </a:r>
          </a:p>
        </p:txBody>
      </p:sp>
      <p:sp>
        <p:nvSpPr>
          <p:cNvPr id="6154" name="Line 10"/>
          <p:cNvSpPr>
            <a:spLocks noChangeShapeType="1"/>
          </p:cNvSpPr>
          <p:nvPr userDrawn="1"/>
        </p:nvSpPr>
        <p:spPr bwMode="auto">
          <a:xfrm>
            <a:off x="971550" y="6165850"/>
            <a:ext cx="7704138" cy="0"/>
          </a:xfrm>
          <a:prstGeom prst="line">
            <a:avLst/>
          </a:prstGeom>
          <a:noFill/>
          <a:ln w="6350">
            <a:solidFill>
              <a:srgbClr val="CA5B01"/>
            </a:solidFill>
            <a:round/>
            <a:headEnd/>
            <a:tailEnd/>
          </a:ln>
          <a:effectLst/>
        </p:spPr>
        <p:txBody>
          <a:bodyPr/>
          <a:lstStyle/>
          <a:p>
            <a:pPr>
              <a:defRPr/>
            </a:pPr>
            <a:endParaRPr lang="sv-S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sv-SE" kern="1200" dirty="0" smtClean="0">
                <a:solidFill>
                  <a:prstClr val="black"/>
                </a:solidFill>
                <a:latin typeface="Calibri"/>
              </a:rPr>
              <a:t>Multi-</a:t>
            </a:r>
            <a:r>
              <a:rPr lang="sv-SE" kern="1200" dirty="0" err="1" smtClean="0">
                <a:solidFill>
                  <a:prstClr val="black"/>
                </a:solidFill>
                <a:latin typeface="Calibri"/>
              </a:rPr>
              <a:t>level</a:t>
            </a:r>
            <a:r>
              <a:rPr lang="sv-SE" kern="1200" dirty="0" smtClean="0">
                <a:solidFill>
                  <a:prstClr val="black"/>
                </a:solidFill>
                <a:latin typeface="Calibri"/>
              </a:rPr>
              <a:t> </a:t>
            </a:r>
            <a:r>
              <a:rPr lang="sv-SE" kern="1200" dirty="0" err="1" smtClean="0">
                <a:solidFill>
                  <a:prstClr val="black"/>
                </a:solidFill>
                <a:latin typeface="Calibri"/>
              </a:rPr>
              <a:t>governance</a:t>
            </a:r>
            <a:r>
              <a:rPr lang="sv-SE" kern="1200" dirty="0" smtClean="0">
                <a:solidFill>
                  <a:prstClr val="black"/>
                </a:solidFill>
                <a:latin typeface="Calibri"/>
              </a:rPr>
              <a:t/>
            </a:r>
            <a:br>
              <a:rPr lang="sv-SE" kern="1200" dirty="0" smtClean="0">
                <a:solidFill>
                  <a:prstClr val="black"/>
                </a:solidFill>
                <a:latin typeface="Calibri"/>
              </a:rPr>
            </a:br>
            <a:r>
              <a:rPr lang="sv-SE" kern="1200" dirty="0" smtClean="0">
                <a:solidFill>
                  <a:prstClr val="black"/>
                </a:solidFill>
                <a:latin typeface="Calibri"/>
              </a:rPr>
              <a:t> in</a:t>
            </a:r>
            <a:endParaRPr lang="sv-SE" dirty="0" smtClean="0"/>
          </a:p>
        </p:txBody>
      </p:sp>
      <p:pic>
        <p:nvPicPr>
          <p:cNvPr id="4" name="Bildobjekt 3" descr="EUSBSR logo - for white backgrounds.jpg"/>
          <p:cNvPicPr>
            <a:picLocks noChangeAspect="1"/>
          </p:cNvPicPr>
          <p:nvPr/>
        </p:nvPicPr>
        <p:blipFill>
          <a:blip r:embed="rId3" cstate="print"/>
          <a:srcRect/>
          <a:stretch>
            <a:fillRect/>
          </a:stretch>
        </p:blipFill>
        <p:spPr bwMode="auto">
          <a:xfrm>
            <a:off x="2627784" y="3501008"/>
            <a:ext cx="4409649" cy="1727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76672"/>
            <a:ext cx="8229600" cy="1498178"/>
          </a:xfrm>
        </p:spPr>
        <p:txBody>
          <a:bodyPr/>
          <a:lstStyle/>
          <a:p>
            <a:r>
              <a:rPr lang="en-US" dirty="0" smtClean="0"/>
              <a:t>Draft actions MLG in </a:t>
            </a:r>
            <a:r>
              <a:rPr lang="en-US" dirty="0" smtClean="0"/>
              <a:t>EUSBSR</a:t>
            </a:r>
            <a:br>
              <a:rPr lang="en-US" dirty="0" smtClean="0"/>
            </a:br>
            <a:r>
              <a:rPr lang="en-US" dirty="0" smtClean="0"/>
              <a:t>- long term measures</a:t>
            </a:r>
            <a:endParaRPr lang="en-US" dirty="0"/>
          </a:p>
        </p:txBody>
      </p:sp>
      <p:sp>
        <p:nvSpPr>
          <p:cNvPr id="3" name="Platshållare för innehåll 2"/>
          <p:cNvSpPr>
            <a:spLocks noGrp="1"/>
          </p:cNvSpPr>
          <p:nvPr>
            <p:ph idx="1"/>
          </p:nvPr>
        </p:nvSpPr>
        <p:spPr>
          <a:xfrm>
            <a:off x="457200" y="2348880"/>
            <a:ext cx="8229600" cy="3777283"/>
          </a:xfrm>
        </p:spPr>
        <p:txBody>
          <a:bodyPr/>
          <a:lstStyle/>
          <a:p>
            <a:pPr marL="0" indent="0">
              <a:buNone/>
            </a:pPr>
            <a:r>
              <a:rPr lang="sv-SE" sz="2800" u="sng" dirty="0" err="1" smtClean="0"/>
              <a:t>Strenghten</a:t>
            </a:r>
            <a:r>
              <a:rPr lang="sv-SE" sz="2800" u="sng" dirty="0" smtClean="0"/>
              <a:t> </a:t>
            </a:r>
            <a:r>
              <a:rPr lang="sv-SE" sz="2800" u="sng" dirty="0" err="1" smtClean="0"/>
              <a:t>knowledge</a:t>
            </a:r>
            <a:r>
              <a:rPr lang="sv-SE" sz="2800" u="sng" dirty="0" err="1" smtClean="0"/>
              <a:t>-based</a:t>
            </a:r>
            <a:r>
              <a:rPr lang="sv-SE" sz="2800" u="sng" dirty="0" smtClean="0"/>
              <a:t> </a:t>
            </a:r>
            <a:r>
              <a:rPr lang="sv-SE" sz="2800" u="sng" dirty="0" err="1" smtClean="0"/>
              <a:t>governance</a:t>
            </a:r>
            <a:r>
              <a:rPr lang="sv-SE" sz="2800" u="sng" dirty="0" smtClean="0"/>
              <a:t> </a:t>
            </a:r>
            <a:endParaRPr lang="en-US" sz="2800" u="sng" dirty="0" smtClean="0"/>
          </a:p>
          <a:p>
            <a:endParaRPr lang="en-US" sz="2800" dirty="0" smtClean="0"/>
          </a:p>
          <a:p>
            <a:r>
              <a:rPr lang="en-US" sz="2800" dirty="0" smtClean="0"/>
              <a:t>The MLG-HAL will in </a:t>
            </a:r>
            <a:r>
              <a:rPr lang="en-US" sz="2800" dirty="0" smtClean="0"/>
              <a:t>cooperation with </a:t>
            </a:r>
            <a:r>
              <a:rPr lang="en-US" sz="2800" dirty="0" smtClean="0"/>
              <a:t>research society “key-institution</a:t>
            </a:r>
            <a:r>
              <a:rPr lang="en-US" sz="2800" dirty="0" smtClean="0"/>
              <a:t>” (</a:t>
            </a:r>
            <a:r>
              <a:rPr lang="en-US" sz="2800" dirty="0" err="1" smtClean="0"/>
              <a:t>Nordregio</a:t>
            </a:r>
            <a:r>
              <a:rPr lang="en-US" sz="2800" dirty="0" smtClean="0"/>
              <a:t>) initialize and develop a research-network </a:t>
            </a:r>
            <a:r>
              <a:rPr lang="en-US" sz="2800" dirty="0" smtClean="0"/>
              <a:t>of MLG in </a:t>
            </a:r>
            <a:r>
              <a:rPr lang="en-US" sz="2800" dirty="0" smtClean="0"/>
              <a:t>Baltic Sea region member states</a:t>
            </a:r>
            <a:endParaRPr lang="en-US" sz="2800" dirty="0"/>
          </a:p>
        </p:txBody>
      </p:sp>
    </p:spTree>
    <p:extLst>
      <p:ext uri="{BB962C8B-B14F-4D97-AF65-F5344CB8AC3E}">
        <p14:creationId xmlns:p14="http://schemas.microsoft.com/office/powerpoint/2010/main" val="294356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20688"/>
            <a:ext cx="8229600" cy="1143000"/>
          </a:xfrm>
        </p:spPr>
        <p:txBody>
          <a:bodyPr/>
          <a:lstStyle/>
          <a:p>
            <a:r>
              <a:rPr lang="en-US" dirty="0"/>
              <a:t>Draft actions MLG in EUSBSR</a:t>
            </a:r>
            <a:br>
              <a:rPr lang="en-US" dirty="0"/>
            </a:br>
            <a:r>
              <a:rPr lang="en-US" dirty="0"/>
              <a:t>- long term measures</a:t>
            </a:r>
          </a:p>
        </p:txBody>
      </p:sp>
      <p:sp>
        <p:nvSpPr>
          <p:cNvPr id="3" name="Platshållare för innehåll 2"/>
          <p:cNvSpPr>
            <a:spLocks noGrp="1"/>
          </p:cNvSpPr>
          <p:nvPr>
            <p:ph idx="1"/>
          </p:nvPr>
        </p:nvSpPr>
        <p:spPr>
          <a:xfrm>
            <a:off x="457200" y="1916832"/>
            <a:ext cx="8229600" cy="4209331"/>
          </a:xfrm>
        </p:spPr>
        <p:txBody>
          <a:bodyPr/>
          <a:lstStyle/>
          <a:p>
            <a:pPr marL="0" indent="0">
              <a:buNone/>
            </a:pPr>
            <a:endParaRPr lang="sv-SE" sz="2800" dirty="0" smtClean="0"/>
          </a:p>
          <a:p>
            <a:pPr marL="0" indent="0">
              <a:buNone/>
            </a:pPr>
            <a:r>
              <a:rPr lang="sv-SE" sz="2800" u="sng" dirty="0" smtClean="0"/>
              <a:t>System </a:t>
            </a:r>
            <a:r>
              <a:rPr lang="sv-SE" sz="2800" u="sng" dirty="0" err="1" smtClean="0"/>
              <a:t>of</a:t>
            </a:r>
            <a:r>
              <a:rPr lang="sv-SE" sz="2800" u="sng" dirty="0" smtClean="0"/>
              <a:t> </a:t>
            </a:r>
            <a:r>
              <a:rPr lang="sv-SE" sz="2800" u="sng" dirty="0" err="1" smtClean="0"/>
              <a:t>showcases</a:t>
            </a:r>
            <a:endParaRPr lang="sv-SE" sz="2800" u="sng" dirty="0" smtClean="0"/>
          </a:p>
          <a:p>
            <a:pPr marL="0" indent="0">
              <a:buNone/>
            </a:pPr>
            <a:endParaRPr lang="sv-SE" sz="2800" dirty="0"/>
          </a:p>
          <a:p>
            <a:r>
              <a:rPr lang="sv-SE" sz="2800" dirty="0" err="1" smtClean="0"/>
              <a:t>systematicly</a:t>
            </a:r>
            <a:r>
              <a:rPr lang="sv-SE" sz="2800" dirty="0" smtClean="0"/>
              <a:t> </a:t>
            </a:r>
            <a:r>
              <a:rPr lang="sv-SE" sz="2800" dirty="0" err="1" smtClean="0"/>
              <a:t>collecting</a:t>
            </a:r>
            <a:r>
              <a:rPr lang="sv-SE" sz="2800" dirty="0" smtClean="0"/>
              <a:t> and disseminating </a:t>
            </a:r>
            <a:r>
              <a:rPr lang="sv-SE" sz="2800" dirty="0" err="1" smtClean="0"/>
              <a:t>effective</a:t>
            </a:r>
            <a:r>
              <a:rPr lang="sv-SE" sz="2800" dirty="0" smtClean="0"/>
              <a:t> MLG-</a:t>
            </a:r>
            <a:r>
              <a:rPr lang="sv-SE" sz="2800" dirty="0" err="1" smtClean="0"/>
              <a:t>methods</a:t>
            </a:r>
            <a:r>
              <a:rPr lang="sv-SE" sz="2800" dirty="0" smtClean="0"/>
              <a:t>/</a:t>
            </a:r>
            <a:r>
              <a:rPr lang="sv-SE" sz="2800" dirty="0" err="1" smtClean="0"/>
              <a:t>models</a:t>
            </a:r>
            <a:r>
              <a:rPr lang="sv-SE" sz="2800" dirty="0"/>
              <a:t> </a:t>
            </a:r>
            <a:r>
              <a:rPr lang="sv-SE" sz="2800" dirty="0" err="1" smtClean="0"/>
              <a:t>around</a:t>
            </a:r>
            <a:r>
              <a:rPr lang="sv-SE" sz="2800" dirty="0" smtClean="0"/>
              <a:t> the Baltic Sea </a:t>
            </a:r>
            <a:r>
              <a:rPr lang="sv-SE" sz="2800" dirty="0" err="1" smtClean="0"/>
              <a:t>states</a:t>
            </a:r>
            <a:r>
              <a:rPr lang="sv-SE" sz="2800" dirty="0" smtClean="0"/>
              <a:t>, in order </a:t>
            </a:r>
            <a:r>
              <a:rPr lang="sv-SE" sz="2800" dirty="0" err="1" smtClean="0"/>
              <a:t>to</a:t>
            </a:r>
            <a:r>
              <a:rPr lang="sv-SE" sz="2800" dirty="0" smtClean="0"/>
              <a:t> get a </a:t>
            </a:r>
            <a:r>
              <a:rPr lang="sv-SE" sz="2800" dirty="0" err="1" smtClean="0"/>
              <a:t>contextual</a:t>
            </a:r>
            <a:r>
              <a:rPr lang="sv-SE" sz="2800" dirty="0" smtClean="0"/>
              <a:t> </a:t>
            </a:r>
            <a:r>
              <a:rPr lang="sv-SE" sz="2800" dirty="0" err="1" smtClean="0"/>
              <a:t>understanding</a:t>
            </a:r>
            <a:r>
              <a:rPr lang="sv-SE" sz="2800" dirty="0" smtClean="0"/>
              <a:t> </a:t>
            </a:r>
            <a:r>
              <a:rPr lang="sv-SE" sz="2800" dirty="0" err="1" smtClean="0"/>
              <a:t>of</a:t>
            </a:r>
            <a:r>
              <a:rPr lang="sv-SE" sz="2800" dirty="0" smtClean="0"/>
              <a:t> </a:t>
            </a:r>
            <a:r>
              <a:rPr lang="sv-SE" sz="2800" dirty="0" err="1" smtClean="0"/>
              <a:t>what</a:t>
            </a:r>
            <a:r>
              <a:rPr lang="sv-SE" sz="2800" dirty="0" smtClean="0"/>
              <a:t> is </a:t>
            </a:r>
            <a:r>
              <a:rPr lang="sv-SE" sz="2800" dirty="0" err="1" smtClean="0"/>
              <a:t>working</a:t>
            </a:r>
            <a:r>
              <a:rPr lang="sv-SE" sz="2800" dirty="0" smtClean="0"/>
              <a:t> and </a:t>
            </a:r>
            <a:r>
              <a:rPr lang="sv-SE" sz="2800" dirty="0" err="1" smtClean="0"/>
              <a:t>what</a:t>
            </a:r>
            <a:r>
              <a:rPr lang="sv-SE" sz="2800" dirty="0" smtClean="0"/>
              <a:t> is not</a:t>
            </a:r>
            <a:endParaRPr lang="en-US" sz="2800" dirty="0"/>
          </a:p>
        </p:txBody>
      </p:sp>
    </p:spTree>
    <p:extLst>
      <p:ext uri="{BB962C8B-B14F-4D97-AF65-F5344CB8AC3E}">
        <p14:creationId xmlns:p14="http://schemas.microsoft.com/office/powerpoint/2010/main" val="396001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39552" y="332656"/>
            <a:ext cx="8229600" cy="706090"/>
          </a:xfrm>
        </p:spPr>
        <p:txBody>
          <a:bodyPr/>
          <a:lstStyle/>
          <a:p>
            <a:r>
              <a:rPr lang="sv-SE" dirty="0" err="1" smtClean="0"/>
              <a:t>Revised</a:t>
            </a:r>
            <a:r>
              <a:rPr lang="sv-SE" dirty="0" smtClean="0"/>
              <a:t> EUSBSR </a:t>
            </a:r>
            <a:r>
              <a:rPr lang="sv-SE" dirty="0" smtClean="0"/>
              <a:t>Action plan </a:t>
            </a:r>
            <a:endParaRPr lang="sv-SE" dirty="0"/>
          </a:p>
        </p:txBody>
      </p:sp>
      <p:sp>
        <p:nvSpPr>
          <p:cNvPr id="5" name="Platshållare för innehåll 4"/>
          <p:cNvSpPr>
            <a:spLocks noGrp="1"/>
          </p:cNvSpPr>
          <p:nvPr>
            <p:ph sz="half" idx="1"/>
          </p:nvPr>
        </p:nvSpPr>
        <p:spPr>
          <a:xfrm>
            <a:off x="457200" y="1124744"/>
            <a:ext cx="4038600" cy="5001419"/>
          </a:xfrm>
        </p:spPr>
        <p:txBody>
          <a:bodyPr/>
          <a:lstStyle/>
          <a:p>
            <a:pPr>
              <a:buNone/>
            </a:pPr>
            <a:r>
              <a:rPr lang="en-GB" sz="2400" u="sng" dirty="0" smtClean="0"/>
              <a:t>Introduction</a:t>
            </a:r>
          </a:p>
          <a:p>
            <a:pPr>
              <a:buNone/>
            </a:pPr>
            <a:r>
              <a:rPr lang="en-GB" sz="2400" u="sng" dirty="0" smtClean="0"/>
              <a:t>Governance</a:t>
            </a:r>
            <a:r>
              <a:rPr lang="en-GB" dirty="0" smtClean="0"/>
              <a:t> </a:t>
            </a:r>
            <a:r>
              <a:rPr lang="en-GB" sz="1800" i="1" dirty="0" smtClean="0"/>
              <a:t>(new section) </a:t>
            </a:r>
            <a:endParaRPr lang="sv-SE" dirty="0" smtClean="0"/>
          </a:p>
          <a:p>
            <a:pPr lvl="1"/>
            <a:r>
              <a:rPr lang="sv-SE" sz="2000" dirty="0" err="1" smtClean="0"/>
              <a:t>Description</a:t>
            </a:r>
            <a:r>
              <a:rPr lang="sv-SE" sz="2000" dirty="0" smtClean="0"/>
              <a:t> of </a:t>
            </a:r>
            <a:r>
              <a:rPr lang="sv-SE" sz="2000" dirty="0" err="1" smtClean="0"/>
              <a:t>roles</a:t>
            </a:r>
            <a:r>
              <a:rPr lang="sv-SE" sz="2000" dirty="0" smtClean="0"/>
              <a:t> and </a:t>
            </a:r>
            <a:r>
              <a:rPr lang="sv-SE" sz="2000" dirty="0" err="1" smtClean="0"/>
              <a:t>responsibilities</a:t>
            </a:r>
            <a:r>
              <a:rPr lang="sv-SE" sz="2000" dirty="0" smtClean="0"/>
              <a:t> </a:t>
            </a:r>
            <a:r>
              <a:rPr lang="en-GB" b="1" dirty="0" smtClean="0"/>
              <a:t> </a:t>
            </a:r>
            <a:endParaRPr lang="sv-SE" dirty="0" smtClean="0"/>
          </a:p>
          <a:p>
            <a:pPr>
              <a:buNone/>
            </a:pPr>
            <a:r>
              <a:rPr lang="sv-SE" sz="2400" u="sng" dirty="0" smtClean="0"/>
              <a:t>Presentation of </a:t>
            </a:r>
            <a:r>
              <a:rPr lang="sv-SE" sz="2400" u="sng" dirty="0" err="1" smtClean="0"/>
              <a:t>each</a:t>
            </a:r>
            <a:r>
              <a:rPr lang="sv-SE" sz="2400" u="sng" dirty="0" smtClean="0"/>
              <a:t> of the 3 </a:t>
            </a:r>
            <a:r>
              <a:rPr lang="sv-SE" sz="2400" u="sng" dirty="0" err="1" smtClean="0"/>
              <a:t>objectives</a:t>
            </a:r>
            <a:r>
              <a:rPr lang="sv-SE" sz="2400" u="sng" dirty="0" smtClean="0"/>
              <a:t> </a:t>
            </a:r>
          </a:p>
          <a:p>
            <a:pPr lvl="1"/>
            <a:r>
              <a:rPr lang="sv-SE" sz="2000" dirty="0" smtClean="0"/>
              <a:t>presentation of </a:t>
            </a:r>
            <a:r>
              <a:rPr lang="sv-SE" sz="2000" dirty="0" err="1" smtClean="0"/>
              <a:t>targets</a:t>
            </a:r>
            <a:r>
              <a:rPr lang="sv-SE" sz="2000" dirty="0" smtClean="0"/>
              <a:t> and </a:t>
            </a:r>
            <a:r>
              <a:rPr lang="sv-SE" sz="2000" dirty="0" err="1" smtClean="0"/>
              <a:t>indicators</a:t>
            </a:r>
            <a:r>
              <a:rPr lang="sv-SE" sz="2000" dirty="0" smtClean="0"/>
              <a:t> for </a:t>
            </a:r>
            <a:r>
              <a:rPr lang="sv-SE" sz="2000" dirty="0" err="1" smtClean="0"/>
              <a:t>each</a:t>
            </a:r>
            <a:r>
              <a:rPr lang="sv-SE" sz="2000" dirty="0" smtClean="0"/>
              <a:t> </a:t>
            </a:r>
            <a:r>
              <a:rPr lang="sv-SE" sz="2000" dirty="0" err="1" smtClean="0"/>
              <a:t>objective</a:t>
            </a:r>
            <a:endParaRPr lang="sv-SE" sz="2000" dirty="0" smtClean="0"/>
          </a:p>
          <a:p>
            <a:pPr>
              <a:buNone/>
            </a:pPr>
            <a:r>
              <a:rPr lang="en-GB" sz="2400" u="sng" dirty="0" smtClean="0"/>
              <a:t>Presentation of each of the priorities</a:t>
            </a:r>
            <a:endParaRPr lang="sv-SE" sz="2400" dirty="0" smtClean="0"/>
          </a:p>
          <a:p>
            <a:pPr lvl="1"/>
            <a:r>
              <a:rPr lang="en-GB" sz="2000" dirty="0" smtClean="0"/>
              <a:t>Presentation of the issue </a:t>
            </a:r>
            <a:endParaRPr lang="sv-SE" sz="2000" dirty="0" smtClean="0"/>
          </a:p>
          <a:p>
            <a:pPr lvl="1"/>
            <a:r>
              <a:rPr lang="en-GB" sz="2000" dirty="0" smtClean="0"/>
              <a:t>BSR added value </a:t>
            </a:r>
            <a:endParaRPr lang="sv-SE" sz="2000" dirty="0" smtClean="0"/>
          </a:p>
          <a:p>
            <a:endParaRPr lang="sv-SE" dirty="0"/>
          </a:p>
        </p:txBody>
      </p:sp>
      <p:sp>
        <p:nvSpPr>
          <p:cNvPr id="6" name="Platshållare för innehåll 5"/>
          <p:cNvSpPr>
            <a:spLocks noGrp="1"/>
          </p:cNvSpPr>
          <p:nvPr>
            <p:ph sz="half" idx="2"/>
          </p:nvPr>
        </p:nvSpPr>
        <p:spPr>
          <a:xfrm>
            <a:off x="4648200" y="1124744"/>
            <a:ext cx="4038600" cy="5001419"/>
          </a:xfrm>
        </p:spPr>
        <p:txBody>
          <a:bodyPr/>
          <a:lstStyle/>
          <a:p>
            <a:pPr lvl="1"/>
            <a:r>
              <a:rPr lang="en-GB" sz="2000" dirty="0" smtClean="0"/>
              <a:t>Main problems </a:t>
            </a:r>
            <a:endParaRPr lang="sv-SE" sz="2000" dirty="0" smtClean="0"/>
          </a:p>
          <a:p>
            <a:pPr lvl="1"/>
            <a:r>
              <a:rPr lang="en-GB" sz="2000" dirty="0" smtClean="0"/>
              <a:t>Actions</a:t>
            </a:r>
            <a:endParaRPr lang="sv-SE" sz="2000" dirty="0" smtClean="0"/>
          </a:p>
          <a:p>
            <a:pPr lvl="1"/>
            <a:r>
              <a:rPr lang="en-GB" sz="2000" dirty="0" smtClean="0"/>
              <a:t>Flagship projects</a:t>
            </a:r>
            <a:endParaRPr lang="sv-SE" sz="2000" dirty="0" smtClean="0"/>
          </a:p>
          <a:p>
            <a:pPr lvl="1"/>
            <a:r>
              <a:rPr lang="en-GB" sz="2000" dirty="0" smtClean="0"/>
              <a:t>Funding sources</a:t>
            </a:r>
            <a:endParaRPr lang="sv-SE" sz="2000" dirty="0" smtClean="0"/>
          </a:p>
          <a:p>
            <a:pPr lvl="1"/>
            <a:r>
              <a:rPr lang="en-GB" sz="2000" dirty="0" smtClean="0"/>
              <a:t>PA indicators and targets</a:t>
            </a:r>
            <a:endParaRPr lang="sv-SE" sz="2400" dirty="0" smtClean="0"/>
          </a:p>
          <a:p>
            <a:pPr>
              <a:buNone/>
            </a:pPr>
            <a:r>
              <a:rPr lang="en-GB" sz="2400" u="sng" dirty="0" smtClean="0"/>
              <a:t>Horizontal actions</a:t>
            </a:r>
            <a:endParaRPr lang="sv-SE" sz="2400" dirty="0" smtClean="0"/>
          </a:p>
          <a:p>
            <a:pPr lvl="1"/>
            <a:r>
              <a:rPr lang="en-GB" sz="2000" dirty="0" smtClean="0"/>
              <a:t>Description of each action </a:t>
            </a:r>
            <a:endParaRPr lang="sv-SE" sz="2000" dirty="0" smtClean="0"/>
          </a:p>
          <a:p>
            <a:pPr lvl="1"/>
            <a:r>
              <a:rPr lang="en-GB" sz="2000" dirty="0" smtClean="0"/>
              <a:t>Horizontal actions indicators and targets</a:t>
            </a:r>
          </a:p>
          <a:p>
            <a:pPr lvl="1">
              <a:buNone/>
            </a:pPr>
            <a:endParaRPr lang="sv-SE" sz="2400" dirty="0" smtClean="0"/>
          </a:p>
          <a:p>
            <a:pPr>
              <a:buNone/>
            </a:pPr>
            <a:r>
              <a:rPr lang="en-GB" sz="2000" u="sng" dirty="0" smtClean="0"/>
              <a:t>Annex: </a:t>
            </a:r>
            <a:r>
              <a:rPr lang="en-GB" sz="2000" dirty="0" smtClean="0"/>
              <a:t>list and description of completed flagship projects</a:t>
            </a:r>
            <a:endParaRPr lang="sv-SE" sz="2000" dirty="0" smtClean="0"/>
          </a:p>
          <a:p>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smtClean="0">
                <a:latin typeface="Times New Roman"/>
                <a:ea typeface="Times New Roman"/>
              </a:rPr>
              <a:t>Horizontal action – </a:t>
            </a:r>
            <a:r>
              <a:rPr lang="en-US" i="1" dirty="0" smtClean="0">
                <a:latin typeface="Times New Roman"/>
                <a:ea typeface="Times New Roman"/>
              </a:rPr>
              <a:t>Strengthening multi-level governance </a:t>
            </a: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04664"/>
            <a:ext cx="8229600" cy="1143000"/>
          </a:xfrm>
        </p:spPr>
        <p:txBody>
          <a:bodyPr/>
          <a:lstStyle/>
          <a:p>
            <a:r>
              <a:rPr lang="sv-SE" dirty="0"/>
              <a:t>A</a:t>
            </a:r>
            <a:r>
              <a:rPr lang="sv-SE" dirty="0" smtClean="0"/>
              <a:t>ctions </a:t>
            </a:r>
            <a:r>
              <a:rPr lang="sv-SE" dirty="0" smtClean="0"/>
              <a:t>MLG in </a:t>
            </a:r>
            <a:r>
              <a:rPr lang="sv-SE" dirty="0" smtClean="0"/>
              <a:t>EUSBSR</a:t>
            </a:r>
            <a:br>
              <a:rPr lang="sv-SE" dirty="0" smtClean="0"/>
            </a:br>
            <a:r>
              <a:rPr lang="sv-SE" dirty="0" smtClean="0"/>
              <a:t>- short term </a:t>
            </a:r>
            <a:r>
              <a:rPr lang="sv-SE" dirty="0" err="1" smtClean="0"/>
              <a:t>measures</a:t>
            </a:r>
            <a:endParaRPr lang="sv-SE" dirty="0"/>
          </a:p>
        </p:txBody>
      </p:sp>
      <p:sp>
        <p:nvSpPr>
          <p:cNvPr id="3" name="Platshållare för innehåll 2"/>
          <p:cNvSpPr>
            <a:spLocks noGrp="1"/>
          </p:cNvSpPr>
          <p:nvPr>
            <p:ph idx="1"/>
          </p:nvPr>
        </p:nvSpPr>
        <p:spPr>
          <a:xfrm>
            <a:off x="457200" y="1844824"/>
            <a:ext cx="8229600" cy="4281339"/>
          </a:xfrm>
        </p:spPr>
        <p:txBody>
          <a:bodyPr/>
          <a:lstStyle/>
          <a:p>
            <a:pPr marL="0" indent="0">
              <a:buNone/>
            </a:pPr>
            <a:r>
              <a:rPr lang="sv-SE" u="sng" dirty="0" err="1" smtClean="0"/>
              <a:t>Mapping</a:t>
            </a:r>
            <a:endParaRPr lang="sv-SE" u="sng" dirty="0" smtClean="0"/>
          </a:p>
          <a:p>
            <a:pPr marL="0" indent="0">
              <a:buNone/>
            </a:pPr>
            <a:endParaRPr lang="sv-SE" u="sng" dirty="0" smtClean="0"/>
          </a:p>
          <a:p>
            <a:r>
              <a:rPr lang="sv-SE" sz="2800" dirty="0" smtClean="0"/>
              <a:t>The </a:t>
            </a:r>
            <a:r>
              <a:rPr lang="sv-SE" sz="2800" dirty="0" smtClean="0"/>
              <a:t>MLG-HAL </a:t>
            </a:r>
            <a:r>
              <a:rPr lang="sv-SE" sz="2800" dirty="0" err="1" smtClean="0"/>
              <a:t>deliveres</a:t>
            </a:r>
            <a:r>
              <a:rPr lang="sv-SE" sz="2800" dirty="0" smtClean="0"/>
              <a:t> a </a:t>
            </a:r>
            <a:r>
              <a:rPr lang="sv-SE" sz="2800" dirty="0" err="1" smtClean="0"/>
              <a:t>mapping</a:t>
            </a:r>
            <a:r>
              <a:rPr lang="sv-SE" sz="2800" dirty="0" smtClean="0"/>
              <a:t> </a:t>
            </a:r>
            <a:r>
              <a:rPr lang="sv-SE" sz="2800" dirty="0" err="1" smtClean="0"/>
              <a:t>of</a:t>
            </a:r>
            <a:r>
              <a:rPr lang="sv-SE" sz="2800" dirty="0" smtClean="0"/>
              <a:t> ”</a:t>
            </a:r>
            <a:r>
              <a:rPr lang="sv-SE" sz="2800" dirty="0" smtClean="0"/>
              <a:t>multi-</a:t>
            </a:r>
            <a:r>
              <a:rPr lang="sv-SE" sz="2800" dirty="0" err="1" smtClean="0"/>
              <a:t>level</a:t>
            </a:r>
            <a:r>
              <a:rPr lang="sv-SE" sz="2800" dirty="0" smtClean="0"/>
              <a:t>-</a:t>
            </a:r>
            <a:r>
              <a:rPr lang="sv-SE" sz="2800" dirty="0" err="1" smtClean="0"/>
              <a:t>visiblity</a:t>
            </a:r>
            <a:r>
              <a:rPr lang="sv-SE" sz="2800" dirty="0" smtClean="0"/>
              <a:t>” </a:t>
            </a:r>
            <a:r>
              <a:rPr lang="sv-SE" sz="2800" dirty="0" smtClean="0"/>
              <a:t>in the overall action plan, plans </a:t>
            </a:r>
            <a:r>
              <a:rPr lang="sv-SE" sz="2800" dirty="0" err="1" smtClean="0"/>
              <a:t>of</a:t>
            </a:r>
            <a:r>
              <a:rPr lang="sv-SE" sz="2800" dirty="0" smtClean="0"/>
              <a:t> the 17 </a:t>
            </a:r>
            <a:r>
              <a:rPr lang="sv-SE" sz="2800" dirty="0" err="1" smtClean="0"/>
              <a:t>priority</a:t>
            </a:r>
            <a:r>
              <a:rPr lang="sv-SE" sz="2800" dirty="0" smtClean="0"/>
              <a:t> areas and </a:t>
            </a:r>
            <a:r>
              <a:rPr lang="sv-SE" sz="2800" dirty="0" err="1" smtClean="0"/>
              <a:t>within</a:t>
            </a:r>
            <a:r>
              <a:rPr lang="sv-SE" sz="2800" dirty="0" smtClean="0"/>
              <a:t> a </a:t>
            </a:r>
            <a:r>
              <a:rPr lang="sv-SE" sz="2800" dirty="0" err="1" smtClean="0"/>
              <a:t>smaller</a:t>
            </a:r>
            <a:r>
              <a:rPr lang="sv-SE" sz="2800" dirty="0" smtClean="0"/>
              <a:t> </a:t>
            </a:r>
            <a:r>
              <a:rPr lang="sv-SE" sz="2800" dirty="0" err="1" smtClean="0"/>
              <a:t>group</a:t>
            </a:r>
            <a:r>
              <a:rPr lang="sv-SE" sz="2800" dirty="0" smtClean="0"/>
              <a:t> </a:t>
            </a:r>
            <a:r>
              <a:rPr lang="sv-SE" sz="2800" dirty="0" err="1" smtClean="0"/>
              <a:t>of</a:t>
            </a:r>
            <a:r>
              <a:rPr lang="sv-SE" sz="2800" dirty="0" smtClean="0"/>
              <a:t> </a:t>
            </a:r>
            <a:r>
              <a:rPr lang="sv-SE" sz="2800" dirty="0" smtClean="0"/>
              <a:t>flagship-</a:t>
            </a:r>
            <a:r>
              <a:rPr lang="sv-SE" sz="2800" dirty="0" err="1" smtClean="0"/>
              <a:t>projects</a:t>
            </a:r>
            <a:r>
              <a:rPr lang="sv-SE" sz="2800" dirty="0" smtClean="0"/>
              <a:t>:</a:t>
            </a:r>
          </a:p>
          <a:p>
            <a:pPr marL="0" indent="0">
              <a:buNone/>
            </a:pPr>
            <a:r>
              <a:rPr lang="sv-SE" sz="2800" dirty="0" smtClean="0"/>
              <a:t>	- </a:t>
            </a:r>
            <a:r>
              <a:rPr lang="sv-SE" sz="2800" dirty="0" err="1" smtClean="0"/>
              <a:t>document</a:t>
            </a:r>
            <a:r>
              <a:rPr lang="sv-SE" sz="2800" dirty="0" smtClean="0"/>
              <a:t>-scanning</a:t>
            </a:r>
            <a:br>
              <a:rPr lang="sv-SE" sz="2800" dirty="0" smtClean="0"/>
            </a:br>
            <a:r>
              <a:rPr lang="sv-SE" sz="2800" dirty="0" smtClean="0"/>
              <a:t>	- ”</a:t>
            </a:r>
            <a:r>
              <a:rPr lang="sv-SE" sz="2800" dirty="0" err="1" smtClean="0"/>
              <a:t>model</a:t>
            </a:r>
            <a:r>
              <a:rPr lang="sv-SE" sz="2800" dirty="0" smtClean="0"/>
              <a:t>-</a:t>
            </a:r>
            <a:r>
              <a:rPr lang="sv-SE" sz="2800" dirty="0" err="1" smtClean="0"/>
              <a:t>analysis</a:t>
            </a:r>
            <a:r>
              <a:rPr lang="sv-SE" sz="2800" dirty="0" smtClean="0"/>
              <a:t>” (flagship </a:t>
            </a:r>
            <a:r>
              <a:rPr lang="sv-SE" sz="2800" dirty="0" err="1" smtClean="0"/>
              <a:t>projects</a:t>
            </a:r>
            <a:r>
              <a:rPr lang="sv-SE" sz="2800" dirty="0" smtClean="0"/>
              <a:t>)</a:t>
            </a:r>
            <a:r>
              <a:rPr lang="sv-SE" sz="2800" dirty="0" smtClean="0"/>
              <a:t/>
            </a:r>
            <a:br>
              <a:rPr lang="sv-SE" sz="2800" dirty="0" smtClean="0"/>
            </a:br>
            <a:r>
              <a:rPr lang="sv-SE" sz="2800" dirty="0" smtClean="0"/>
              <a:t>	- </a:t>
            </a:r>
            <a:r>
              <a:rPr lang="sv-SE" sz="2800" dirty="0" err="1" smtClean="0"/>
              <a:t>simplified</a:t>
            </a:r>
            <a:r>
              <a:rPr lang="sv-SE" sz="2800" dirty="0" smtClean="0"/>
              <a:t> survey</a:t>
            </a:r>
          </a:p>
        </p:txBody>
      </p:sp>
    </p:spTree>
    <p:extLst>
      <p:ext uri="{BB962C8B-B14F-4D97-AF65-F5344CB8AC3E}">
        <p14:creationId xmlns:p14="http://schemas.microsoft.com/office/powerpoint/2010/main" val="687989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76672"/>
            <a:ext cx="8229600" cy="1143000"/>
          </a:xfrm>
        </p:spPr>
        <p:txBody>
          <a:bodyPr/>
          <a:lstStyle/>
          <a:p>
            <a:r>
              <a:rPr lang="sv-SE" dirty="0"/>
              <a:t>A</a:t>
            </a:r>
            <a:r>
              <a:rPr lang="sv-SE" dirty="0" smtClean="0"/>
              <a:t>ctions </a:t>
            </a:r>
            <a:r>
              <a:rPr lang="sv-SE" dirty="0" smtClean="0"/>
              <a:t>MLG in </a:t>
            </a:r>
            <a:r>
              <a:rPr lang="sv-SE" dirty="0" smtClean="0"/>
              <a:t>EUSBSR</a:t>
            </a:r>
            <a:br>
              <a:rPr lang="sv-SE" dirty="0" smtClean="0"/>
            </a:br>
            <a:r>
              <a:rPr lang="sv-SE" dirty="0" smtClean="0"/>
              <a:t>- short term </a:t>
            </a:r>
            <a:r>
              <a:rPr lang="sv-SE" dirty="0" err="1" smtClean="0"/>
              <a:t>measures</a:t>
            </a:r>
            <a:endParaRPr lang="sv-SE" dirty="0"/>
          </a:p>
        </p:txBody>
      </p:sp>
      <p:sp>
        <p:nvSpPr>
          <p:cNvPr id="3" name="Platshållare för innehåll 2"/>
          <p:cNvSpPr>
            <a:spLocks noGrp="1"/>
          </p:cNvSpPr>
          <p:nvPr>
            <p:ph idx="1"/>
          </p:nvPr>
        </p:nvSpPr>
        <p:spPr>
          <a:xfrm>
            <a:off x="457200" y="2204864"/>
            <a:ext cx="8229600" cy="3921299"/>
          </a:xfrm>
        </p:spPr>
        <p:txBody>
          <a:bodyPr/>
          <a:lstStyle/>
          <a:p>
            <a:pPr marL="0" lvl="0" indent="0">
              <a:buNone/>
            </a:pPr>
            <a:r>
              <a:rPr lang="en-GB" sz="2800" u="sng" dirty="0" err="1" smtClean="0"/>
              <a:t>Dialouge</a:t>
            </a:r>
            <a:r>
              <a:rPr lang="en-GB" sz="2800" u="sng" dirty="0" smtClean="0"/>
              <a:t> - </a:t>
            </a:r>
            <a:r>
              <a:rPr lang="en-GB" sz="2800" u="sng" dirty="0" err="1" smtClean="0"/>
              <a:t>roadshow</a:t>
            </a:r>
            <a:endParaRPr lang="en-GB" sz="2800" u="sng" dirty="0" smtClean="0"/>
          </a:p>
          <a:p>
            <a:pPr marL="0" lvl="0" indent="0">
              <a:buNone/>
            </a:pPr>
            <a:endParaRPr lang="en-GB" sz="2800" dirty="0" smtClean="0"/>
          </a:p>
          <a:p>
            <a:pPr lvl="0"/>
            <a:r>
              <a:rPr lang="en-GB" sz="2800" dirty="0" smtClean="0"/>
              <a:t>The </a:t>
            </a:r>
            <a:r>
              <a:rPr lang="en-GB" sz="2800" dirty="0" smtClean="0"/>
              <a:t>MLG-HAL has until the end of 2013 had dialogue with all priority area coordinators to discuss the need for target and indicators directed to all administrative levels for “their” priority area and in “their” flagship projects.</a:t>
            </a:r>
            <a:endParaRPr lang="sv-SE" sz="2800" dirty="0" smtClean="0"/>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548680"/>
            <a:ext cx="8229600" cy="1143000"/>
          </a:xfrm>
        </p:spPr>
        <p:txBody>
          <a:bodyPr/>
          <a:lstStyle/>
          <a:p>
            <a:r>
              <a:rPr lang="sv-SE" dirty="0"/>
              <a:t>A</a:t>
            </a:r>
            <a:r>
              <a:rPr lang="sv-SE" dirty="0" smtClean="0"/>
              <a:t>ctions </a:t>
            </a:r>
            <a:r>
              <a:rPr lang="sv-SE" dirty="0" smtClean="0"/>
              <a:t>MLG in </a:t>
            </a:r>
            <a:r>
              <a:rPr lang="sv-SE" dirty="0" smtClean="0"/>
              <a:t>EUSBSR</a:t>
            </a:r>
            <a:br>
              <a:rPr lang="sv-SE" dirty="0" smtClean="0"/>
            </a:br>
            <a:r>
              <a:rPr lang="sv-SE" dirty="0" smtClean="0"/>
              <a:t>- short term </a:t>
            </a:r>
            <a:r>
              <a:rPr lang="sv-SE" dirty="0" err="1" smtClean="0"/>
              <a:t>measures</a:t>
            </a:r>
            <a:endParaRPr lang="sv-SE" dirty="0"/>
          </a:p>
        </p:txBody>
      </p:sp>
      <p:sp>
        <p:nvSpPr>
          <p:cNvPr id="3" name="Platshållare för innehåll 2"/>
          <p:cNvSpPr>
            <a:spLocks noGrp="1"/>
          </p:cNvSpPr>
          <p:nvPr>
            <p:ph idx="1"/>
          </p:nvPr>
        </p:nvSpPr>
        <p:spPr>
          <a:xfrm>
            <a:off x="457200" y="1988840"/>
            <a:ext cx="8229600" cy="4137323"/>
          </a:xfrm>
        </p:spPr>
        <p:txBody>
          <a:bodyPr/>
          <a:lstStyle/>
          <a:p>
            <a:pPr marL="0" lvl="0" indent="0">
              <a:buNone/>
            </a:pPr>
            <a:r>
              <a:rPr lang="en-GB" sz="2800" u="sng" dirty="0" smtClean="0"/>
              <a:t>Pan-</a:t>
            </a:r>
            <a:r>
              <a:rPr lang="en-GB" sz="2800" u="sng" dirty="0" err="1" smtClean="0"/>
              <a:t>baltic</a:t>
            </a:r>
            <a:r>
              <a:rPr lang="en-GB" sz="2800" u="sng" dirty="0" smtClean="0"/>
              <a:t> </a:t>
            </a:r>
            <a:r>
              <a:rPr lang="en-GB" sz="2800" u="sng" dirty="0" err="1" smtClean="0"/>
              <a:t>dialouge</a:t>
            </a:r>
            <a:endParaRPr lang="en-GB" sz="2800" u="sng" dirty="0" smtClean="0"/>
          </a:p>
          <a:p>
            <a:pPr lvl="0"/>
            <a:endParaRPr lang="en-GB" sz="2800" dirty="0"/>
          </a:p>
          <a:p>
            <a:pPr lvl="0"/>
            <a:r>
              <a:rPr lang="en-GB" sz="2800" dirty="0" smtClean="0"/>
              <a:t>The </a:t>
            </a:r>
            <a:r>
              <a:rPr lang="en-GB" sz="2800" dirty="0" smtClean="0"/>
              <a:t>MLG-HAL has until the end of 2013 had dialogue with relevant Pan-Baltic Organisations like UBC, CPMR Baltic Sea Commission, BSSSC, </a:t>
            </a:r>
            <a:r>
              <a:rPr lang="en-GB" sz="2800" dirty="0" err="1" smtClean="0"/>
              <a:t>BaltMet</a:t>
            </a:r>
            <a:r>
              <a:rPr lang="en-GB" sz="2800" dirty="0" smtClean="0"/>
              <a:t>, CBSS and B7 to discuss how their work could be more integrated in the development and implementation of the EUSBSR priority areas.</a:t>
            </a:r>
            <a:endParaRPr lang="sv-SE" sz="2800" dirty="0" smtClean="0"/>
          </a:p>
          <a:p>
            <a:endParaRPr lang="sv-S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548680"/>
            <a:ext cx="8229600" cy="1143000"/>
          </a:xfrm>
        </p:spPr>
        <p:txBody>
          <a:bodyPr/>
          <a:lstStyle/>
          <a:p>
            <a:r>
              <a:rPr lang="sv-SE" dirty="0"/>
              <a:t>A</a:t>
            </a:r>
            <a:r>
              <a:rPr lang="sv-SE" dirty="0" smtClean="0"/>
              <a:t>ctions </a:t>
            </a:r>
            <a:r>
              <a:rPr lang="sv-SE" dirty="0" smtClean="0"/>
              <a:t>MLG in </a:t>
            </a:r>
            <a:r>
              <a:rPr lang="sv-SE" dirty="0" smtClean="0"/>
              <a:t>EUSBSR</a:t>
            </a:r>
            <a:br>
              <a:rPr lang="sv-SE" dirty="0" smtClean="0"/>
            </a:br>
            <a:r>
              <a:rPr lang="sv-SE" dirty="0" smtClean="0"/>
              <a:t>- short term </a:t>
            </a:r>
            <a:r>
              <a:rPr lang="sv-SE" dirty="0" err="1" smtClean="0"/>
              <a:t>measures</a:t>
            </a:r>
            <a:endParaRPr lang="sv-SE" dirty="0"/>
          </a:p>
        </p:txBody>
      </p:sp>
      <p:sp>
        <p:nvSpPr>
          <p:cNvPr id="3" name="Platshållare för innehåll 2"/>
          <p:cNvSpPr>
            <a:spLocks noGrp="1"/>
          </p:cNvSpPr>
          <p:nvPr>
            <p:ph idx="1"/>
          </p:nvPr>
        </p:nvSpPr>
        <p:spPr>
          <a:xfrm>
            <a:off x="457200" y="2276872"/>
            <a:ext cx="8229600" cy="3849291"/>
          </a:xfrm>
        </p:spPr>
        <p:txBody>
          <a:bodyPr/>
          <a:lstStyle/>
          <a:p>
            <a:pPr marL="0" lvl="0" indent="0">
              <a:buNone/>
            </a:pPr>
            <a:r>
              <a:rPr lang="en-GB" sz="2800" u="sng" dirty="0" smtClean="0"/>
              <a:t>Development of MLG-methods</a:t>
            </a:r>
          </a:p>
          <a:p>
            <a:pPr lvl="0"/>
            <a:endParaRPr lang="en-GB" sz="2800" dirty="0"/>
          </a:p>
          <a:p>
            <a:pPr lvl="0"/>
            <a:r>
              <a:rPr lang="en-GB" sz="2800" dirty="0" smtClean="0"/>
              <a:t>The </a:t>
            </a:r>
            <a:r>
              <a:rPr lang="en-GB" sz="2800" dirty="0" smtClean="0"/>
              <a:t>MLG-HAL has together with 2-3 “Pilot”-PAC:s developed methods for MLG integration in their priority area as an example also for other Priority areas.</a:t>
            </a:r>
            <a:endParaRPr lang="sv-SE" sz="2800" dirty="0" smtClean="0"/>
          </a:p>
          <a:p>
            <a:endParaRPr lang="sv-S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76672"/>
            <a:ext cx="8229600" cy="1143000"/>
          </a:xfrm>
        </p:spPr>
        <p:txBody>
          <a:bodyPr/>
          <a:lstStyle/>
          <a:p>
            <a:r>
              <a:rPr lang="sv-SE" dirty="0"/>
              <a:t>A</a:t>
            </a:r>
            <a:r>
              <a:rPr lang="sv-SE" dirty="0" smtClean="0"/>
              <a:t>ctions </a:t>
            </a:r>
            <a:r>
              <a:rPr lang="sv-SE" dirty="0" smtClean="0"/>
              <a:t>MLG in </a:t>
            </a:r>
            <a:r>
              <a:rPr lang="sv-SE" dirty="0" smtClean="0"/>
              <a:t>EUSBSR</a:t>
            </a:r>
            <a:br>
              <a:rPr lang="sv-SE" dirty="0" smtClean="0"/>
            </a:br>
            <a:r>
              <a:rPr lang="sv-SE" dirty="0" smtClean="0"/>
              <a:t>- short term </a:t>
            </a:r>
            <a:r>
              <a:rPr lang="sv-SE" dirty="0" err="1" smtClean="0"/>
              <a:t>measures</a:t>
            </a:r>
            <a:endParaRPr lang="sv-SE" dirty="0"/>
          </a:p>
        </p:txBody>
      </p:sp>
      <p:sp>
        <p:nvSpPr>
          <p:cNvPr id="3" name="Platshållare för innehåll 2"/>
          <p:cNvSpPr>
            <a:spLocks noGrp="1"/>
          </p:cNvSpPr>
          <p:nvPr>
            <p:ph idx="1"/>
          </p:nvPr>
        </p:nvSpPr>
        <p:spPr>
          <a:xfrm>
            <a:off x="457200" y="2204864"/>
            <a:ext cx="8229600" cy="3921299"/>
          </a:xfrm>
        </p:spPr>
        <p:txBody>
          <a:bodyPr/>
          <a:lstStyle/>
          <a:p>
            <a:pPr marL="0" lvl="0" indent="0">
              <a:buNone/>
            </a:pPr>
            <a:r>
              <a:rPr lang="en-GB" sz="2800" u="sng" dirty="0" smtClean="0"/>
              <a:t>Mainstreaming agendas</a:t>
            </a:r>
            <a:endParaRPr lang="en-GB" sz="2800" u="sng" dirty="0" smtClean="0"/>
          </a:p>
          <a:p>
            <a:pPr lvl="0"/>
            <a:endParaRPr lang="en-GB" sz="2800" dirty="0"/>
          </a:p>
          <a:p>
            <a:pPr lvl="0"/>
            <a:r>
              <a:rPr lang="en-GB" sz="2800" dirty="0" smtClean="0"/>
              <a:t>The </a:t>
            </a:r>
            <a:r>
              <a:rPr lang="en-GB" sz="2800" dirty="0" smtClean="0"/>
              <a:t>MLG-HAL is involved in the planning of the EUSBSR annual forum 2013 to secure that the programme involves local and regional responsibilities and stimulates all levels to participate in the </a:t>
            </a:r>
            <a:r>
              <a:rPr lang="en-GB" sz="2800" dirty="0" smtClean="0"/>
              <a:t>forum</a:t>
            </a:r>
            <a:endParaRPr lang="sv-SE" sz="2800" dirty="0" smtClean="0"/>
          </a:p>
          <a:p>
            <a:pPr>
              <a:buNone/>
            </a:pPr>
            <a:endParaRPr lang="sv-SE" dirty="0" smtClean="0"/>
          </a:p>
          <a:p>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692696"/>
            <a:ext cx="8229600" cy="1143000"/>
          </a:xfrm>
        </p:spPr>
        <p:txBody>
          <a:bodyPr/>
          <a:lstStyle/>
          <a:p>
            <a:r>
              <a:rPr lang="sv-SE" dirty="0"/>
              <a:t>Actions MLG in EUSBSR</a:t>
            </a:r>
            <a:br>
              <a:rPr lang="sv-SE" dirty="0"/>
            </a:br>
            <a:r>
              <a:rPr lang="sv-SE" dirty="0"/>
              <a:t>- short </a:t>
            </a:r>
            <a:r>
              <a:rPr lang="sv-SE" dirty="0" smtClean="0"/>
              <a:t>and long term </a:t>
            </a:r>
            <a:r>
              <a:rPr lang="sv-SE" dirty="0" err="1"/>
              <a:t>measures</a:t>
            </a:r>
            <a:endParaRPr lang="en-US" dirty="0"/>
          </a:p>
        </p:txBody>
      </p:sp>
      <p:sp>
        <p:nvSpPr>
          <p:cNvPr id="3" name="Platshållare för innehåll 2"/>
          <p:cNvSpPr>
            <a:spLocks noGrp="1"/>
          </p:cNvSpPr>
          <p:nvPr>
            <p:ph idx="1"/>
          </p:nvPr>
        </p:nvSpPr>
        <p:spPr>
          <a:xfrm>
            <a:off x="457200" y="2132856"/>
            <a:ext cx="8229600" cy="3993307"/>
          </a:xfrm>
        </p:spPr>
        <p:txBody>
          <a:bodyPr/>
          <a:lstStyle/>
          <a:p>
            <a:pPr marL="0" indent="0">
              <a:buNone/>
            </a:pPr>
            <a:endParaRPr lang="sv-SE" sz="2800" u="sng" dirty="0" smtClean="0"/>
          </a:p>
          <a:p>
            <a:pPr marL="0" indent="0">
              <a:buNone/>
            </a:pPr>
            <a:r>
              <a:rPr lang="sv-SE" sz="2800" u="sng" dirty="0" smtClean="0"/>
              <a:t>MLG-support</a:t>
            </a:r>
          </a:p>
          <a:p>
            <a:pPr marL="0" indent="0">
              <a:buNone/>
            </a:pPr>
            <a:endParaRPr lang="sv-SE" sz="2800" dirty="0" smtClean="0"/>
          </a:p>
          <a:p>
            <a:r>
              <a:rPr lang="sv-SE" sz="2800" dirty="0" smtClean="0"/>
              <a:t>The MLG-HAL </a:t>
            </a:r>
            <a:r>
              <a:rPr lang="sv-SE" sz="2800" dirty="0" err="1" smtClean="0"/>
              <a:t>will</a:t>
            </a:r>
            <a:r>
              <a:rPr lang="sv-SE" sz="2800" dirty="0" smtClean="0"/>
              <a:t> </a:t>
            </a:r>
            <a:r>
              <a:rPr lang="sv-SE" sz="2800" dirty="0" err="1" smtClean="0"/>
              <a:t>act</a:t>
            </a:r>
            <a:r>
              <a:rPr lang="sv-SE" sz="2800" dirty="0" smtClean="0"/>
              <a:t> as a ”</a:t>
            </a:r>
            <a:r>
              <a:rPr lang="sv-SE" sz="2800" dirty="0" err="1" smtClean="0"/>
              <a:t>supportive</a:t>
            </a:r>
            <a:r>
              <a:rPr lang="sv-SE" sz="2800" dirty="0" smtClean="0"/>
              <a:t> expert-</a:t>
            </a:r>
            <a:r>
              <a:rPr lang="sv-SE" sz="2800" dirty="0" err="1" smtClean="0"/>
              <a:t>help</a:t>
            </a:r>
            <a:r>
              <a:rPr lang="sv-SE" sz="2800" dirty="0" smtClean="0"/>
              <a:t> desk” in the </a:t>
            </a:r>
            <a:r>
              <a:rPr lang="sv-SE" sz="2800" dirty="0" err="1" smtClean="0"/>
              <a:t>programming</a:t>
            </a:r>
            <a:r>
              <a:rPr lang="sv-SE" sz="2800" dirty="0" smtClean="0"/>
              <a:t> </a:t>
            </a:r>
            <a:r>
              <a:rPr lang="sv-SE" sz="2800" dirty="0" err="1" smtClean="0"/>
              <a:t>phase</a:t>
            </a:r>
            <a:r>
              <a:rPr lang="sv-SE" sz="2800" dirty="0" smtClean="0"/>
              <a:t>, </a:t>
            </a:r>
            <a:r>
              <a:rPr lang="sv-SE" sz="2800" dirty="0" err="1" smtClean="0"/>
              <a:t>aswell</a:t>
            </a:r>
            <a:r>
              <a:rPr lang="sv-SE" sz="2800" dirty="0" smtClean="0"/>
              <a:t> as in </a:t>
            </a:r>
            <a:r>
              <a:rPr lang="sv-SE" sz="2800" dirty="0" err="1" smtClean="0"/>
              <a:t>managing</a:t>
            </a:r>
            <a:r>
              <a:rPr lang="sv-SE" sz="2800" dirty="0" smtClean="0"/>
              <a:t> </a:t>
            </a:r>
            <a:r>
              <a:rPr lang="sv-SE" sz="2800" dirty="0" err="1" smtClean="0"/>
              <a:t>of</a:t>
            </a:r>
            <a:r>
              <a:rPr lang="sv-SE" sz="2800" dirty="0" smtClean="0"/>
              <a:t> </a:t>
            </a:r>
            <a:r>
              <a:rPr lang="sv-SE" sz="2800" dirty="0" err="1" smtClean="0"/>
              <a:t>ongoing</a:t>
            </a:r>
            <a:r>
              <a:rPr lang="sv-SE" sz="2800" dirty="0" smtClean="0"/>
              <a:t> </a:t>
            </a:r>
            <a:r>
              <a:rPr lang="sv-SE" sz="2800" dirty="0" err="1" smtClean="0"/>
              <a:t>projects</a:t>
            </a:r>
            <a:r>
              <a:rPr lang="sv-SE" sz="2800" dirty="0" smtClean="0"/>
              <a:t> and in preparation </a:t>
            </a:r>
            <a:r>
              <a:rPr lang="sv-SE" sz="2800" dirty="0" err="1" smtClean="0"/>
              <a:t>of</a:t>
            </a:r>
            <a:r>
              <a:rPr lang="sv-SE" sz="2800" dirty="0" smtClean="0"/>
              <a:t> new </a:t>
            </a:r>
            <a:r>
              <a:rPr lang="sv-SE" sz="2800" dirty="0" err="1" smtClean="0"/>
              <a:t>projects</a:t>
            </a:r>
            <a:r>
              <a:rPr lang="sv-SE" sz="2800" dirty="0" smtClean="0"/>
              <a:t> (</a:t>
            </a:r>
            <a:r>
              <a:rPr lang="sv-SE" sz="2800" dirty="0" err="1" smtClean="0"/>
              <a:t>when</a:t>
            </a:r>
            <a:r>
              <a:rPr lang="sv-SE" sz="2800" dirty="0" smtClean="0"/>
              <a:t> </a:t>
            </a:r>
            <a:r>
              <a:rPr lang="sv-SE" sz="2800" dirty="0" err="1" smtClean="0"/>
              <a:t>needed</a:t>
            </a:r>
            <a:r>
              <a:rPr lang="sv-SE" sz="2800" dirty="0" smtClean="0"/>
              <a:t>)</a:t>
            </a:r>
            <a:endParaRPr lang="en-US" sz="2800" dirty="0"/>
          </a:p>
        </p:txBody>
      </p:sp>
    </p:spTree>
    <p:extLst>
      <p:ext uri="{BB962C8B-B14F-4D97-AF65-F5344CB8AC3E}">
        <p14:creationId xmlns:p14="http://schemas.microsoft.com/office/powerpoint/2010/main" val="2766515224"/>
      </p:ext>
    </p:extLst>
  </p:cSld>
  <p:clrMapOvr>
    <a:masterClrMapping/>
  </p:clrMapOvr>
</p:sld>
</file>

<file path=ppt/theme/theme1.xml><?xml version="1.0" encoding="utf-8"?>
<a:theme xmlns:a="http://schemas.openxmlformats.org/drawingml/2006/main" name="rv">
  <a:themeElements>
    <a:clrScheme nam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rv-webbadress</Template>
  <TotalTime>514</TotalTime>
  <Words>375</Words>
  <Application>Microsoft Office PowerPoint</Application>
  <PresentationFormat>Bildspel på skärmen (4:3)</PresentationFormat>
  <Paragraphs>59</Paragraphs>
  <Slides>11</Slides>
  <Notes>2</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rv</vt:lpstr>
      <vt:lpstr>Multi-level governance  in</vt:lpstr>
      <vt:lpstr>Revised EUSBSR Action plan </vt:lpstr>
      <vt:lpstr>Horizontal action – Strengthening multi-level governance </vt:lpstr>
      <vt:lpstr>Actions MLG in EUSBSR - short term measures</vt:lpstr>
      <vt:lpstr>Actions MLG in EUSBSR - short term measures</vt:lpstr>
      <vt:lpstr>Actions MLG in EUSBSR - short term measures</vt:lpstr>
      <vt:lpstr>Actions MLG in EUSBSR - short term measures</vt:lpstr>
      <vt:lpstr>Actions MLG in EUSBSR - short term measures</vt:lpstr>
      <vt:lpstr>Actions MLG in EUSBSR - short and long term measures</vt:lpstr>
      <vt:lpstr>Draft actions MLG in EUSBSR - long term measures</vt:lpstr>
      <vt:lpstr>Draft actions MLG in EUSBSR - long term measures</vt:lpstr>
    </vt:vector>
  </TitlesOfParts>
  <Company>Region Västerbotten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Peter</dc:creator>
  <cp:lastModifiedBy>Fredrik Gunnarsson</cp:lastModifiedBy>
  <cp:revision>36</cp:revision>
  <cp:lastPrinted>2013-03-08T08:38:24Z</cp:lastPrinted>
  <dcterms:created xsi:type="dcterms:W3CDTF">2008-04-02T13:32:45Z</dcterms:created>
  <dcterms:modified xsi:type="dcterms:W3CDTF">2013-03-08T08:53:36Z</dcterms:modified>
</cp:coreProperties>
</file>