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7" r:id="rId1"/>
  </p:sldMasterIdLst>
  <p:notesMasterIdLst>
    <p:notesMasterId r:id="rId20"/>
  </p:notesMasterIdLst>
  <p:sldIdLst>
    <p:sldId id="262" r:id="rId2"/>
    <p:sldId id="263" r:id="rId3"/>
    <p:sldId id="266" r:id="rId4"/>
    <p:sldId id="264" r:id="rId5"/>
    <p:sldId id="269" r:id="rId6"/>
    <p:sldId id="265" r:id="rId7"/>
    <p:sldId id="267" r:id="rId8"/>
    <p:sldId id="268" r:id="rId9"/>
    <p:sldId id="271" r:id="rId10"/>
    <p:sldId id="272" r:id="rId11"/>
    <p:sldId id="270" r:id="rId12"/>
    <p:sldId id="275" r:id="rId13"/>
    <p:sldId id="277" r:id="rId14"/>
    <p:sldId id="273" r:id="rId15"/>
    <p:sldId id="276" r:id="rId16"/>
    <p:sldId id="278" r:id="rId17"/>
    <p:sldId id="279" r:id="rId18"/>
    <p:sldId id="274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230" y="468"/>
      </p:cViewPr>
      <p:guideLst>
        <p:guide orient="horz" pos="2160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2FB5-32D0-4749-AB26-954905566D21}" type="datetimeFigureOut">
              <a:rPr lang="sv-SE" smtClean="0"/>
              <a:pPr/>
              <a:t>2012-10-02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611560"/>
            <a:ext cx="5472608" cy="410445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932040"/>
            <a:ext cx="5486400" cy="3744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39E8C-BE5B-42EB-B1FC-EF9AB3F1A8E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71253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5949288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600" dirty="0" smtClean="0">
              <a:ln>
                <a:noFill/>
              </a:ln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996952"/>
            <a:ext cx="6423497" cy="144016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8887" y="4536504"/>
            <a:ext cx="6423497" cy="1340768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37312"/>
            <a:ext cx="1900290" cy="46315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0" y="5949288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600" dirty="0" smtClean="0">
              <a:ln>
                <a:noFill/>
              </a:ln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37312"/>
            <a:ext cx="1900290" cy="463151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0" y="5949288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600" dirty="0" smtClean="0">
              <a:ln>
                <a:noFill/>
              </a:ln>
            </a:endParaRPr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37312"/>
            <a:ext cx="1900290" cy="463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05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ommer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F63D-FF5A-4C9E-A134-2AB7D6E831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72484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4077072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600" dirty="0" smtClean="0">
              <a:ln>
                <a:noFill/>
              </a:ln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8887" y="4299173"/>
            <a:ext cx="6409457" cy="2082155"/>
          </a:xfrm>
        </p:spPr>
        <p:txBody>
          <a:bodyPr anchor="t">
            <a:normAutofit/>
          </a:bodyPr>
          <a:lstStyle>
            <a:lvl1pPr algn="l">
              <a:defRPr sz="36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7" y="2276872"/>
            <a:ext cx="640945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/>
        </p:nvSpPr>
        <p:spPr>
          <a:xfrm>
            <a:off x="0" y="4077072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600" dirty="0" smtClean="0">
              <a:ln>
                <a:noFill/>
              </a:ln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077072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600" dirty="0" smtClean="0">
              <a:ln>
                <a:noFill/>
              </a:ln>
            </a:endParaRPr>
          </a:p>
        </p:txBody>
      </p:sp>
      <p:sp>
        <p:nvSpPr>
          <p:cNvPr id="16" name="Platshållare fö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F63D-FF5A-4C9E-A134-2AB7D6E8310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552640"/>
            <a:ext cx="806129" cy="196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217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7419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7419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F63D-FF5A-4C9E-A134-2AB7D6E831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66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7544" y="1723259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7544" y="2363020"/>
            <a:ext cx="4040188" cy="40903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55369" y="1723259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55369" y="2363020"/>
            <a:ext cx="4041775" cy="40903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F63D-FF5A-4C9E-A134-2AB7D6E831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9611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F63D-FF5A-4C9E-A134-2AB7D6E831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1140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0638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med plå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86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ala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0" y="1484784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600" dirty="0" smtClean="0">
              <a:ln>
                <a:noFill/>
              </a:ln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7544" y="6552728"/>
            <a:ext cx="2133600" cy="18864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87824" y="6552728"/>
            <a:ext cx="316835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504" y="6552728"/>
            <a:ext cx="360040" cy="18864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fld id="{507DF63D-FF5A-4C9E-A134-2AB7D6E8310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552640"/>
            <a:ext cx="806129" cy="196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25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1258888" y="2996952"/>
            <a:ext cx="6697488" cy="1440161"/>
          </a:xfrm>
        </p:spPr>
        <p:txBody>
          <a:bodyPr/>
          <a:lstStyle/>
          <a:p>
            <a:r>
              <a:rPr lang="sv-SE" dirty="0" smtClean="0"/>
              <a:t>XII UBC General Conference</a:t>
            </a:r>
            <a:br>
              <a:rPr lang="sv-SE" dirty="0" smtClean="0"/>
            </a:b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Mariehamn, 1-4 </a:t>
            </a:r>
            <a:r>
              <a:rPr lang="sv-SE" dirty="0" err="1" smtClean="0"/>
              <a:t>October</a:t>
            </a:r>
            <a:r>
              <a:rPr lang="sv-SE" dirty="0" smtClean="0"/>
              <a:t> 2013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565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 descr="06 - Stora sa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107" y="1700213"/>
            <a:ext cx="6925786" cy="46085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6" name="Platshållare för innehåll 5" descr="08 - Stora sa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107" y="1700213"/>
            <a:ext cx="6925786" cy="46085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 descr="07 - Auditori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4716016" cy="3138101"/>
          </a:xfrm>
        </p:spPr>
      </p:pic>
      <p:pic>
        <p:nvPicPr>
          <p:cNvPr id="5" name="Platshållare för innehåll 3" descr="09 - Auditori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5977" y="3501008"/>
            <a:ext cx="4808023" cy="27587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3" descr="16 - Konferens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700213"/>
            <a:ext cx="4903580" cy="326241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6" name="Platshållare för innehåll 5" descr="17 - Konferensr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149080"/>
            <a:ext cx="3376703" cy="223284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 descr="12 - Konferensr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9946" y="1700213"/>
            <a:ext cx="4005474" cy="2664891"/>
          </a:xfrm>
        </p:spPr>
      </p:pic>
      <p:pic>
        <p:nvPicPr>
          <p:cNvPr id="5" name="Platshållare för innehåll 3" descr="14 - Konferens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3789010" cy="2520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6" name="Platshållare för innehåll 5" descr="10 - Foajé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407" y="1700213"/>
            <a:ext cx="4002626" cy="2482930"/>
          </a:xfrm>
        </p:spPr>
      </p:pic>
      <p:pic>
        <p:nvPicPr>
          <p:cNvPr id="7" name="Platshållare för innehåll 3" descr="11 - Foajé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4052383"/>
            <a:ext cx="3390885" cy="22563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7" name="Platshållare för innehåll 7" descr="22 - Mi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933056"/>
            <a:ext cx="4258267" cy="2564448"/>
          </a:xfrm>
          <a:prstGeom prst="rect">
            <a:avLst/>
          </a:prstGeom>
        </p:spPr>
      </p:pic>
      <p:pic>
        <p:nvPicPr>
          <p:cNvPr id="6" name="Platshållare för innehåll 5" descr="21 - Server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4464496" cy="297633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 descr="25 - Evenema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772816"/>
            <a:ext cx="4248472" cy="2832315"/>
          </a:xfrm>
        </p:spPr>
      </p:pic>
      <p:pic>
        <p:nvPicPr>
          <p:cNvPr id="5" name="Platshållare för innehåll 9" descr="23 - Min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96952"/>
            <a:ext cx="2263031" cy="33129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WELCOME TO MARIEHAMN!</a:t>
            </a:r>
            <a:endParaRPr lang="sv-FI" dirty="0"/>
          </a:p>
        </p:txBody>
      </p:sp>
      <p:pic>
        <p:nvPicPr>
          <p:cNvPr id="12" name="Platshållare för innehåll 11" descr="03 - Utsida ter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942" y="1700213"/>
            <a:ext cx="7594116" cy="46085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Åland Islands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 </a:t>
            </a:r>
            <a:r>
              <a:rPr lang="sv-SE" dirty="0" err="1" smtClean="0"/>
              <a:t>autonomous</a:t>
            </a:r>
            <a:r>
              <a:rPr lang="sv-SE" dirty="0" smtClean="0"/>
              <a:t>, </a:t>
            </a:r>
            <a:r>
              <a:rPr lang="sv-SE" dirty="0" err="1" smtClean="0"/>
              <a:t>demilitarized</a:t>
            </a:r>
            <a:r>
              <a:rPr lang="sv-SE" dirty="0" smtClean="0"/>
              <a:t>  </a:t>
            </a:r>
            <a:r>
              <a:rPr lang="sv-SE" dirty="0" smtClean="0"/>
              <a:t>Swedish </a:t>
            </a:r>
            <a:r>
              <a:rPr lang="sv-SE" dirty="0" err="1" smtClean="0"/>
              <a:t>speaking</a:t>
            </a:r>
            <a:r>
              <a:rPr lang="sv-SE" dirty="0" smtClean="0"/>
              <a:t> region of Finland</a:t>
            </a:r>
          </a:p>
          <a:p>
            <a:r>
              <a:rPr lang="sv-SE" dirty="0" smtClean="0"/>
              <a:t>6,500 </a:t>
            </a:r>
            <a:r>
              <a:rPr lang="sv-SE" dirty="0" err="1" smtClean="0"/>
              <a:t>islands</a:t>
            </a:r>
            <a:r>
              <a:rPr lang="sv-SE" dirty="0" smtClean="0"/>
              <a:t>, </a:t>
            </a:r>
            <a:r>
              <a:rPr lang="en-US" dirty="0" smtClean="0"/>
              <a:t>of which 65 are inhabited</a:t>
            </a:r>
            <a:endParaRPr lang="sv-SE" dirty="0" smtClean="0"/>
          </a:p>
          <a:p>
            <a:r>
              <a:rPr lang="en-US" dirty="0" smtClean="0"/>
              <a:t>28,355 inhabitants (31.12. 2011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Main industries </a:t>
            </a:r>
            <a:r>
              <a:rPr lang="en-US" dirty="0" smtClean="0"/>
              <a:t>include shipping, trade, banking, farming and the production of food </a:t>
            </a:r>
            <a:r>
              <a:rPr lang="en-US" dirty="0" smtClean="0"/>
              <a:t>items</a:t>
            </a:r>
          </a:p>
          <a:p>
            <a:r>
              <a:rPr lang="en-US" dirty="0" smtClean="0"/>
              <a:t>own flag, own </a:t>
            </a:r>
            <a:r>
              <a:rPr lang="en-US" dirty="0" smtClean="0"/>
              <a:t>stamps and internet top-level domain (.ax).</a:t>
            </a:r>
            <a:endParaRPr lang="sv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Åland Islands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Strategically located between several main Baltic Sea destinations</a:t>
            </a:r>
          </a:p>
        </p:txBody>
      </p:sp>
      <p:pic>
        <p:nvPicPr>
          <p:cNvPr id="4" name="Picture 20" descr="I:\Mariehamns Stad\MH stad Power Point uppdatering 06-0438 YM\nordenkarta_ny_S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46015"/>
            <a:ext cx="5654576" cy="30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Town of Mariehamn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The </a:t>
            </a:r>
            <a:r>
              <a:rPr lang="sv-FI" dirty="0" err="1" smtClean="0"/>
              <a:t>only</a:t>
            </a:r>
            <a:r>
              <a:rPr lang="sv-FI" dirty="0" smtClean="0"/>
              <a:t> </a:t>
            </a:r>
            <a:r>
              <a:rPr lang="sv-FI" dirty="0" err="1" smtClean="0"/>
              <a:t>town</a:t>
            </a:r>
            <a:r>
              <a:rPr lang="sv-FI" dirty="0" smtClean="0"/>
              <a:t> in Åland, </a:t>
            </a:r>
            <a:r>
              <a:rPr lang="sv-FI" dirty="0" smtClean="0"/>
              <a:t>a </a:t>
            </a:r>
            <a:r>
              <a:rPr lang="sv-FI" dirty="0" smtClean="0"/>
              <a:t>small metropolis</a:t>
            </a:r>
            <a:endParaRPr lang="sv-FI" dirty="0" smtClean="0"/>
          </a:p>
          <a:p>
            <a:r>
              <a:rPr lang="sv-FI" dirty="0" smtClean="0"/>
              <a:t>11 263 </a:t>
            </a:r>
            <a:r>
              <a:rPr lang="sv-FI" dirty="0" err="1" smtClean="0"/>
              <a:t>inhabitants</a:t>
            </a:r>
            <a:endParaRPr lang="sv-FI" dirty="0" smtClean="0"/>
          </a:p>
          <a:p>
            <a:r>
              <a:rPr lang="sv-SE" dirty="0" smtClean="0">
                <a:latin typeface="Myriad Pro" pitchFamily="34" charset="0"/>
              </a:rPr>
              <a:t>11,6 km²</a:t>
            </a:r>
          </a:p>
          <a:p>
            <a:r>
              <a:rPr lang="en-US" dirty="0" smtClean="0"/>
              <a:t>founded </a:t>
            </a:r>
            <a:r>
              <a:rPr lang="en-US" dirty="0" smtClean="0"/>
              <a:t>in 1861 by </a:t>
            </a:r>
            <a:r>
              <a:rPr lang="en-US" dirty="0" err="1" smtClean="0"/>
              <a:t>Tzar</a:t>
            </a:r>
            <a:r>
              <a:rPr lang="en-US" dirty="0" smtClean="0"/>
              <a:t> Alexander II at a time when Åland and Finland were a part of the Russian Empire. Mariehamn is named after </a:t>
            </a:r>
            <a:r>
              <a:rPr lang="en-US" dirty="0" err="1" smtClean="0"/>
              <a:t>Tzar</a:t>
            </a:r>
            <a:r>
              <a:rPr lang="en-US" dirty="0" smtClean="0"/>
              <a:t> Alexander’s wife, Maria </a:t>
            </a:r>
            <a:r>
              <a:rPr lang="en-US" dirty="0" err="1" smtClean="0"/>
              <a:t>Alexandrovna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icture 13" descr="0508 Farjtrafik 3_mind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657600" cy="25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310502Stadshuset24_li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49080"/>
            <a:ext cx="1778025" cy="238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ommer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3456384" cy="23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6"/>
          <p:cNvGrpSpPr/>
          <p:nvPr/>
        </p:nvGrpSpPr>
        <p:grpSpPr>
          <a:xfrm>
            <a:off x="4114800" y="704671"/>
            <a:ext cx="5867401" cy="2897327"/>
            <a:chOff x="4038599" y="533400"/>
            <a:chExt cx="5867401" cy="2897327"/>
          </a:xfrm>
        </p:grpSpPr>
        <p:grpSp>
          <p:nvGrpSpPr>
            <p:cNvPr id="5" name="Grupp 1"/>
            <p:cNvGrpSpPr/>
            <p:nvPr/>
          </p:nvGrpSpPr>
          <p:grpSpPr>
            <a:xfrm>
              <a:off x="4038599" y="533400"/>
              <a:ext cx="5867401" cy="1276529"/>
              <a:chOff x="761999" y="572869"/>
              <a:chExt cx="5867401" cy="1276529"/>
            </a:xfrm>
          </p:grpSpPr>
          <p:sp>
            <p:nvSpPr>
              <p:cNvPr id="3" name="textruta 2"/>
              <p:cNvSpPr txBox="1"/>
              <p:nvPr/>
            </p:nvSpPr>
            <p:spPr>
              <a:xfrm>
                <a:off x="761999" y="572869"/>
                <a:ext cx="51038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  <a:latin typeface="FS Albert-ExtraBold"/>
                    <a:cs typeface="FS Albert-ExtraBold"/>
                  </a:rPr>
                  <a:t>ONCE HOME PORT</a:t>
                </a:r>
              </a:p>
            </p:txBody>
          </p:sp>
          <p:sp>
            <p:nvSpPr>
              <p:cNvPr id="4" name="textruta 3"/>
              <p:cNvSpPr txBox="1"/>
              <p:nvPr/>
            </p:nvSpPr>
            <p:spPr>
              <a:xfrm>
                <a:off x="1219200" y="981333"/>
                <a:ext cx="541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solidFill>
                      <a:schemeClr val="bg1">
                        <a:alpha val="79000"/>
                      </a:schemeClr>
                    </a:solidFill>
                    <a:latin typeface="FS Albert-ExtraBold"/>
                    <a:cs typeface="FS Albert-ExtraBold"/>
                  </a:rPr>
                  <a:t>FOR THE WORLD’S LARGEST</a:t>
                </a:r>
                <a:endParaRPr lang="sv-SE" sz="2400" dirty="0">
                  <a:solidFill>
                    <a:schemeClr val="bg1">
                      <a:alpha val="79000"/>
                    </a:schemeClr>
                  </a:solidFill>
                  <a:latin typeface="FS Albert-ExtraBold"/>
                  <a:cs typeface="FS Albert-ExtraBold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990599" y="1203067"/>
                <a:ext cx="541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3600" dirty="0" smtClean="0">
                    <a:solidFill>
                      <a:schemeClr val="bg1"/>
                    </a:solidFill>
                    <a:latin typeface="FS Albert-ExtraBold"/>
                    <a:cs typeface="FS Albert-ExtraBold"/>
                  </a:rPr>
                  <a:t>SHIPPING FLEET</a:t>
                </a:r>
                <a:endParaRPr lang="sv-SE" sz="3600" dirty="0">
                  <a:solidFill>
                    <a:schemeClr val="bg1"/>
                  </a:solidFill>
                  <a:latin typeface="FS Albert-ExtraBold"/>
                  <a:cs typeface="FS Albert-ExtraBold"/>
                </a:endParaRPr>
              </a:p>
            </p:txBody>
          </p:sp>
        </p:grpSp>
        <p:sp>
          <p:nvSpPr>
            <p:cNvPr id="6" name="textruta 5"/>
            <p:cNvSpPr txBox="1"/>
            <p:nvPr/>
          </p:nvSpPr>
          <p:spPr>
            <a:xfrm>
              <a:off x="4572000" y="1953399"/>
              <a:ext cx="3581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sv-SE" dirty="0" smtClean="0">
                  <a:solidFill>
                    <a:schemeClr val="bg1"/>
                  </a:solidFill>
                  <a:latin typeface="FS Albert"/>
                  <a:cs typeface="FS Albert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Maritime museum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pPr>
                <a:buFont typeface="Arial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 Museum ship </a:t>
              </a:r>
              <a:r>
                <a:rPr lang="en-US" dirty="0" err="1" smtClean="0">
                  <a:solidFill>
                    <a:schemeClr val="bg1"/>
                  </a:solidFill>
                </a:rPr>
                <a:t>Pommern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>
                <a:buFont typeface="Arial"/>
                <a:buChar char="•"/>
              </a:pPr>
              <a:endParaRPr lang="en-US" dirty="0" smtClean="0">
                <a:solidFill>
                  <a:schemeClr val="bg1"/>
                </a:solidFill>
              </a:endParaRPr>
            </a:p>
            <a:p>
              <a:pPr>
                <a:buFont typeface="Arial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 Maritime quarter</a:t>
              </a:r>
              <a:endParaRPr lang="sv-SE" dirty="0" smtClean="0">
                <a:solidFill>
                  <a:schemeClr val="bg1"/>
                </a:solidFill>
                <a:latin typeface="FS Albert"/>
                <a:cs typeface="FS Albert"/>
              </a:endParaRPr>
            </a:p>
          </p:txBody>
        </p:sp>
      </p:grpSp>
      <p:pic>
        <p:nvPicPr>
          <p:cNvPr id="13" name="Bildobjekt 12" descr="back_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alphaModFix amt="40000"/>
          </a:blip>
          <a:stretch>
            <a:fillRect/>
          </a:stretch>
        </p:blipFill>
        <p:spPr>
          <a:xfrm>
            <a:off x="8610600" y="1524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Åland Islands Peace Institute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Åland Islands Peace Institute (ÅIPI) is a politically and religiously independent </a:t>
            </a:r>
            <a:r>
              <a:rPr lang="en-US" dirty="0" smtClean="0"/>
              <a:t>charitable foundation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 smtClean="0"/>
              <a:t>aim is to promote and support practical work as well as research </a:t>
            </a:r>
            <a:r>
              <a:rPr lang="en-US" dirty="0" smtClean="0"/>
              <a:t>in the </a:t>
            </a:r>
            <a:r>
              <a:rPr lang="en-US" dirty="0" smtClean="0"/>
              <a:t>broader area of peace and conflict resolution and from the vantage point of Åland </a:t>
            </a:r>
            <a:r>
              <a:rPr lang="en-US" dirty="0" smtClean="0"/>
              <a:t>and </a:t>
            </a:r>
            <a:r>
              <a:rPr lang="sv-FI" dirty="0" err="1" smtClean="0"/>
              <a:t>its</a:t>
            </a:r>
            <a:r>
              <a:rPr lang="sv-FI" dirty="0" smtClean="0"/>
              <a:t> </a:t>
            </a:r>
            <a:r>
              <a:rPr lang="sv-FI" dirty="0" err="1" smtClean="0"/>
              <a:t>unique</a:t>
            </a:r>
            <a:r>
              <a:rPr lang="sv-FI" dirty="0" smtClean="0"/>
              <a:t> status</a:t>
            </a:r>
            <a:endParaRPr lang="sv-FI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Possible</a:t>
            </a:r>
            <a:r>
              <a:rPr lang="sv-SE" dirty="0" smtClean="0"/>
              <a:t> </a:t>
            </a:r>
            <a:r>
              <a:rPr lang="sv-SE" dirty="0" err="1" smtClean="0"/>
              <a:t>theme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FI" b="1" dirty="0" smtClean="0"/>
              <a:t>'</a:t>
            </a:r>
            <a:r>
              <a:rPr lang="sv-FI" b="1" dirty="0" err="1" smtClean="0"/>
              <a:t>Empowerment</a:t>
            </a:r>
            <a:r>
              <a:rPr lang="sv-FI" b="1" dirty="0" smtClean="0"/>
              <a:t> for </a:t>
            </a:r>
            <a:r>
              <a:rPr lang="sv-FI" b="1" dirty="0" err="1" smtClean="0"/>
              <a:t>peaceful</a:t>
            </a:r>
            <a:r>
              <a:rPr lang="sv-FI" b="1" dirty="0" smtClean="0"/>
              <a:t> </a:t>
            </a:r>
            <a:r>
              <a:rPr lang="sv-FI" b="1" dirty="0" err="1" smtClean="0"/>
              <a:t>societies</a:t>
            </a:r>
            <a:r>
              <a:rPr lang="sv-FI" b="1" dirty="0" smtClean="0"/>
              <a:t>'.</a:t>
            </a:r>
          </a:p>
          <a:p>
            <a:r>
              <a:rPr lang="sv-FI" dirty="0" smtClean="0"/>
              <a:t>- </a:t>
            </a:r>
            <a:r>
              <a:rPr lang="sv-FI" dirty="0" err="1" smtClean="0"/>
              <a:t>Strengthening</a:t>
            </a:r>
            <a:r>
              <a:rPr lang="sv-FI" dirty="0" smtClean="0"/>
              <a:t> </a:t>
            </a:r>
            <a:r>
              <a:rPr lang="sv-FI" dirty="0" err="1" smtClean="0"/>
              <a:t>networks</a:t>
            </a:r>
            <a:r>
              <a:rPr lang="sv-FI" dirty="0" smtClean="0"/>
              <a:t> of </a:t>
            </a:r>
            <a:r>
              <a:rPr lang="sv-FI" dirty="0" err="1" smtClean="0"/>
              <a:t>peaceful</a:t>
            </a:r>
            <a:r>
              <a:rPr lang="sv-FI" dirty="0" smtClean="0"/>
              <a:t> </a:t>
            </a:r>
            <a:r>
              <a:rPr lang="sv-FI" dirty="0" err="1" smtClean="0"/>
              <a:t>societies</a:t>
            </a:r>
            <a:r>
              <a:rPr lang="sv-FI" dirty="0" smtClean="0"/>
              <a:t> </a:t>
            </a:r>
            <a:r>
              <a:rPr lang="sv-FI" dirty="0" err="1" smtClean="0"/>
              <a:t>around</a:t>
            </a:r>
            <a:r>
              <a:rPr lang="sv-FI" dirty="0" smtClean="0"/>
              <a:t> the Baltic </a:t>
            </a:r>
            <a:r>
              <a:rPr lang="sv-FI" dirty="0" err="1" smtClean="0"/>
              <a:t>sea</a:t>
            </a:r>
            <a:r>
              <a:rPr lang="sv-FI" dirty="0" smtClean="0"/>
              <a:t> (the </a:t>
            </a:r>
            <a:r>
              <a:rPr lang="sv-FI" dirty="0" err="1" smtClean="0"/>
              <a:t>roles</a:t>
            </a:r>
            <a:r>
              <a:rPr lang="sv-FI" dirty="0" smtClean="0"/>
              <a:t> of civil society, </a:t>
            </a:r>
            <a:r>
              <a:rPr lang="sv-FI" dirty="0" err="1" smtClean="0"/>
              <a:t>minority</a:t>
            </a:r>
            <a:r>
              <a:rPr lang="sv-FI" dirty="0" smtClean="0"/>
              <a:t> </a:t>
            </a:r>
            <a:r>
              <a:rPr lang="sv-FI" dirty="0" err="1" smtClean="0"/>
              <a:t>protection</a:t>
            </a:r>
            <a:r>
              <a:rPr lang="sv-FI" dirty="0" smtClean="0"/>
              <a:t>, </a:t>
            </a:r>
            <a:r>
              <a:rPr lang="sv-FI" dirty="0" err="1" smtClean="0"/>
              <a:t>language</a:t>
            </a:r>
            <a:r>
              <a:rPr lang="sv-FI" dirty="0" smtClean="0"/>
              <a:t> </a:t>
            </a:r>
            <a:r>
              <a:rPr lang="sv-FI" dirty="0" err="1" smtClean="0"/>
              <a:t>diversity</a:t>
            </a:r>
            <a:r>
              <a:rPr lang="sv-FI" dirty="0" smtClean="0"/>
              <a:t>, </a:t>
            </a:r>
            <a:r>
              <a:rPr lang="sv-FI" dirty="0" err="1" smtClean="0"/>
              <a:t>mediation</a:t>
            </a:r>
            <a:r>
              <a:rPr lang="sv-FI" dirty="0" smtClean="0"/>
              <a:t>, </a:t>
            </a:r>
            <a:r>
              <a:rPr lang="sv-FI" dirty="0" err="1" smtClean="0"/>
              <a:t>conflict</a:t>
            </a:r>
            <a:r>
              <a:rPr lang="sv-FI" dirty="0" smtClean="0"/>
              <a:t> prevention, </a:t>
            </a:r>
            <a:r>
              <a:rPr lang="sv-FI" dirty="0" err="1" smtClean="0"/>
              <a:t>self-government</a:t>
            </a:r>
            <a:r>
              <a:rPr lang="sv-FI" dirty="0" smtClean="0"/>
              <a:t> </a:t>
            </a:r>
            <a:r>
              <a:rPr lang="sv-FI" dirty="0" err="1" smtClean="0"/>
              <a:t>etc</a:t>
            </a:r>
            <a:r>
              <a:rPr lang="sv-FI" dirty="0" smtClean="0"/>
              <a:t>)</a:t>
            </a:r>
          </a:p>
          <a:p>
            <a:r>
              <a:rPr lang="sv-FI" dirty="0" err="1" smtClean="0"/>
              <a:t>Proactive</a:t>
            </a:r>
            <a:r>
              <a:rPr lang="sv-FI" dirty="0" smtClean="0"/>
              <a:t> and preventive work </a:t>
            </a:r>
            <a:r>
              <a:rPr lang="sv-FI" dirty="0" err="1" smtClean="0"/>
              <a:t>methods</a:t>
            </a:r>
            <a:r>
              <a:rPr lang="sv-FI" dirty="0" smtClean="0"/>
              <a:t> </a:t>
            </a:r>
            <a:r>
              <a:rPr lang="sv-FI" dirty="0" err="1" smtClean="0"/>
              <a:t>among</a:t>
            </a:r>
            <a:r>
              <a:rPr lang="sv-FI" dirty="0" smtClean="0"/>
              <a:t> </a:t>
            </a:r>
            <a:r>
              <a:rPr lang="sv-FI" dirty="0" err="1" smtClean="0"/>
              <a:t>young</a:t>
            </a:r>
            <a:r>
              <a:rPr lang="sv-FI" dirty="0" smtClean="0"/>
              <a:t> </a:t>
            </a:r>
            <a:r>
              <a:rPr lang="sv-FI" dirty="0" err="1" smtClean="0"/>
              <a:t>people</a:t>
            </a:r>
            <a:r>
              <a:rPr lang="sv-FI" dirty="0" smtClean="0"/>
              <a:t> for </a:t>
            </a:r>
            <a:r>
              <a:rPr lang="sv-FI" dirty="0" err="1" smtClean="0"/>
              <a:t>gender</a:t>
            </a:r>
            <a:r>
              <a:rPr lang="sv-FI" dirty="0" smtClean="0"/>
              <a:t> </a:t>
            </a:r>
            <a:r>
              <a:rPr lang="sv-FI" dirty="0" err="1" smtClean="0"/>
              <a:t>equality</a:t>
            </a:r>
            <a:r>
              <a:rPr lang="sv-FI" dirty="0" smtClean="0"/>
              <a:t> and </a:t>
            </a:r>
            <a:r>
              <a:rPr lang="sv-FI" dirty="0" err="1" smtClean="0"/>
              <a:t>against</a:t>
            </a:r>
            <a:r>
              <a:rPr lang="sv-FI" dirty="0" smtClean="0"/>
              <a:t> </a:t>
            </a:r>
            <a:r>
              <a:rPr lang="sv-FI" dirty="0" err="1" smtClean="0"/>
              <a:t>sexual</a:t>
            </a:r>
            <a:r>
              <a:rPr lang="sv-FI" dirty="0" smtClean="0"/>
              <a:t> </a:t>
            </a:r>
            <a:r>
              <a:rPr lang="sv-FI" dirty="0" err="1" smtClean="0"/>
              <a:t>violence</a:t>
            </a:r>
            <a:r>
              <a:rPr lang="sv-FI" dirty="0" smtClean="0"/>
              <a:t> </a:t>
            </a:r>
            <a:br>
              <a:rPr lang="sv-FI" dirty="0" smtClean="0"/>
            </a:br>
            <a:r>
              <a:rPr lang="sv-FI" dirty="0" smtClean="0"/>
              <a:t/>
            </a:r>
            <a:br>
              <a:rPr lang="sv-FI" dirty="0" smtClean="0"/>
            </a:br>
            <a:endParaRPr lang="sv-FI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6" name="Platshållare för innehåll 5" descr="02 - Utsida entr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527" y="1700213"/>
            <a:ext cx="6491745" cy="3699454"/>
          </a:xfrm>
        </p:spPr>
      </p:pic>
      <p:pic>
        <p:nvPicPr>
          <p:cNvPr id="7" name="Platshållare för innehåll 3" descr="01 - Aland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365104"/>
            <a:ext cx="3030845" cy="2016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mmern1a">
  <a:themeElements>
    <a:clrScheme name="Mariehamn05a">
      <a:dk1>
        <a:srgbClr val="000000"/>
      </a:dk1>
      <a:lt1>
        <a:sysClr val="window" lastClr="FFFFFF"/>
      </a:lt1>
      <a:dk2>
        <a:srgbClr val="6E3219"/>
      </a:dk2>
      <a:lt2>
        <a:srgbClr val="9E9270"/>
      </a:lt2>
      <a:accent1>
        <a:srgbClr val="CA9B4A"/>
      </a:accent1>
      <a:accent2>
        <a:srgbClr val="385785"/>
      </a:accent2>
      <a:accent3>
        <a:srgbClr val="1B4D3E"/>
      </a:accent3>
      <a:accent4>
        <a:srgbClr val="963225"/>
      </a:accent4>
      <a:accent5>
        <a:srgbClr val="FFBA53"/>
      </a:accent5>
      <a:accent6>
        <a:srgbClr val="634256"/>
      </a:accent6>
      <a:hlink>
        <a:srgbClr val="D87163"/>
      </a:hlink>
      <a:folHlink>
        <a:srgbClr val="385785"/>
      </a:folHlink>
    </a:clrScheme>
    <a:fontScheme name="Mariehamn PowerPoi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Bildspel på skärmen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Pommern1a</vt:lpstr>
      <vt:lpstr>XII UBC General Conference  </vt:lpstr>
      <vt:lpstr>Åland Islands</vt:lpstr>
      <vt:lpstr>Åland Islands</vt:lpstr>
      <vt:lpstr>Town of Mariehamn</vt:lpstr>
      <vt:lpstr>Bild 5</vt:lpstr>
      <vt:lpstr>Bild 6</vt:lpstr>
      <vt:lpstr>Åland Islands Peace Institute</vt:lpstr>
      <vt:lpstr>Possible theme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WELCOME TO MARIEHAMN!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2011-09-28T09:47:26Z</dcterms:created>
  <dcterms:modified xsi:type="dcterms:W3CDTF">2012-10-02T13:36:41Z</dcterms:modified>
</cp:coreProperties>
</file>