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Lst>
  <p:sldIdLst>
    <p:sldId id="268" r:id="rId4"/>
    <p:sldId id="294" r:id="rId5"/>
    <p:sldId id="295" r:id="rId6"/>
    <p:sldId id="296" r:id="rId7"/>
    <p:sldId id="256" r:id="rId8"/>
    <p:sldId id="258" r:id="rId9"/>
    <p:sldId id="261" r:id="rId10"/>
    <p:sldId id="260" r:id="rId11"/>
    <p:sldId id="265" r:id="rId12"/>
    <p:sldId id="283" r:id="rId13"/>
    <p:sldId id="263" r:id="rId14"/>
    <p:sldId id="267" r:id="rId15"/>
    <p:sldId id="269" r:id="rId16"/>
    <p:sldId id="288" r:id="rId17"/>
    <p:sldId id="291" r:id="rId18"/>
    <p:sldId id="271" r:id="rId19"/>
    <p:sldId id="276" r:id="rId20"/>
    <p:sldId id="277" r:id="rId21"/>
    <p:sldId id="286" r:id="rId22"/>
    <p:sldId id="297" r:id="rId23"/>
    <p:sldId id="298" r:id="rId24"/>
    <p:sldId id="299" r:id="rId25"/>
    <p:sldId id="300" r:id="rId26"/>
    <p:sldId id="301" r:id="rId27"/>
    <p:sldId id="302" r:id="rId28"/>
    <p:sldId id="303" r:id="rId2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17" autoAdjust="0"/>
  </p:normalViewPr>
  <p:slideViewPr>
    <p:cSldViewPr>
      <p:cViewPr>
        <p:scale>
          <a:sx n="70" d="100"/>
          <a:sy n="70" d="100"/>
        </p:scale>
        <p:origin x="-1374" y="-72"/>
      </p:cViewPr>
      <p:guideLst>
        <p:guide orient="horz" pos="2160"/>
        <p:guide pos="2880"/>
      </p:guideLst>
    </p:cSldViewPr>
  </p:slideViewPr>
  <p:notesTextViewPr>
    <p:cViewPr>
      <p:scale>
        <a:sx n="1" d="1"/>
        <a:sy n="1" d="1"/>
      </p:scale>
      <p:origin x="0" y="0"/>
    </p:cViewPr>
  </p:notesTextViewPr>
  <p:sorterViewPr>
    <p:cViewPr>
      <p:scale>
        <a:sx n="100" d="100"/>
        <a:sy n="100" d="100"/>
      </p:scale>
      <p:origin x="0" y="24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pl-PL" smtClean="0"/>
              <a:t>Kliknij, aby edytować styl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20A559E2-3120-4A90-97BF-E65410C81FC2}" type="datetimeFigureOut">
              <a:rPr lang="pl-PL" smtClean="0"/>
              <a:t>2012-10-02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E20A782-24AA-4E83-8D83-90B6163B6408}" type="slidenum">
              <a:rPr lang="pl-PL" smtClean="0"/>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20A559E2-3120-4A90-97BF-E65410C81FC2}" type="datetimeFigureOut">
              <a:rPr lang="pl-PL" smtClean="0"/>
              <a:t>2012-10-02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E20A782-24AA-4E83-8D83-90B6163B6408}"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0A559E2-3120-4A90-97BF-E65410C81FC2}" type="datetimeFigureOut">
              <a:rPr lang="pl-PL" smtClean="0"/>
              <a:t>2012-10-02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E20A782-24AA-4E83-8D83-90B6163B6408}" type="slidenum">
              <a:rPr lang="pl-PL" smtClean="0"/>
              <a:t>‹#›</a:t>
            </a:fld>
            <a:endParaRPr lang="pl-PL"/>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pl-PL" smtClean="0"/>
              <a:t>Kliknij, aby edytować styl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14AF5337-4752-4584-A680-8AF95ABC51F9}" type="datetimeFigureOut">
              <a:rPr lang="pl-PL" smtClean="0">
                <a:solidFill>
                  <a:srgbClr val="CCD1B9"/>
                </a:solidFill>
              </a:rPr>
              <a:pPr/>
              <a:t>2012-10-02</a:t>
            </a:fld>
            <a:endParaRPr lang="pl-PL">
              <a:solidFill>
                <a:srgbClr val="CCD1B9"/>
              </a:solidFill>
            </a:endParaRPr>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12440C60-8A7E-4A33-B73A-6299D62855C7}" type="slidenum">
              <a:rPr lang="pl-PL" smtClean="0"/>
              <a:pPr/>
              <a:t>‹#›</a:t>
            </a:fld>
            <a:endParaRPr lang="pl-PL"/>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pl-PL">
              <a:solidFill>
                <a:srgbClr val="CCD1B9"/>
              </a:solidFill>
            </a:endParaRP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pl-PL" smtClean="0"/>
              <a:t>Kliknij, aby edytować styl</a:t>
            </a:r>
            <a:endParaRPr lang="en-US" dirty="0"/>
          </a:p>
        </p:txBody>
      </p:sp>
    </p:spTree>
    <p:extLst>
      <p:ext uri="{BB962C8B-B14F-4D97-AF65-F5344CB8AC3E}">
        <p14:creationId xmlns:p14="http://schemas.microsoft.com/office/powerpoint/2010/main" val="937503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5" name="Footer Placeholder 4"/>
          <p:cNvSpPr>
            <a:spLocks noGrp="1"/>
          </p:cNvSpPr>
          <p:nvPr>
            <p:ph type="ftr" sz="quarter" idx="11"/>
          </p:nvPr>
        </p:nvSpPr>
        <p:spPr/>
        <p:txBody>
          <a:bodyPr/>
          <a:lstStyle/>
          <a:p>
            <a:endParaRPr lang="pl-PL">
              <a:solidFill>
                <a:srgbClr val="534949"/>
              </a:solidFill>
            </a:endParaRPr>
          </a:p>
        </p:txBody>
      </p:sp>
      <p:sp>
        <p:nvSpPr>
          <p:cNvPr id="6" name="Slide Number Placeholder 5"/>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
        <p:nvSpPr>
          <p:cNvPr id="7" name="Title 6"/>
          <p:cNvSpPr>
            <a:spLocks noGrp="1"/>
          </p:cNvSpPr>
          <p:nvPr>
            <p:ph type="title"/>
          </p:nvPr>
        </p:nvSpPr>
        <p:spPr/>
        <p:txBody>
          <a:bodyPr/>
          <a:lstStyle/>
          <a:p>
            <a:r>
              <a:rPr lang="pl-PL" smtClean="0"/>
              <a:t>Kliknij, aby edytować styl</a:t>
            </a:r>
            <a:endParaRPr lang="en-US"/>
          </a:p>
        </p:txBody>
      </p:sp>
    </p:spTree>
    <p:extLst>
      <p:ext uri="{BB962C8B-B14F-4D97-AF65-F5344CB8AC3E}">
        <p14:creationId xmlns:p14="http://schemas.microsoft.com/office/powerpoint/2010/main" val="2108984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9" name="Date Placeholder 8"/>
          <p:cNvSpPr>
            <a:spLocks noGrp="1"/>
          </p:cNvSpPr>
          <p:nvPr>
            <p:ph type="dt" sz="half" idx="10"/>
          </p:nvPr>
        </p:nvSpPr>
        <p:spPr/>
        <p:txBody>
          <a:bodyPr/>
          <a:lstStyle>
            <a:lvl1pPr>
              <a:defRPr>
                <a:solidFill>
                  <a:srgbClr val="FFFFFF"/>
                </a:solidFill>
              </a:defRPr>
            </a:lvl1pPr>
          </a:lstStyle>
          <a:p>
            <a:fld id="{14AF5337-4752-4584-A680-8AF95ABC51F9}" type="datetimeFigureOut">
              <a:rPr lang="pl-PL" smtClean="0"/>
              <a:pPr/>
              <a:t>2012-10-02</a:t>
            </a:fld>
            <a:endParaRPr lang="pl-PL"/>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12440C60-8A7E-4A33-B73A-6299D62855C7}" type="slidenum">
              <a:rPr lang="pl-PL" smtClean="0">
                <a:solidFill>
                  <a:srgbClr val="CCD1B9"/>
                </a:solidFill>
              </a:rPr>
              <a:pPr/>
              <a:t>‹#›</a:t>
            </a:fld>
            <a:endParaRPr lang="pl-PL">
              <a:solidFill>
                <a:srgbClr val="CCD1B9"/>
              </a:solidFill>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pl-PL"/>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pl-PL" smtClean="0"/>
              <a:t>Kliknij, aby edytować styl</a:t>
            </a:r>
            <a:endParaRPr lang="en-US" dirty="0"/>
          </a:p>
        </p:txBody>
      </p:sp>
    </p:spTree>
    <p:extLst>
      <p:ext uri="{BB962C8B-B14F-4D97-AF65-F5344CB8AC3E}">
        <p14:creationId xmlns:p14="http://schemas.microsoft.com/office/powerpoint/2010/main" val="868822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6" name="Footer Placeholder 5"/>
          <p:cNvSpPr>
            <a:spLocks noGrp="1"/>
          </p:cNvSpPr>
          <p:nvPr>
            <p:ph type="ftr" sz="quarter" idx="11"/>
          </p:nvPr>
        </p:nvSpPr>
        <p:spPr/>
        <p:txBody>
          <a:bodyPr/>
          <a:lstStyle/>
          <a:p>
            <a:endParaRPr lang="pl-PL">
              <a:solidFill>
                <a:srgbClr val="534949"/>
              </a:solidFill>
            </a:endParaRPr>
          </a:p>
        </p:txBody>
      </p:sp>
      <p:sp>
        <p:nvSpPr>
          <p:cNvPr id="7" name="Slide Number Placeholder 6"/>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
        <p:nvSpPr>
          <p:cNvPr id="8" name="Title 7"/>
          <p:cNvSpPr>
            <a:spLocks noGrp="1"/>
          </p:cNvSpPr>
          <p:nvPr>
            <p:ph type="title"/>
          </p:nvPr>
        </p:nvSpPr>
        <p:spPr/>
        <p:txBody>
          <a:bodyPr/>
          <a:lstStyle/>
          <a:p>
            <a:r>
              <a:rPr lang="pl-PL" smtClean="0"/>
              <a:t>Kliknij, aby edytować styl</a:t>
            </a:r>
            <a:endParaRPr lang="en-US"/>
          </a:p>
        </p:txBody>
      </p:sp>
    </p:spTree>
    <p:extLst>
      <p:ext uri="{BB962C8B-B14F-4D97-AF65-F5344CB8AC3E}">
        <p14:creationId xmlns:p14="http://schemas.microsoft.com/office/powerpoint/2010/main" val="788447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8" name="Footer Placeholder 7"/>
          <p:cNvSpPr>
            <a:spLocks noGrp="1"/>
          </p:cNvSpPr>
          <p:nvPr>
            <p:ph type="ftr" sz="quarter" idx="11"/>
          </p:nvPr>
        </p:nvSpPr>
        <p:spPr/>
        <p:txBody>
          <a:bodyPr/>
          <a:lstStyle/>
          <a:p>
            <a:endParaRPr lang="pl-PL">
              <a:solidFill>
                <a:srgbClr val="534949"/>
              </a:solidFill>
            </a:endParaRPr>
          </a:p>
        </p:txBody>
      </p:sp>
      <p:sp>
        <p:nvSpPr>
          <p:cNvPr id="9" name="Slide Number Placeholder 8"/>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
        <p:nvSpPr>
          <p:cNvPr id="10" name="Title 9"/>
          <p:cNvSpPr>
            <a:spLocks noGrp="1"/>
          </p:cNvSpPr>
          <p:nvPr>
            <p:ph type="title"/>
          </p:nvPr>
        </p:nvSpPr>
        <p:spPr/>
        <p:txBody>
          <a:bodyPr/>
          <a:lstStyle/>
          <a:p>
            <a:r>
              <a:rPr lang="pl-PL" smtClean="0"/>
              <a:t>Kliknij, aby edytować styl</a:t>
            </a:r>
            <a:endParaRPr lang="en-US"/>
          </a:p>
        </p:txBody>
      </p:sp>
    </p:spTree>
    <p:extLst>
      <p:ext uri="{BB962C8B-B14F-4D97-AF65-F5344CB8AC3E}">
        <p14:creationId xmlns:p14="http://schemas.microsoft.com/office/powerpoint/2010/main" val="2968360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4" name="Footer Placeholder 3"/>
          <p:cNvSpPr>
            <a:spLocks noGrp="1"/>
          </p:cNvSpPr>
          <p:nvPr>
            <p:ph type="ftr" sz="quarter" idx="11"/>
          </p:nvPr>
        </p:nvSpPr>
        <p:spPr/>
        <p:txBody>
          <a:bodyPr/>
          <a:lstStyle/>
          <a:p>
            <a:endParaRPr lang="pl-PL">
              <a:solidFill>
                <a:srgbClr val="534949"/>
              </a:solidFill>
            </a:endParaRPr>
          </a:p>
        </p:txBody>
      </p:sp>
      <p:sp>
        <p:nvSpPr>
          <p:cNvPr id="5" name="Slide Number Placeholder 4"/>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
        <p:nvSpPr>
          <p:cNvPr id="6" name="Title 5"/>
          <p:cNvSpPr>
            <a:spLocks noGrp="1"/>
          </p:cNvSpPr>
          <p:nvPr>
            <p:ph type="title"/>
          </p:nvPr>
        </p:nvSpPr>
        <p:spPr/>
        <p:txBody>
          <a:bodyPr/>
          <a:lstStyle/>
          <a:p>
            <a:r>
              <a:rPr lang="pl-PL" smtClean="0"/>
              <a:t>Kliknij, aby edytować styl</a:t>
            </a:r>
            <a:endParaRPr lang="en-US"/>
          </a:p>
        </p:txBody>
      </p:sp>
    </p:spTree>
    <p:extLst>
      <p:ext uri="{BB962C8B-B14F-4D97-AF65-F5344CB8AC3E}">
        <p14:creationId xmlns:p14="http://schemas.microsoft.com/office/powerpoint/2010/main" val="2398871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3" name="Footer Placeholder 2"/>
          <p:cNvSpPr>
            <a:spLocks noGrp="1"/>
          </p:cNvSpPr>
          <p:nvPr>
            <p:ph type="ftr" sz="quarter" idx="11"/>
          </p:nvPr>
        </p:nvSpPr>
        <p:spPr/>
        <p:txBody>
          <a:bodyPr/>
          <a:lstStyle/>
          <a:p>
            <a:endParaRPr lang="pl-PL">
              <a:solidFill>
                <a:srgbClr val="534949"/>
              </a:solidFill>
            </a:endParaRPr>
          </a:p>
        </p:txBody>
      </p:sp>
      <p:sp>
        <p:nvSpPr>
          <p:cNvPr id="4" name="Slide Number Placeholder 3"/>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Tree>
    <p:extLst>
      <p:ext uri="{BB962C8B-B14F-4D97-AF65-F5344CB8AC3E}">
        <p14:creationId xmlns:p14="http://schemas.microsoft.com/office/powerpoint/2010/main" val="2106799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6" name="Footer Placeholder 5"/>
          <p:cNvSpPr>
            <a:spLocks noGrp="1"/>
          </p:cNvSpPr>
          <p:nvPr>
            <p:ph type="ftr" sz="quarter" idx="11"/>
          </p:nvPr>
        </p:nvSpPr>
        <p:spPr/>
        <p:txBody>
          <a:bodyPr/>
          <a:lstStyle/>
          <a:p>
            <a:endParaRPr lang="pl-PL">
              <a:solidFill>
                <a:srgbClr val="534949"/>
              </a:solidFill>
            </a:endParaRP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12440C60-8A7E-4A33-B73A-6299D62855C7}" type="slidenum">
              <a:rPr lang="pl-PL" smtClean="0"/>
              <a:pPr/>
              <a:t>‹#›</a:t>
            </a:fld>
            <a:endParaRPr lang="pl-PL"/>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pl-PL" smtClean="0"/>
              <a:t>Kliknij, aby edytować styl</a:t>
            </a:r>
            <a:endParaRPr lang="en-US" dirty="0"/>
          </a:p>
        </p:txBody>
      </p:sp>
    </p:spTree>
    <p:extLst>
      <p:ext uri="{BB962C8B-B14F-4D97-AF65-F5344CB8AC3E}">
        <p14:creationId xmlns:p14="http://schemas.microsoft.com/office/powerpoint/2010/main" val="141722258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20A559E2-3120-4A90-97BF-E65410C81FC2}" type="datetimeFigureOut">
              <a:rPr lang="pl-PL" smtClean="0"/>
              <a:t>2012-10-02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E20A782-24AA-4E83-8D83-90B6163B6408}" type="slidenum">
              <a:rPr lang="pl-PL" smtClean="0"/>
              <a:t>‹#›</a:t>
            </a:fld>
            <a:endParaRPr lang="pl-PL"/>
          </a:p>
        </p:txBody>
      </p:sp>
      <p:sp>
        <p:nvSpPr>
          <p:cNvPr id="7" name="Title 6"/>
          <p:cNvSpPr>
            <a:spLocks noGrp="1"/>
          </p:cNvSpPr>
          <p:nvPr>
            <p:ph type="title"/>
          </p:nvPr>
        </p:nvSpPr>
        <p:spPr/>
        <p:txBody>
          <a:bodyPr/>
          <a:lstStyle/>
          <a:p>
            <a:r>
              <a:rPr lang="pl-PL" smtClean="0"/>
              <a:t>Kliknij, aby edytować styl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4AF5337-4752-4584-A680-8AF95ABC51F9}" type="datetimeFigureOut">
              <a:rPr lang="pl-PL" smtClean="0">
                <a:solidFill>
                  <a:srgbClr val="CCD1B9"/>
                </a:solidFill>
              </a:rPr>
              <a:pPr/>
              <a:t>2012-10-02</a:t>
            </a:fld>
            <a:endParaRPr lang="pl-PL">
              <a:solidFill>
                <a:srgbClr val="CCD1B9"/>
              </a:solidFill>
            </a:endParaRPr>
          </a:p>
        </p:txBody>
      </p:sp>
      <p:sp>
        <p:nvSpPr>
          <p:cNvPr id="6" name="Footer Placeholder 5"/>
          <p:cNvSpPr>
            <a:spLocks noGrp="1"/>
          </p:cNvSpPr>
          <p:nvPr>
            <p:ph type="ftr" sz="quarter" idx="11"/>
          </p:nvPr>
        </p:nvSpPr>
        <p:spPr/>
        <p:txBody>
          <a:bodyPr/>
          <a:lstStyle/>
          <a:p>
            <a:endParaRPr lang="pl-PL">
              <a:solidFill>
                <a:srgbClr val="CCD1B9"/>
              </a:solidFill>
            </a:endParaRPr>
          </a:p>
        </p:txBody>
      </p:sp>
      <p:sp>
        <p:nvSpPr>
          <p:cNvPr id="7" name="Slide Number Placeholder 6"/>
          <p:cNvSpPr>
            <a:spLocks noGrp="1"/>
          </p:cNvSpPr>
          <p:nvPr>
            <p:ph type="sldNum" sz="quarter" idx="12"/>
          </p:nvPr>
        </p:nvSpPr>
        <p:spPr/>
        <p:txBody>
          <a:bodyPr/>
          <a:lstStyle/>
          <a:p>
            <a:fld id="{12440C60-8A7E-4A33-B73A-6299D62855C7}" type="slidenum">
              <a:rPr lang="pl-PL" smtClean="0">
                <a:solidFill>
                  <a:srgbClr val="CCD1B9"/>
                </a:solidFill>
              </a:rPr>
              <a:pPr/>
              <a:t>‹#›</a:t>
            </a:fld>
            <a:endParaRPr lang="pl-PL">
              <a:solidFill>
                <a:srgbClr val="CCD1B9"/>
              </a:solidFill>
            </a:endParaRP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pl-PL" smtClean="0"/>
              <a:t>Kliknij, aby edytować styl</a:t>
            </a:r>
            <a:endParaRPr lang="en-US" dirty="0"/>
          </a:p>
        </p:txBody>
      </p:sp>
    </p:spTree>
    <p:extLst>
      <p:ext uri="{BB962C8B-B14F-4D97-AF65-F5344CB8AC3E}">
        <p14:creationId xmlns:p14="http://schemas.microsoft.com/office/powerpoint/2010/main" val="144655070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5" name="Footer Placeholder 4"/>
          <p:cNvSpPr>
            <a:spLocks noGrp="1"/>
          </p:cNvSpPr>
          <p:nvPr>
            <p:ph type="ftr" sz="quarter" idx="11"/>
          </p:nvPr>
        </p:nvSpPr>
        <p:spPr/>
        <p:txBody>
          <a:bodyPr/>
          <a:lstStyle/>
          <a:p>
            <a:endParaRPr lang="pl-PL">
              <a:solidFill>
                <a:srgbClr val="534949"/>
              </a:solidFill>
            </a:endParaRPr>
          </a:p>
        </p:txBody>
      </p:sp>
      <p:sp>
        <p:nvSpPr>
          <p:cNvPr id="6" name="Slide Number Placeholder 5"/>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Tree>
    <p:extLst>
      <p:ext uri="{BB962C8B-B14F-4D97-AF65-F5344CB8AC3E}">
        <p14:creationId xmlns:p14="http://schemas.microsoft.com/office/powerpoint/2010/main" val="2308413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5" name="Footer Placeholder 4"/>
          <p:cNvSpPr>
            <a:spLocks noGrp="1"/>
          </p:cNvSpPr>
          <p:nvPr>
            <p:ph type="ftr" sz="quarter" idx="11"/>
          </p:nvPr>
        </p:nvSpPr>
        <p:spPr/>
        <p:txBody>
          <a:bodyPr/>
          <a:lstStyle/>
          <a:p>
            <a:endParaRPr lang="pl-PL">
              <a:solidFill>
                <a:srgbClr val="534949"/>
              </a:solidFill>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12440C60-8A7E-4A33-B73A-6299D62855C7}" type="slidenum">
              <a:rPr lang="pl-PL" smtClean="0">
                <a:solidFill>
                  <a:srgbClr val="CCD1B9"/>
                </a:solidFill>
              </a:rPr>
              <a:pPr/>
              <a:t>‹#›</a:t>
            </a:fld>
            <a:endParaRPr lang="pl-PL">
              <a:solidFill>
                <a:srgbClr val="CCD1B9"/>
              </a:solidFill>
            </a:endParaRPr>
          </a:p>
        </p:txBody>
      </p:sp>
    </p:spTree>
    <p:extLst>
      <p:ext uri="{BB962C8B-B14F-4D97-AF65-F5344CB8AC3E}">
        <p14:creationId xmlns:p14="http://schemas.microsoft.com/office/powerpoint/2010/main" val="1807084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14AF5337-4752-4584-A680-8AF95ABC51F9}" type="datetimeFigureOut">
              <a:rPr lang="pl-PL" smtClean="0">
                <a:solidFill>
                  <a:srgbClr val="CCD1B9"/>
                </a:solidFill>
              </a:rPr>
              <a:pPr/>
              <a:t>2012-10-02</a:t>
            </a:fld>
            <a:endParaRPr lang="pl-PL">
              <a:solidFill>
                <a:srgbClr val="CCD1B9"/>
              </a:solidFill>
            </a:endParaRPr>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12440C60-8A7E-4A33-B73A-6299D62855C7}" type="slidenum">
              <a:rPr lang="pl-PL" smtClean="0"/>
              <a:pPr/>
              <a:t>‹#›</a:t>
            </a:fld>
            <a:endParaRPr lang="pl-PL"/>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pl-PL">
              <a:solidFill>
                <a:srgbClr val="CCD1B9"/>
              </a:solidFill>
            </a:endParaRP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pl-PL" smtClean="0"/>
              <a:t>Kliknij, aby edytować styl</a:t>
            </a:r>
            <a:endParaRPr lang="en-US" dirty="0"/>
          </a:p>
        </p:txBody>
      </p:sp>
    </p:spTree>
    <p:extLst>
      <p:ext uri="{BB962C8B-B14F-4D97-AF65-F5344CB8AC3E}">
        <p14:creationId xmlns:p14="http://schemas.microsoft.com/office/powerpoint/2010/main" val="2104223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5" name="Footer Placeholder 4"/>
          <p:cNvSpPr>
            <a:spLocks noGrp="1"/>
          </p:cNvSpPr>
          <p:nvPr>
            <p:ph type="ftr" sz="quarter" idx="11"/>
          </p:nvPr>
        </p:nvSpPr>
        <p:spPr/>
        <p:txBody>
          <a:bodyPr/>
          <a:lstStyle/>
          <a:p>
            <a:endParaRPr lang="pl-PL">
              <a:solidFill>
                <a:srgbClr val="534949"/>
              </a:solidFill>
            </a:endParaRPr>
          </a:p>
        </p:txBody>
      </p:sp>
      <p:sp>
        <p:nvSpPr>
          <p:cNvPr id="6" name="Slide Number Placeholder 5"/>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
        <p:nvSpPr>
          <p:cNvPr id="7" name="Title 6"/>
          <p:cNvSpPr>
            <a:spLocks noGrp="1"/>
          </p:cNvSpPr>
          <p:nvPr>
            <p:ph type="title"/>
          </p:nvPr>
        </p:nvSpPr>
        <p:spPr/>
        <p:txBody>
          <a:bodyPr/>
          <a:lstStyle/>
          <a:p>
            <a:r>
              <a:rPr lang="pl-PL" smtClean="0"/>
              <a:t>Kliknij, aby edytować styl</a:t>
            </a:r>
            <a:endParaRPr lang="en-US"/>
          </a:p>
        </p:txBody>
      </p:sp>
    </p:spTree>
    <p:extLst>
      <p:ext uri="{BB962C8B-B14F-4D97-AF65-F5344CB8AC3E}">
        <p14:creationId xmlns:p14="http://schemas.microsoft.com/office/powerpoint/2010/main" val="2918061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9" name="Date Placeholder 8"/>
          <p:cNvSpPr>
            <a:spLocks noGrp="1"/>
          </p:cNvSpPr>
          <p:nvPr>
            <p:ph type="dt" sz="half" idx="10"/>
          </p:nvPr>
        </p:nvSpPr>
        <p:spPr/>
        <p:txBody>
          <a:bodyPr/>
          <a:lstStyle>
            <a:lvl1pPr>
              <a:defRPr>
                <a:solidFill>
                  <a:srgbClr val="FFFFFF"/>
                </a:solidFill>
              </a:defRPr>
            </a:lvl1pPr>
          </a:lstStyle>
          <a:p>
            <a:fld id="{14AF5337-4752-4584-A680-8AF95ABC51F9}" type="datetimeFigureOut">
              <a:rPr lang="pl-PL" smtClean="0"/>
              <a:pPr/>
              <a:t>2012-10-02</a:t>
            </a:fld>
            <a:endParaRPr lang="pl-PL"/>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12440C60-8A7E-4A33-B73A-6299D62855C7}" type="slidenum">
              <a:rPr lang="pl-PL" smtClean="0">
                <a:solidFill>
                  <a:srgbClr val="CCD1B9"/>
                </a:solidFill>
              </a:rPr>
              <a:pPr/>
              <a:t>‹#›</a:t>
            </a:fld>
            <a:endParaRPr lang="pl-PL">
              <a:solidFill>
                <a:srgbClr val="CCD1B9"/>
              </a:solidFill>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pl-PL"/>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pl-PL" smtClean="0"/>
              <a:t>Kliknij, aby edytować styl</a:t>
            </a:r>
            <a:endParaRPr lang="en-US" dirty="0"/>
          </a:p>
        </p:txBody>
      </p:sp>
    </p:spTree>
    <p:extLst>
      <p:ext uri="{BB962C8B-B14F-4D97-AF65-F5344CB8AC3E}">
        <p14:creationId xmlns:p14="http://schemas.microsoft.com/office/powerpoint/2010/main" val="945531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6" name="Footer Placeholder 5"/>
          <p:cNvSpPr>
            <a:spLocks noGrp="1"/>
          </p:cNvSpPr>
          <p:nvPr>
            <p:ph type="ftr" sz="quarter" idx="11"/>
          </p:nvPr>
        </p:nvSpPr>
        <p:spPr/>
        <p:txBody>
          <a:bodyPr/>
          <a:lstStyle/>
          <a:p>
            <a:endParaRPr lang="pl-PL">
              <a:solidFill>
                <a:srgbClr val="534949"/>
              </a:solidFill>
            </a:endParaRPr>
          </a:p>
        </p:txBody>
      </p:sp>
      <p:sp>
        <p:nvSpPr>
          <p:cNvPr id="7" name="Slide Number Placeholder 6"/>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
        <p:nvSpPr>
          <p:cNvPr id="8" name="Title 7"/>
          <p:cNvSpPr>
            <a:spLocks noGrp="1"/>
          </p:cNvSpPr>
          <p:nvPr>
            <p:ph type="title"/>
          </p:nvPr>
        </p:nvSpPr>
        <p:spPr/>
        <p:txBody>
          <a:bodyPr/>
          <a:lstStyle/>
          <a:p>
            <a:r>
              <a:rPr lang="pl-PL" smtClean="0"/>
              <a:t>Kliknij, aby edytować styl</a:t>
            </a:r>
            <a:endParaRPr lang="en-US"/>
          </a:p>
        </p:txBody>
      </p:sp>
    </p:spTree>
    <p:extLst>
      <p:ext uri="{BB962C8B-B14F-4D97-AF65-F5344CB8AC3E}">
        <p14:creationId xmlns:p14="http://schemas.microsoft.com/office/powerpoint/2010/main" val="2590729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8" name="Footer Placeholder 7"/>
          <p:cNvSpPr>
            <a:spLocks noGrp="1"/>
          </p:cNvSpPr>
          <p:nvPr>
            <p:ph type="ftr" sz="quarter" idx="11"/>
          </p:nvPr>
        </p:nvSpPr>
        <p:spPr/>
        <p:txBody>
          <a:bodyPr/>
          <a:lstStyle/>
          <a:p>
            <a:endParaRPr lang="pl-PL">
              <a:solidFill>
                <a:srgbClr val="534949"/>
              </a:solidFill>
            </a:endParaRPr>
          </a:p>
        </p:txBody>
      </p:sp>
      <p:sp>
        <p:nvSpPr>
          <p:cNvPr id="9" name="Slide Number Placeholder 8"/>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
        <p:nvSpPr>
          <p:cNvPr id="10" name="Title 9"/>
          <p:cNvSpPr>
            <a:spLocks noGrp="1"/>
          </p:cNvSpPr>
          <p:nvPr>
            <p:ph type="title"/>
          </p:nvPr>
        </p:nvSpPr>
        <p:spPr/>
        <p:txBody>
          <a:bodyPr/>
          <a:lstStyle/>
          <a:p>
            <a:r>
              <a:rPr lang="pl-PL" smtClean="0"/>
              <a:t>Kliknij, aby edytować styl</a:t>
            </a:r>
            <a:endParaRPr lang="en-US"/>
          </a:p>
        </p:txBody>
      </p:sp>
    </p:spTree>
    <p:extLst>
      <p:ext uri="{BB962C8B-B14F-4D97-AF65-F5344CB8AC3E}">
        <p14:creationId xmlns:p14="http://schemas.microsoft.com/office/powerpoint/2010/main" val="789236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4" name="Footer Placeholder 3"/>
          <p:cNvSpPr>
            <a:spLocks noGrp="1"/>
          </p:cNvSpPr>
          <p:nvPr>
            <p:ph type="ftr" sz="quarter" idx="11"/>
          </p:nvPr>
        </p:nvSpPr>
        <p:spPr/>
        <p:txBody>
          <a:bodyPr/>
          <a:lstStyle/>
          <a:p>
            <a:endParaRPr lang="pl-PL">
              <a:solidFill>
                <a:srgbClr val="534949"/>
              </a:solidFill>
            </a:endParaRPr>
          </a:p>
        </p:txBody>
      </p:sp>
      <p:sp>
        <p:nvSpPr>
          <p:cNvPr id="5" name="Slide Number Placeholder 4"/>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
        <p:nvSpPr>
          <p:cNvPr id="6" name="Title 5"/>
          <p:cNvSpPr>
            <a:spLocks noGrp="1"/>
          </p:cNvSpPr>
          <p:nvPr>
            <p:ph type="title"/>
          </p:nvPr>
        </p:nvSpPr>
        <p:spPr/>
        <p:txBody>
          <a:bodyPr/>
          <a:lstStyle/>
          <a:p>
            <a:r>
              <a:rPr lang="pl-PL" smtClean="0"/>
              <a:t>Kliknij, aby edytować styl</a:t>
            </a:r>
            <a:endParaRPr lang="en-US"/>
          </a:p>
        </p:txBody>
      </p:sp>
    </p:spTree>
    <p:extLst>
      <p:ext uri="{BB962C8B-B14F-4D97-AF65-F5344CB8AC3E}">
        <p14:creationId xmlns:p14="http://schemas.microsoft.com/office/powerpoint/2010/main" val="3823656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3" name="Footer Placeholder 2"/>
          <p:cNvSpPr>
            <a:spLocks noGrp="1"/>
          </p:cNvSpPr>
          <p:nvPr>
            <p:ph type="ftr" sz="quarter" idx="11"/>
          </p:nvPr>
        </p:nvSpPr>
        <p:spPr/>
        <p:txBody>
          <a:bodyPr/>
          <a:lstStyle/>
          <a:p>
            <a:endParaRPr lang="pl-PL">
              <a:solidFill>
                <a:srgbClr val="534949"/>
              </a:solidFill>
            </a:endParaRPr>
          </a:p>
        </p:txBody>
      </p:sp>
      <p:sp>
        <p:nvSpPr>
          <p:cNvPr id="4" name="Slide Number Placeholder 3"/>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Tree>
    <p:extLst>
      <p:ext uri="{BB962C8B-B14F-4D97-AF65-F5344CB8AC3E}">
        <p14:creationId xmlns:p14="http://schemas.microsoft.com/office/powerpoint/2010/main" val="3565253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20A559E2-3120-4A90-97BF-E65410C81FC2}" type="datetimeFigureOut">
              <a:rPr lang="pl-PL" smtClean="0"/>
              <a:t>2012-10-02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E20A782-24AA-4E83-8D83-90B6163B6408}" type="slidenum">
              <a:rPr lang="pl-PL" smtClean="0"/>
              <a:t>‹#›</a:t>
            </a:fld>
            <a:endParaRPr lang="pl-P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6" name="Footer Placeholder 5"/>
          <p:cNvSpPr>
            <a:spLocks noGrp="1"/>
          </p:cNvSpPr>
          <p:nvPr>
            <p:ph type="ftr" sz="quarter" idx="11"/>
          </p:nvPr>
        </p:nvSpPr>
        <p:spPr/>
        <p:txBody>
          <a:bodyPr/>
          <a:lstStyle/>
          <a:p>
            <a:endParaRPr lang="pl-PL">
              <a:solidFill>
                <a:srgbClr val="534949"/>
              </a:solidFill>
            </a:endParaRP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12440C60-8A7E-4A33-B73A-6299D62855C7}" type="slidenum">
              <a:rPr lang="pl-PL" smtClean="0"/>
              <a:pPr/>
              <a:t>‹#›</a:t>
            </a:fld>
            <a:endParaRPr lang="pl-PL"/>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pl-PL" smtClean="0"/>
              <a:t>Kliknij, aby edytować styl</a:t>
            </a:r>
            <a:endParaRPr lang="en-US" dirty="0"/>
          </a:p>
        </p:txBody>
      </p:sp>
    </p:spTree>
    <p:extLst>
      <p:ext uri="{BB962C8B-B14F-4D97-AF65-F5344CB8AC3E}">
        <p14:creationId xmlns:p14="http://schemas.microsoft.com/office/powerpoint/2010/main" val="330437542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Obraz z podpisem">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4AF5337-4752-4584-A680-8AF95ABC51F9}" type="datetimeFigureOut">
              <a:rPr lang="pl-PL" smtClean="0">
                <a:solidFill>
                  <a:srgbClr val="CCD1B9"/>
                </a:solidFill>
              </a:rPr>
              <a:pPr/>
              <a:t>2012-10-02</a:t>
            </a:fld>
            <a:endParaRPr lang="pl-PL">
              <a:solidFill>
                <a:srgbClr val="CCD1B9"/>
              </a:solidFill>
            </a:endParaRPr>
          </a:p>
        </p:txBody>
      </p:sp>
      <p:sp>
        <p:nvSpPr>
          <p:cNvPr id="6" name="Footer Placeholder 5"/>
          <p:cNvSpPr>
            <a:spLocks noGrp="1"/>
          </p:cNvSpPr>
          <p:nvPr>
            <p:ph type="ftr" sz="quarter" idx="11"/>
          </p:nvPr>
        </p:nvSpPr>
        <p:spPr/>
        <p:txBody>
          <a:bodyPr/>
          <a:lstStyle/>
          <a:p>
            <a:endParaRPr lang="pl-PL">
              <a:solidFill>
                <a:srgbClr val="CCD1B9"/>
              </a:solidFill>
            </a:endParaRPr>
          </a:p>
        </p:txBody>
      </p:sp>
      <p:sp>
        <p:nvSpPr>
          <p:cNvPr id="7" name="Slide Number Placeholder 6"/>
          <p:cNvSpPr>
            <a:spLocks noGrp="1"/>
          </p:cNvSpPr>
          <p:nvPr>
            <p:ph type="sldNum" sz="quarter" idx="12"/>
          </p:nvPr>
        </p:nvSpPr>
        <p:spPr/>
        <p:txBody>
          <a:bodyPr/>
          <a:lstStyle/>
          <a:p>
            <a:fld id="{12440C60-8A7E-4A33-B73A-6299D62855C7}" type="slidenum">
              <a:rPr lang="pl-PL" smtClean="0">
                <a:solidFill>
                  <a:srgbClr val="CCD1B9"/>
                </a:solidFill>
              </a:rPr>
              <a:pPr/>
              <a:t>‹#›</a:t>
            </a:fld>
            <a:endParaRPr lang="pl-PL">
              <a:solidFill>
                <a:srgbClr val="CCD1B9"/>
              </a:solidFill>
            </a:endParaRP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pl-PL" smtClean="0"/>
              <a:t>Kliknij, aby edytować styl</a:t>
            </a:r>
            <a:endParaRPr lang="en-US" dirty="0"/>
          </a:p>
        </p:txBody>
      </p:sp>
    </p:spTree>
    <p:extLst>
      <p:ext uri="{BB962C8B-B14F-4D97-AF65-F5344CB8AC3E}">
        <p14:creationId xmlns:p14="http://schemas.microsoft.com/office/powerpoint/2010/main" val="359805220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5" name="Footer Placeholder 4"/>
          <p:cNvSpPr>
            <a:spLocks noGrp="1"/>
          </p:cNvSpPr>
          <p:nvPr>
            <p:ph type="ftr" sz="quarter" idx="11"/>
          </p:nvPr>
        </p:nvSpPr>
        <p:spPr/>
        <p:txBody>
          <a:bodyPr/>
          <a:lstStyle/>
          <a:p>
            <a:endParaRPr lang="pl-PL">
              <a:solidFill>
                <a:srgbClr val="534949"/>
              </a:solidFill>
            </a:endParaRPr>
          </a:p>
        </p:txBody>
      </p:sp>
      <p:sp>
        <p:nvSpPr>
          <p:cNvPr id="6" name="Slide Number Placeholder 5"/>
          <p:cNvSpPr>
            <a:spLocks noGrp="1"/>
          </p:cNvSpPr>
          <p:nvPr>
            <p:ph type="sldNum" sz="quarter" idx="12"/>
          </p:nvPr>
        </p:nvSpPr>
        <p:spPr/>
        <p:txBody>
          <a:bodyPr/>
          <a:lstStyle/>
          <a:p>
            <a:fld id="{12440C60-8A7E-4A33-B73A-6299D62855C7}" type="slidenum">
              <a:rPr lang="pl-PL" smtClean="0">
                <a:solidFill>
                  <a:srgbClr val="534949"/>
                </a:solidFill>
              </a:rPr>
              <a:pPr/>
              <a:t>‹#›</a:t>
            </a:fld>
            <a:endParaRPr lang="pl-PL">
              <a:solidFill>
                <a:srgbClr val="534949"/>
              </a:solidFill>
            </a:endParaRPr>
          </a:p>
        </p:txBody>
      </p:sp>
    </p:spTree>
    <p:extLst>
      <p:ext uri="{BB962C8B-B14F-4D97-AF65-F5344CB8AC3E}">
        <p14:creationId xmlns:p14="http://schemas.microsoft.com/office/powerpoint/2010/main" val="3886282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5" name="Footer Placeholder 4"/>
          <p:cNvSpPr>
            <a:spLocks noGrp="1"/>
          </p:cNvSpPr>
          <p:nvPr>
            <p:ph type="ftr" sz="quarter" idx="11"/>
          </p:nvPr>
        </p:nvSpPr>
        <p:spPr/>
        <p:txBody>
          <a:bodyPr/>
          <a:lstStyle/>
          <a:p>
            <a:endParaRPr lang="pl-PL">
              <a:solidFill>
                <a:srgbClr val="534949"/>
              </a:solidFill>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12440C60-8A7E-4A33-B73A-6299D62855C7}" type="slidenum">
              <a:rPr lang="pl-PL" smtClean="0">
                <a:solidFill>
                  <a:srgbClr val="CCD1B9"/>
                </a:solidFill>
              </a:rPr>
              <a:pPr/>
              <a:t>‹#›</a:t>
            </a:fld>
            <a:endParaRPr lang="pl-PL">
              <a:solidFill>
                <a:srgbClr val="CCD1B9"/>
              </a:solidFill>
            </a:endParaRPr>
          </a:p>
        </p:txBody>
      </p:sp>
    </p:spTree>
    <p:extLst>
      <p:ext uri="{BB962C8B-B14F-4D97-AF65-F5344CB8AC3E}">
        <p14:creationId xmlns:p14="http://schemas.microsoft.com/office/powerpoint/2010/main" val="2513113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5" name="Date Placeholder 4"/>
          <p:cNvSpPr>
            <a:spLocks noGrp="1"/>
          </p:cNvSpPr>
          <p:nvPr>
            <p:ph type="dt" sz="half" idx="10"/>
          </p:nvPr>
        </p:nvSpPr>
        <p:spPr/>
        <p:txBody>
          <a:bodyPr/>
          <a:lstStyle/>
          <a:p>
            <a:fld id="{20A559E2-3120-4A90-97BF-E65410C81FC2}" type="datetimeFigureOut">
              <a:rPr lang="pl-PL" smtClean="0"/>
              <a:t>2012-10-02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E20A782-24AA-4E83-8D83-90B6163B6408}" type="slidenum">
              <a:rPr lang="pl-PL" smtClean="0"/>
              <a:t>‹#›</a:t>
            </a:fld>
            <a:endParaRPr lang="pl-PL"/>
          </a:p>
        </p:txBody>
      </p:sp>
      <p:sp>
        <p:nvSpPr>
          <p:cNvPr id="9" name="Content Placeholder 8"/>
          <p:cNvSpPr>
            <a:spLocks noGrp="1"/>
          </p:cNvSpPr>
          <p:nvPr>
            <p:ph sz="quarter" idx="13"/>
          </p:nvPr>
        </p:nvSpPr>
        <p:spPr>
          <a:xfrm>
            <a:off x="676655"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20A559E2-3120-4A90-97BF-E65410C81FC2}" type="datetimeFigureOut">
              <a:rPr lang="pl-PL" smtClean="0"/>
              <a:t>2012-10-02</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6E20A782-24AA-4E83-8D83-90B6163B6408}" type="slidenum">
              <a:rPr lang="pl-PL" smtClean="0"/>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fld id="{20A559E2-3120-4A90-97BF-E65410C81FC2}" type="datetimeFigureOut">
              <a:rPr lang="pl-PL" smtClean="0"/>
              <a:t>2012-10-02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6E20A782-24AA-4E83-8D83-90B6163B6408}" type="slidenum">
              <a:rPr lang="pl-PL" smtClean="0"/>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0A559E2-3120-4A90-97BF-E65410C81FC2}" type="datetimeFigureOut">
              <a:rPr lang="pl-PL" smtClean="0"/>
              <a:t>2012-10-02</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6E20A782-24AA-4E83-8D83-90B6163B6408}" type="slidenum">
              <a:rPr lang="pl-PL" smtClean="0"/>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0A559E2-3120-4A90-97BF-E65410C81FC2}" type="datetimeFigureOut">
              <a:rPr lang="pl-PL" smtClean="0"/>
              <a:t>2012-10-02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E20A782-24AA-4E83-8D83-90B6163B6408}" type="slidenum">
              <a:rPr lang="pl-PL" smtClean="0"/>
              <a:t>‹#›</a:t>
            </a:fld>
            <a:endParaRPr lang="pl-PL"/>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pl-PL" smtClean="0"/>
              <a:t>Kliknij, aby edytować styl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pl-PL" smtClean="0"/>
              <a:t>Kliknij, aby edytować styl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20A559E2-3120-4A90-97BF-E65410C81FC2}" type="datetimeFigureOut">
              <a:rPr lang="pl-PL" smtClean="0"/>
              <a:t>2012-10-02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6E20A782-24AA-4E83-8D83-90B6163B6408}" type="slidenum">
              <a:rPr lang="pl-PL" smtClean="0"/>
              <a:t>‹#›</a:t>
            </a:fld>
            <a:endParaRPr lang="pl-PL"/>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0A559E2-3120-4A90-97BF-E65410C81FC2}" type="datetimeFigureOut">
              <a:rPr lang="pl-PL" smtClean="0"/>
              <a:t>2012-10-02</a:t>
            </a:fld>
            <a:endParaRPr lang="pl-PL"/>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pl-PL"/>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E20A782-24AA-4E83-8D83-90B6163B6408}" type="slidenum">
              <a:rPr lang="pl-PL" smtClean="0"/>
              <a:t>‹#›</a:t>
            </a:fld>
            <a:endParaRPr lang="pl-PL"/>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pl-PL">
              <a:solidFill>
                <a:srgbClr val="534949"/>
              </a:solidFill>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12440C60-8A7E-4A33-B73A-6299D62855C7}" type="slidenum">
              <a:rPr lang="pl-PL" smtClean="0">
                <a:solidFill>
                  <a:srgbClr val="534949"/>
                </a:solidFill>
              </a:rPr>
              <a:pPr/>
              <a:t>‹#›</a:t>
            </a:fld>
            <a:endParaRPr lang="pl-PL">
              <a:solidFill>
                <a:srgbClr val="534949"/>
              </a:solidFill>
            </a:endParaRPr>
          </a:p>
        </p:txBody>
      </p:sp>
    </p:spTree>
    <p:extLst>
      <p:ext uri="{BB962C8B-B14F-4D97-AF65-F5344CB8AC3E}">
        <p14:creationId xmlns:p14="http://schemas.microsoft.com/office/powerpoint/2010/main" val="160382084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14AF5337-4752-4584-A680-8AF95ABC51F9}" type="datetimeFigureOut">
              <a:rPr lang="pl-PL" smtClean="0">
                <a:solidFill>
                  <a:srgbClr val="534949"/>
                </a:solidFill>
              </a:rPr>
              <a:pPr/>
              <a:t>2012-10-02</a:t>
            </a:fld>
            <a:endParaRPr lang="pl-PL">
              <a:solidFill>
                <a:srgbClr val="534949"/>
              </a:solidFill>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pl-PL">
              <a:solidFill>
                <a:srgbClr val="534949"/>
              </a:solidFill>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12440C60-8A7E-4A33-B73A-6299D62855C7}" type="slidenum">
              <a:rPr lang="pl-PL" smtClean="0">
                <a:solidFill>
                  <a:srgbClr val="534949"/>
                </a:solidFill>
              </a:rPr>
              <a:pPr/>
              <a:t>‹#›</a:t>
            </a:fld>
            <a:endParaRPr lang="pl-PL">
              <a:solidFill>
                <a:srgbClr val="534949"/>
              </a:solidFill>
            </a:endParaRPr>
          </a:p>
        </p:txBody>
      </p:sp>
    </p:spTree>
    <p:extLst>
      <p:ext uri="{BB962C8B-B14F-4D97-AF65-F5344CB8AC3E}">
        <p14:creationId xmlns:p14="http://schemas.microsoft.com/office/powerpoint/2010/main" val="102969937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3.xml"/><Relationship Id="rId5" Type="http://schemas.openxmlformats.org/officeDocument/2006/relationships/image" Target="../media/image18.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3.xml"/><Relationship Id="rId5" Type="http://schemas.openxmlformats.org/officeDocument/2006/relationships/image" Target="../media/image19.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427984" y="2060848"/>
            <a:ext cx="4176464" cy="2918377"/>
          </a:xfrm>
        </p:spPr>
        <p:txBody>
          <a:bodyPr>
            <a:noAutofit/>
          </a:bodyPr>
          <a:lstStyle/>
          <a:p>
            <a:pPr algn="ctr"/>
            <a:r>
              <a:rPr lang="pl-PL" sz="4000" dirty="0" err="1" smtClean="0">
                <a:solidFill>
                  <a:schemeClr val="tx2">
                    <a:lumMod val="50000"/>
                  </a:schemeClr>
                </a:solidFill>
                <a:effectLst>
                  <a:outerShdw blurRad="38100" dist="38100" dir="2700000" algn="tl">
                    <a:srgbClr val="000000">
                      <a:alpha val="43137"/>
                    </a:srgbClr>
                  </a:outerShdw>
                </a:effectLst>
                <a:latin typeface="Cambria" pitchFamily="18" charset="0"/>
              </a:rPr>
              <a:t>Commission</a:t>
            </a:r>
            <a:r>
              <a:rPr lang="pl-PL" sz="4000" dirty="0" smtClean="0">
                <a:solidFill>
                  <a:schemeClr val="tx2">
                    <a:lumMod val="50000"/>
                  </a:schemeClr>
                </a:solidFill>
                <a:effectLst>
                  <a:outerShdw blurRad="38100" dist="38100" dir="2700000" algn="tl">
                    <a:srgbClr val="000000">
                      <a:alpha val="43137"/>
                    </a:srgbClr>
                  </a:outerShdw>
                </a:effectLst>
                <a:latin typeface="Cambria" pitchFamily="18" charset="0"/>
              </a:rPr>
              <a:t> </a:t>
            </a:r>
            <a:r>
              <a:rPr lang="pl-PL" sz="4000" dirty="0" smtClean="0">
                <a:solidFill>
                  <a:schemeClr val="tx2">
                    <a:lumMod val="50000"/>
                  </a:schemeClr>
                </a:solidFill>
                <a:effectLst>
                  <a:outerShdw blurRad="38100" dist="38100" dir="2700000" algn="tl">
                    <a:srgbClr val="000000">
                      <a:alpha val="43137"/>
                    </a:srgbClr>
                  </a:outerShdw>
                </a:effectLst>
                <a:latin typeface="Cambria" pitchFamily="18" charset="0"/>
              </a:rPr>
              <a:t>on </a:t>
            </a:r>
            <a:r>
              <a:rPr lang="pl-PL" sz="4000" dirty="0" err="1" smtClean="0">
                <a:solidFill>
                  <a:schemeClr val="tx2">
                    <a:lumMod val="50000"/>
                  </a:schemeClr>
                </a:solidFill>
                <a:effectLst>
                  <a:outerShdw blurRad="38100" dist="38100" dir="2700000" algn="tl">
                    <a:srgbClr val="000000">
                      <a:alpha val="43137"/>
                    </a:srgbClr>
                  </a:outerShdw>
                </a:effectLst>
                <a:latin typeface="Cambria" pitchFamily="18" charset="0"/>
              </a:rPr>
              <a:t>Tourism</a:t>
            </a:r>
            <a:r>
              <a:rPr lang="pl-PL" sz="4000" dirty="0" smtClean="0">
                <a:solidFill>
                  <a:schemeClr val="tx2">
                    <a:lumMod val="50000"/>
                  </a:schemeClr>
                </a:solidFill>
                <a:effectLst>
                  <a:outerShdw blurRad="38100" dist="38100" dir="2700000" algn="tl">
                    <a:srgbClr val="000000">
                      <a:alpha val="43137"/>
                    </a:srgbClr>
                  </a:outerShdw>
                </a:effectLst>
                <a:latin typeface="Cambria" pitchFamily="18" charset="0"/>
              </a:rPr>
              <a:t> </a:t>
            </a:r>
            <a:br>
              <a:rPr lang="pl-PL" sz="4000" dirty="0" smtClean="0">
                <a:solidFill>
                  <a:schemeClr val="tx2">
                    <a:lumMod val="50000"/>
                  </a:schemeClr>
                </a:solidFill>
                <a:effectLst>
                  <a:outerShdw blurRad="38100" dist="38100" dir="2700000" algn="tl">
                    <a:srgbClr val="000000">
                      <a:alpha val="43137"/>
                    </a:srgbClr>
                  </a:outerShdw>
                </a:effectLst>
                <a:latin typeface="Cambria" pitchFamily="18" charset="0"/>
              </a:rPr>
            </a:br>
            <a:r>
              <a:rPr lang="pl-PL" sz="4000" dirty="0" err="1" smtClean="0">
                <a:solidFill>
                  <a:schemeClr val="tx2">
                    <a:lumMod val="50000"/>
                  </a:schemeClr>
                </a:solidFill>
                <a:effectLst>
                  <a:outerShdw blurRad="38100" dist="38100" dir="2700000" algn="tl">
                    <a:srgbClr val="000000">
                      <a:alpha val="43137"/>
                    </a:srgbClr>
                  </a:outerShdw>
                </a:effectLst>
                <a:latin typeface="Cambria" pitchFamily="18" charset="0"/>
              </a:rPr>
              <a:t>activity</a:t>
            </a:r>
            <a:r>
              <a:rPr lang="pl-PL" sz="4000" dirty="0" smtClean="0">
                <a:solidFill>
                  <a:schemeClr val="tx2">
                    <a:lumMod val="50000"/>
                  </a:schemeClr>
                </a:solidFill>
                <a:effectLst>
                  <a:outerShdw blurRad="38100" dist="38100" dir="2700000" algn="tl">
                    <a:srgbClr val="000000">
                      <a:alpha val="43137"/>
                    </a:srgbClr>
                  </a:outerShdw>
                </a:effectLst>
                <a:latin typeface="Cambria" pitchFamily="18" charset="0"/>
              </a:rPr>
              <a:t> report</a:t>
            </a:r>
            <a:r>
              <a:rPr lang="pl-PL" sz="4000" dirty="0" smtClean="0">
                <a:solidFill>
                  <a:schemeClr val="tx2">
                    <a:lumMod val="50000"/>
                  </a:schemeClr>
                </a:solidFill>
                <a:latin typeface="Cambria" pitchFamily="18" charset="0"/>
              </a:rPr>
              <a:t/>
            </a:r>
            <a:br>
              <a:rPr lang="pl-PL" sz="4000" dirty="0" smtClean="0">
                <a:solidFill>
                  <a:schemeClr val="tx2">
                    <a:lumMod val="50000"/>
                  </a:schemeClr>
                </a:solidFill>
                <a:latin typeface="Cambria" pitchFamily="18" charset="0"/>
              </a:rPr>
            </a:br>
            <a:r>
              <a:rPr lang="pl-PL" sz="4000" dirty="0" smtClean="0">
                <a:solidFill>
                  <a:schemeClr val="tx2">
                    <a:lumMod val="50000"/>
                  </a:schemeClr>
                </a:solidFill>
                <a:latin typeface="Cambria" pitchFamily="18" charset="0"/>
              </a:rPr>
              <a:t/>
            </a:r>
            <a:br>
              <a:rPr lang="pl-PL" sz="4000" dirty="0" smtClean="0">
                <a:solidFill>
                  <a:schemeClr val="tx2">
                    <a:lumMod val="50000"/>
                  </a:schemeClr>
                </a:solidFill>
                <a:latin typeface="Cambria" pitchFamily="18" charset="0"/>
              </a:rPr>
            </a:br>
            <a:r>
              <a:rPr lang="pl-PL" sz="3200" dirty="0" smtClean="0">
                <a:solidFill>
                  <a:schemeClr val="tx2">
                    <a:lumMod val="50000"/>
                  </a:schemeClr>
                </a:solidFill>
                <a:latin typeface="Cambria" pitchFamily="18" charset="0"/>
              </a:rPr>
              <a:t>Oct.`2011 – Oct.`2012</a:t>
            </a:r>
            <a:endParaRPr lang="pl-PL" sz="3200" dirty="0">
              <a:solidFill>
                <a:schemeClr val="tx2">
                  <a:lumMod val="50000"/>
                </a:schemeClr>
              </a:solidFill>
              <a:latin typeface="Cambria" pitchFamily="18" charset="0"/>
            </a:endParaRPr>
          </a:p>
        </p:txBody>
      </p:sp>
      <p:pic>
        <p:nvPicPr>
          <p:cNvPr id="1028" name="Picture 4" descr="http://a0.twimg.com/profile_images/521202975/Itamerilogo.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620688"/>
            <a:ext cx="2880320" cy="2610068"/>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5558832"/>
            <a:ext cx="3024336" cy="1299168"/>
          </a:xfrm>
          <a:prstGeom prst="rect">
            <a:avLst/>
          </a:prstGeom>
        </p:spPr>
      </p:pic>
      <p:sp>
        <p:nvSpPr>
          <p:cNvPr id="3" name="pole tekstowe 2"/>
          <p:cNvSpPr txBox="1"/>
          <p:nvPr/>
        </p:nvSpPr>
        <p:spPr>
          <a:xfrm>
            <a:off x="4211960" y="6208416"/>
            <a:ext cx="4608512" cy="369332"/>
          </a:xfrm>
          <a:prstGeom prst="rect">
            <a:avLst/>
          </a:prstGeom>
          <a:noFill/>
        </p:spPr>
        <p:txBody>
          <a:bodyPr wrap="square" rtlCol="0">
            <a:spAutoFit/>
          </a:bodyPr>
          <a:lstStyle/>
          <a:p>
            <a:pPr algn="r"/>
            <a:r>
              <a:rPr lang="pl-PL" dirty="0" smtClean="0"/>
              <a:t>Koszalin, 04.10.2012</a:t>
            </a:r>
            <a:endParaRPr lang="pl-PL" dirty="0"/>
          </a:p>
        </p:txBody>
      </p:sp>
    </p:spTree>
    <p:extLst>
      <p:ext uri="{BB962C8B-B14F-4D97-AF65-F5344CB8AC3E}">
        <p14:creationId xmlns:p14="http://schemas.microsoft.com/office/powerpoint/2010/main" val="1692666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Desktop\EU_log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6151" y="5617969"/>
            <a:ext cx="1118011" cy="7596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 Minkiewicz\Desktop\logo_SBP_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0751" y="5378733"/>
            <a:ext cx="1411920" cy="1091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J. Minkiewicz\AppData\Local\Microsoft\Windows\Temporary Internet Files\Content.Outlook\0XMKCTYC\logo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5701570"/>
            <a:ext cx="1919464" cy="1006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pole tekstowe 3"/>
          <p:cNvSpPr txBox="1"/>
          <p:nvPr/>
        </p:nvSpPr>
        <p:spPr>
          <a:xfrm>
            <a:off x="216151" y="6469945"/>
            <a:ext cx="6833114" cy="307777"/>
          </a:xfrm>
          <a:prstGeom prst="rect">
            <a:avLst/>
          </a:prstGeom>
          <a:noFill/>
        </p:spPr>
        <p:txBody>
          <a:bodyPr wrap="square" rtlCol="0">
            <a:spAutoFit/>
          </a:bodyPr>
          <a:lstStyle/>
          <a:p>
            <a:r>
              <a:rPr lang="en-US" sz="1400" dirty="0">
                <a:solidFill>
                  <a:srgbClr val="002060"/>
                </a:solidFill>
                <a:latin typeface="Cambria" pitchFamily="18" charset="0"/>
              </a:rPr>
              <a:t>Part-financed by the European </a:t>
            </a:r>
            <a:r>
              <a:rPr lang="en-US" sz="1400" dirty="0" smtClean="0">
                <a:solidFill>
                  <a:srgbClr val="002060"/>
                </a:solidFill>
                <a:latin typeface="Cambria" pitchFamily="18" charset="0"/>
              </a:rPr>
              <a:t>Union</a:t>
            </a:r>
            <a:r>
              <a:rPr lang="pl-PL" sz="1400" dirty="0" smtClean="0">
                <a:solidFill>
                  <a:srgbClr val="002060"/>
                </a:solidFill>
                <a:latin typeface="Cambria" pitchFamily="18" charset="0"/>
              </a:rPr>
              <a:t> - </a:t>
            </a:r>
            <a:r>
              <a:rPr lang="en-US" sz="1400" dirty="0" smtClean="0">
                <a:solidFill>
                  <a:srgbClr val="002060"/>
                </a:solidFill>
                <a:latin typeface="Cambria" pitchFamily="18" charset="0"/>
              </a:rPr>
              <a:t>European </a:t>
            </a:r>
            <a:r>
              <a:rPr lang="en-US" sz="1400" dirty="0">
                <a:solidFill>
                  <a:srgbClr val="002060"/>
                </a:solidFill>
                <a:latin typeface="Cambria" pitchFamily="18" charset="0"/>
              </a:rPr>
              <a:t>Regional Development </a:t>
            </a:r>
            <a:r>
              <a:rPr lang="en-US" sz="1400" dirty="0" smtClean="0">
                <a:solidFill>
                  <a:srgbClr val="002060"/>
                </a:solidFill>
                <a:latin typeface="Cambria" pitchFamily="18" charset="0"/>
              </a:rPr>
              <a:t>Fund </a:t>
            </a:r>
            <a:endParaRPr lang="pl-PL" sz="1400" dirty="0">
              <a:solidFill>
                <a:srgbClr val="002060"/>
              </a:solidFill>
              <a:latin typeface="Cambria" pitchFamily="18" charset="0"/>
            </a:endParaRPr>
          </a:p>
        </p:txBody>
      </p:sp>
      <p:pic>
        <p:nvPicPr>
          <p:cNvPr id="1029" name="Picture 5" descr="D:\Asia\KARR\Logo\KARR-aktualne-przezroczyst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93879" y="5822613"/>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395535" y="1024786"/>
            <a:ext cx="4176464" cy="3785652"/>
          </a:xfrm>
          <a:prstGeom prst="rect">
            <a:avLst/>
          </a:prstGeom>
          <a:noFill/>
        </p:spPr>
        <p:txBody>
          <a:bodyPr wrap="square" rtlCol="0">
            <a:spAutoFit/>
          </a:bodyPr>
          <a:lstStyle/>
          <a:p>
            <a:r>
              <a:rPr lang="pl-PL" sz="2400" b="1" u="sng" dirty="0" smtClean="0">
                <a:solidFill>
                  <a:schemeClr val="tx2">
                    <a:lumMod val="75000"/>
                  </a:schemeClr>
                </a:solidFill>
                <a:effectLst>
                  <a:outerShdw blurRad="38100" dist="38100" dir="2700000" algn="tl">
                    <a:srgbClr val="000000">
                      <a:alpha val="43137"/>
                    </a:srgbClr>
                  </a:outerShdw>
                </a:effectLst>
                <a:latin typeface="Cambria" pitchFamily="18" charset="0"/>
              </a:rPr>
              <a:t>Partners </a:t>
            </a:r>
            <a:r>
              <a:rPr lang="pl-PL" sz="2400" b="1" u="sng" dirty="0" err="1" smtClean="0">
                <a:solidFill>
                  <a:schemeClr val="tx2">
                    <a:lumMod val="75000"/>
                  </a:schemeClr>
                </a:solidFill>
                <a:effectLst>
                  <a:outerShdw blurRad="38100" dist="38100" dir="2700000" algn="tl">
                    <a:srgbClr val="000000">
                      <a:alpha val="43137"/>
                    </a:srgbClr>
                  </a:outerShdw>
                </a:effectLst>
                <a:latin typeface="Cambria" pitchFamily="18" charset="0"/>
              </a:rPr>
              <a:t>meeting</a:t>
            </a:r>
            <a:r>
              <a:rPr lang="pl-PL" sz="2400" b="1" u="sng" dirty="0" smtClean="0">
                <a:solidFill>
                  <a:schemeClr val="tx2">
                    <a:lumMod val="75000"/>
                  </a:schemeClr>
                </a:solidFill>
                <a:effectLst>
                  <a:outerShdw blurRad="38100" dist="38100" dir="2700000" algn="tl">
                    <a:srgbClr val="000000">
                      <a:alpha val="43137"/>
                    </a:srgbClr>
                  </a:outerShdw>
                </a:effectLst>
                <a:latin typeface="Cambria" pitchFamily="18" charset="0"/>
              </a:rPr>
              <a:t> in Rostock</a:t>
            </a:r>
          </a:p>
          <a:p>
            <a:endParaRPr lang="pl-PL" sz="2400" dirty="0">
              <a:solidFill>
                <a:schemeClr val="tx2">
                  <a:lumMod val="75000"/>
                </a:schemeClr>
              </a:solidFill>
              <a:effectLst>
                <a:outerShdw blurRad="38100" dist="38100" dir="2700000" algn="tl">
                  <a:srgbClr val="000000">
                    <a:alpha val="43137"/>
                  </a:srgbClr>
                </a:outerShdw>
              </a:effectLst>
              <a:latin typeface="Cambria" pitchFamily="18" charset="0"/>
            </a:endParaRPr>
          </a:p>
          <a:p>
            <a:r>
              <a:rPr lang="en-US" sz="2400" dirty="0" smtClean="0">
                <a:solidFill>
                  <a:schemeClr val="tx2">
                    <a:lumMod val="75000"/>
                  </a:schemeClr>
                </a:solidFill>
                <a:effectLst>
                  <a:outerShdw blurRad="38100" dist="38100" dir="2700000" algn="tl">
                    <a:srgbClr val="000000">
                      <a:alpha val="43137"/>
                    </a:srgbClr>
                  </a:outerShdw>
                </a:effectLst>
                <a:latin typeface="Cambria" pitchFamily="18" charset="0"/>
              </a:rPr>
              <a:t>Second </a:t>
            </a:r>
            <a:r>
              <a:rPr lang="en-US" sz="2400" dirty="0" smtClean="0">
                <a:solidFill>
                  <a:schemeClr val="tx2">
                    <a:lumMod val="75000"/>
                  </a:schemeClr>
                </a:solidFill>
                <a:effectLst>
                  <a:outerShdw blurRad="38100" dist="38100" dir="2700000" algn="tl">
                    <a:srgbClr val="000000">
                      <a:alpha val="43137"/>
                    </a:srgbClr>
                  </a:outerShdw>
                </a:effectLst>
                <a:latin typeface="Cambria" pitchFamily="18" charset="0"/>
              </a:rPr>
              <a:t>ESB meeting took place in  Rostock, 05 – 07 February 2012. During this  meeting  the  market research study results were presented. Furthermore, the web page  - its structure and layout was broadly discussed. </a:t>
            </a:r>
            <a:endParaRPr lang="en-US" sz="2400" dirty="0">
              <a:solidFill>
                <a:schemeClr val="tx2">
                  <a:lumMod val="75000"/>
                </a:schemeClr>
              </a:solidFill>
              <a:effectLst>
                <a:outerShdw blurRad="38100" dist="38100" dir="2700000" algn="tl">
                  <a:srgbClr val="000000">
                    <a:alpha val="43137"/>
                  </a:srgbClr>
                </a:outerShdw>
              </a:effectLst>
              <a:latin typeface="Cambria" pitchFamily="18" charset="0"/>
            </a:endParaRPr>
          </a:p>
        </p:txBody>
      </p:sp>
      <p:pic>
        <p:nvPicPr>
          <p:cNvPr id="8" name="Picture 2"/>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1999" y="2470175"/>
            <a:ext cx="4295562" cy="2880320"/>
          </a:xfrm>
          <a:prstGeom prst="rect">
            <a:avLst/>
          </a:prstGeom>
          <a:noFill/>
          <a:ln>
            <a:noFill/>
          </a:ln>
          <a:effectLst/>
          <a:extLst/>
        </p:spPr>
      </p:pic>
    </p:spTree>
    <p:extLst>
      <p:ext uri="{BB962C8B-B14F-4D97-AF65-F5344CB8AC3E}">
        <p14:creationId xmlns:p14="http://schemas.microsoft.com/office/powerpoint/2010/main" val="3388551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Desktop\EU_log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6151" y="5617969"/>
            <a:ext cx="1118011" cy="7596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 Minkiewicz\Desktop\logo_SBP_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0751" y="5378733"/>
            <a:ext cx="1411920" cy="1091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J. Minkiewicz\AppData\Local\Microsoft\Windows\Temporary Internet Files\Content.Outlook\0XMKCTYC\logo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5701570"/>
            <a:ext cx="1919464" cy="1006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pole tekstowe 3"/>
          <p:cNvSpPr txBox="1"/>
          <p:nvPr/>
        </p:nvSpPr>
        <p:spPr>
          <a:xfrm>
            <a:off x="216151" y="6469945"/>
            <a:ext cx="6833114" cy="307777"/>
          </a:xfrm>
          <a:prstGeom prst="rect">
            <a:avLst/>
          </a:prstGeom>
          <a:noFill/>
        </p:spPr>
        <p:txBody>
          <a:bodyPr wrap="square" rtlCol="0">
            <a:spAutoFit/>
          </a:bodyPr>
          <a:lstStyle/>
          <a:p>
            <a:r>
              <a:rPr lang="en-US" sz="1400" dirty="0">
                <a:solidFill>
                  <a:srgbClr val="002060"/>
                </a:solidFill>
                <a:latin typeface="Cambria" pitchFamily="18" charset="0"/>
              </a:rPr>
              <a:t>Part-financed by the European </a:t>
            </a:r>
            <a:r>
              <a:rPr lang="en-US" sz="1400" dirty="0" smtClean="0">
                <a:solidFill>
                  <a:srgbClr val="002060"/>
                </a:solidFill>
                <a:latin typeface="Cambria" pitchFamily="18" charset="0"/>
              </a:rPr>
              <a:t>Union</a:t>
            </a:r>
            <a:r>
              <a:rPr lang="pl-PL" sz="1400" dirty="0" smtClean="0">
                <a:solidFill>
                  <a:srgbClr val="002060"/>
                </a:solidFill>
                <a:latin typeface="Cambria" pitchFamily="18" charset="0"/>
              </a:rPr>
              <a:t> - </a:t>
            </a:r>
            <a:r>
              <a:rPr lang="en-US" sz="1400" dirty="0" smtClean="0">
                <a:solidFill>
                  <a:srgbClr val="002060"/>
                </a:solidFill>
                <a:latin typeface="Cambria" pitchFamily="18" charset="0"/>
              </a:rPr>
              <a:t>European </a:t>
            </a:r>
            <a:r>
              <a:rPr lang="en-US" sz="1400" dirty="0">
                <a:solidFill>
                  <a:srgbClr val="002060"/>
                </a:solidFill>
                <a:latin typeface="Cambria" pitchFamily="18" charset="0"/>
              </a:rPr>
              <a:t>Regional Development </a:t>
            </a:r>
            <a:r>
              <a:rPr lang="en-US" sz="1400" dirty="0" smtClean="0">
                <a:solidFill>
                  <a:srgbClr val="002060"/>
                </a:solidFill>
                <a:latin typeface="Cambria" pitchFamily="18" charset="0"/>
              </a:rPr>
              <a:t>Fund </a:t>
            </a:r>
            <a:endParaRPr lang="pl-PL" sz="1400" dirty="0">
              <a:solidFill>
                <a:srgbClr val="002060"/>
              </a:solidFill>
              <a:latin typeface="Cambria" pitchFamily="18" charset="0"/>
            </a:endParaRPr>
          </a:p>
        </p:txBody>
      </p:sp>
      <p:pic>
        <p:nvPicPr>
          <p:cNvPr id="1029" name="Picture 5" descr="D:\Asia\KARR\Logo\KARR-aktualne-przezroczyst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93879" y="5822613"/>
            <a:ext cx="1907704" cy="537092"/>
          </a:xfrm>
          <a:prstGeom prst="rect">
            <a:avLst/>
          </a:prstGeom>
          <a:noFill/>
          <a:extLst>
            <a:ext uri="{909E8E84-426E-40DD-AFC4-6F175D3DCCD1}">
              <a14:hiddenFill xmlns:a14="http://schemas.microsoft.com/office/drawing/2010/main">
                <a:solidFill>
                  <a:srgbClr val="FFFFFF"/>
                </a:solidFill>
              </a14:hiddenFill>
            </a:ext>
          </a:extLst>
        </p:spPr>
      </p:pic>
      <p:pic>
        <p:nvPicPr>
          <p:cNvPr id="7" name="Inhaltsplatzhalter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4725" y="313971"/>
            <a:ext cx="6653729" cy="5025784"/>
          </a:xfrm>
          <a:prstGeom prst="rect">
            <a:avLst/>
          </a:prstGeom>
          <a:ln>
            <a:noFill/>
          </a:ln>
          <a:effectLst>
            <a:softEdge rad="112500"/>
          </a:effectLst>
        </p:spPr>
      </p:pic>
    </p:spTree>
    <p:extLst>
      <p:ext uri="{BB962C8B-B14F-4D97-AF65-F5344CB8AC3E}">
        <p14:creationId xmlns:p14="http://schemas.microsoft.com/office/powerpoint/2010/main" val="1558864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65584" y="332656"/>
            <a:ext cx="6324600" cy="1008113"/>
          </a:xfrm>
        </p:spPr>
        <p:txBody>
          <a:bodyPr/>
          <a:lstStyle/>
          <a:p>
            <a:pPr algn="ctr"/>
            <a:r>
              <a:rPr lang="pl-PL" sz="7200" dirty="0" smtClean="0">
                <a:latin typeface="Cambria" pitchFamily="18" charset="0"/>
              </a:rPr>
              <a:t>AGORA 2.0 </a:t>
            </a:r>
            <a:endParaRPr lang="pl-PL" sz="7200" dirty="0">
              <a:latin typeface="Cambria" pitchFamily="18" charset="0"/>
            </a:endParaRPr>
          </a:p>
        </p:txBody>
      </p:sp>
      <p:pic>
        <p:nvPicPr>
          <p:cNvPr id="1026" name="Picture 2" descr="C:\Users\J. Minkiewicz\AppData\Local\Temp\bsr_logo_t_cmyk_A4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9400" y="4005064"/>
            <a:ext cx="1775249" cy="663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7998" y="332656"/>
            <a:ext cx="1814419" cy="451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39142" y="5877272"/>
            <a:ext cx="1152129" cy="799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7020272" y="4869160"/>
            <a:ext cx="1937622" cy="900246"/>
          </a:xfrm>
          <a:prstGeom prst="rect">
            <a:avLst/>
          </a:prstGeom>
          <a:noFill/>
        </p:spPr>
        <p:txBody>
          <a:bodyPr wrap="square" rtlCol="0">
            <a:spAutoFit/>
          </a:bodyPr>
          <a:lstStyle/>
          <a:p>
            <a:pPr algn="ctr"/>
            <a:r>
              <a:rPr lang="pl-PL" sz="1050" i="1" dirty="0">
                <a:solidFill>
                  <a:prstClr val="black"/>
                </a:solidFill>
              </a:rPr>
              <a:t>Part-</a:t>
            </a:r>
            <a:r>
              <a:rPr lang="pl-PL" sz="1050" i="1" dirty="0" err="1">
                <a:solidFill>
                  <a:prstClr val="black"/>
                </a:solidFill>
              </a:rPr>
              <a:t>financed</a:t>
            </a:r>
            <a:r>
              <a:rPr lang="pl-PL" sz="1050" i="1" dirty="0">
                <a:solidFill>
                  <a:prstClr val="black"/>
                </a:solidFill>
              </a:rPr>
              <a:t> by the </a:t>
            </a:r>
            <a:r>
              <a:rPr lang="pl-PL" sz="1050" i="1" dirty="0" err="1" smtClean="0">
                <a:solidFill>
                  <a:prstClr val="black"/>
                </a:solidFill>
              </a:rPr>
              <a:t>European</a:t>
            </a:r>
            <a:endParaRPr lang="pl-PL" sz="1050" i="1" dirty="0">
              <a:solidFill>
                <a:prstClr val="black"/>
              </a:solidFill>
            </a:endParaRPr>
          </a:p>
          <a:p>
            <a:pPr algn="ctr"/>
            <a:r>
              <a:rPr lang="pl-PL" sz="1050" i="1" dirty="0">
                <a:solidFill>
                  <a:prstClr val="black"/>
                </a:solidFill>
              </a:rPr>
              <a:t>Union (</a:t>
            </a:r>
            <a:r>
              <a:rPr lang="pl-PL" sz="1050" i="1" dirty="0" err="1">
                <a:solidFill>
                  <a:prstClr val="black"/>
                </a:solidFill>
              </a:rPr>
              <a:t>European</a:t>
            </a:r>
            <a:r>
              <a:rPr lang="pl-PL" sz="1050" i="1" dirty="0">
                <a:solidFill>
                  <a:prstClr val="black"/>
                </a:solidFill>
              </a:rPr>
              <a:t> </a:t>
            </a:r>
            <a:r>
              <a:rPr lang="pl-PL" sz="1050" i="1" dirty="0" err="1">
                <a:solidFill>
                  <a:prstClr val="black"/>
                </a:solidFill>
              </a:rPr>
              <a:t>Regional</a:t>
            </a:r>
            <a:endParaRPr lang="pl-PL" sz="1050" i="1" dirty="0">
              <a:solidFill>
                <a:prstClr val="black"/>
              </a:solidFill>
            </a:endParaRPr>
          </a:p>
          <a:p>
            <a:pPr algn="ctr"/>
            <a:r>
              <a:rPr lang="pl-PL" sz="1050" i="1" dirty="0">
                <a:solidFill>
                  <a:prstClr val="black"/>
                </a:solidFill>
              </a:rPr>
              <a:t>Development Fund and </a:t>
            </a:r>
            <a:r>
              <a:rPr lang="pl-PL" sz="1050" i="1" dirty="0" err="1" smtClean="0">
                <a:solidFill>
                  <a:prstClr val="black"/>
                </a:solidFill>
              </a:rPr>
              <a:t>European</a:t>
            </a:r>
            <a:r>
              <a:rPr lang="pl-PL" sz="1050" i="1" dirty="0" smtClean="0">
                <a:solidFill>
                  <a:prstClr val="black"/>
                </a:solidFill>
              </a:rPr>
              <a:t> </a:t>
            </a:r>
            <a:r>
              <a:rPr lang="pl-PL" sz="1050" i="1" dirty="0" err="1" smtClean="0">
                <a:solidFill>
                  <a:prstClr val="black"/>
                </a:solidFill>
              </a:rPr>
              <a:t>Neighbourhood</a:t>
            </a:r>
            <a:r>
              <a:rPr lang="pl-PL" sz="1050" i="1" dirty="0" smtClean="0">
                <a:solidFill>
                  <a:prstClr val="black"/>
                </a:solidFill>
              </a:rPr>
              <a:t> and </a:t>
            </a:r>
            <a:r>
              <a:rPr lang="pl-PL" sz="1050" i="1" dirty="0" err="1" smtClean="0">
                <a:solidFill>
                  <a:prstClr val="black"/>
                </a:solidFill>
              </a:rPr>
              <a:t>Partnership</a:t>
            </a:r>
            <a:r>
              <a:rPr lang="pl-PL" sz="1050" i="1" dirty="0" smtClean="0">
                <a:solidFill>
                  <a:prstClr val="black"/>
                </a:solidFill>
              </a:rPr>
              <a:t> Instrument</a:t>
            </a:r>
            <a:r>
              <a:rPr lang="pl-PL" sz="1050" i="1" dirty="0">
                <a:solidFill>
                  <a:prstClr val="black"/>
                </a:solidFill>
              </a:rPr>
              <a:t>)</a:t>
            </a:r>
            <a:endParaRPr lang="pl-PL" sz="1050" dirty="0">
              <a:solidFill>
                <a:prstClr val="black"/>
              </a:solidFill>
            </a:endParaRPr>
          </a:p>
        </p:txBody>
      </p:sp>
      <p:pic>
        <p:nvPicPr>
          <p:cNvPr id="7" name="Picture 2" descr="IMG_1175b"/>
          <p:cNvPicPr/>
          <p:nvPr/>
        </p:nvPicPr>
        <p:blipFill>
          <a:blip r:embed="rId5">
            <a:extLst>
              <a:ext uri="{28A0092B-C50C-407E-A947-70E740481C1C}">
                <a14:useLocalDpi xmlns:a14="http://schemas.microsoft.com/office/drawing/2010/main"/>
              </a:ext>
            </a:extLst>
          </a:blip>
          <a:srcRect/>
          <a:stretch>
            <a:fillRect/>
          </a:stretch>
        </p:blipFill>
        <p:spPr bwMode="auto">
          <a:xfrm>
            <a:off x="745180" y="1700808"/>
            <a:ext cx="5544616" cy="38559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Prostokąt 2"/>
          <p:cNvSpPr/>
          <p:nvPr/>
        </p:nvSpPr>
        <p:spPr>
          <a:xfrm>
            <a:off x="899592" y="5768438"/>
            <a:ext cx="4572000" cy="646331"/>
          </a:xfrm>
          <a:prstGeom prst="rect">
            <a:avLst/>
          </a:prstGeom>
        </p:spPr>
        <p:txBody>
          <a:bodyPr>
            <a:spAutoFit/>
          </a:bodyPr>
          <a:lstStyle/>
          <a:p>
            <a:r>
              <a:rPr lang="en-US" b="1" dirty="0">
                <a:solidFill>
                  <a:schemeClr val="bg1"/>
                </a:solidFill>
                <a:latin typeface="Cambria" pitchFamily="18" charset="0"/>
              </a:rPr>
              <a:t>Kick – Off Meeting</a:t>
            </a:r>
          </a:p>
          <a:p>
            <a:r>
              <a:rPr lang="en-US" b="1" dirty="0">
                <a:solidFill>
                  <a:schemeClr val="bg1"/>
                </a:solidFill>
                <a:latin typeface="Cambria" pitchFamily="18" charset="0"/>
              </a:rPr>
              <a:t>11 – 13 February 2010, Greifswald</a:t>
            </a:r>
            <a:endParaRPr lang="pl-PL" dirty="0"/>
          </a:p>
        </p:txBody>
      </p:sp>
    </p:spTree>
    <p:extLst>
      <p:ext uri="{BB962C8B-B14F-4D97-AF65-F5344CB8AC3E}">
        <p14:creationId xmlns:p14="http://schemas.microsoft.com/office/powerpoint/2010/main" val="3364721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2423438"/>
            <a:ext cx="6324600" cy="1828800"/>
          </a:xfrm>
        </p:spPr>
        <p:txBody>
          <a:bodyPr/>
          <a:lstStyle/>
          <a:p>
            <a:pPr algn="l"/>
            <a:r>
              <a:rPr lang="pl-PL" sz="2800" b="1" dirty="0">
                <a:latin typeface="Cambria" pitchFamily="18" charset="0"/>
              </a:rPr>
              <a:t>Project in a </a:t>
            </a:r>
            <a:r>
              <a:rPr lang="pl-PL" sz="2800" b="1" dirty="0" err="1">
                <a:latin typeface="Cambria" pitchFamily="18" charset="0"/>
              </a:rPr>
              <a:t>nutshell</a:t>
            </a:r>
            <a:r>
              <a:rPr lang="pl-PL" sz="2400" dirty="0">
                <a:latin typeface="Cambria" pitchFamily="18" charset="0"/>
              </a:rPr>
              <a:t/>
            </a:r>
            <a:br>
              <a:rPr lang="pl-PL" sz="2400" dirty="0">
                <a:latin typeface="Cambria" pitchFamily="18" charset="0"/>
              </a:rPr>
            </a:br>
            <a:r>
              <a:rPr lang="pl-PL" sz="2400" dirty="0" smtClean="0">
                <a:latin typeface="Cambria" pitchFamily="18" charset="0"/>
              </a:rPr>
              <a:t/>
            </a:r>
            <a:br>
              <a:rPr lang="pl-PL" sz="2400" dirty="0" smtClean="0">
                <a:latin typeface="Cambria" pitchFamily="18" charset="0"/>
              </a:rPr>
            </a:br>
            <a:r>
              <a:rPr lang="en-US" sz="2000" b="1" i="1" cap="none" dirty="0" smtClean="0">
                <a:latin typeface="Cambria" pitchFamily="18" charset="0"/>
              </a:rPr>
              <a:t>Baltic Sea Region </a:t>
            </a:r>
            <a:r>
              <a:rPr lang="en-US" sz="2000" b="1" i="1" cap="none" dirty="0" err="1" smtClean="0">
                <a:latin typeface="Cambria" pitchFamily="18" charset="0"/>
              </a:rPr>
              <a:t>Programme</a:t>
            </a:r>
            <a:r>
              <a:rPr lang="en-US" sz="2000" b="1" i="1" cap="none" dirty="0" smtClean="0">
                <a:latin typeface="Cambria" pitchFamily="18" charset="0"/>
              </a:rPr>
              <a:t> 2007 – 2013</a:t>
            </a:r>
            <a:r>
              <a:rPr lang="en-US" sz="2400" b="1" i="1" dirty="0">
                <a:latin typeface="Cambria" pitchFamily="18" charset="0"/>
              </a:rPr>
              <a:t/>
            </a:r>
            <a:br>
              <a:rPr lang="en-US" sz="2400" b="1" i="1" dirty="0">
                <a:latin typeface="Cambria" pitchFamily="18" charset="0"/>
              </a:rPr>
            </a:br>
            <a:r>
              <a:rPr lang="pl-PL" sz="2400" b="1" i="1" dirty="0" smtClean="0">
                <a:latin typeface="Cambria" pitchFamily="18" charset="0"/>
              </a:rPr>
              <a:t/>
            </a:r>
            <a:br>
              <a:rPr lang="pl-PL" sz="2400" b="1" i="1" dirty="0" smtClean="0">
                <a:latin typeface="Cambria" pitchFamily="18" charset="0"/>
              </a:rPr>
            </a:br>
            <a:r>
              <a:rPr lang="pl-PL" sz="2400" cap="none" dirty="0" smtClean="0">
                <a:latin typeface="Cambria" pitchFamily="18" charset="0"/>
              </a:rPr>
              <a:t/>
            </a:r>
            <a:br>
              <a:rPr lang="pl-PL" sz="2400" cap="none" dirty="0" smtClean="0">
                <a:latin typeface="Cambria" pitchFamily="18" charset="0"/>
              </a:rPr>
            </a:br>
            <a:r>
              <a:rPr lang="pl-PL" sz="2400" cap="none" dirty="0" err="1" smtClean="0">
                <a:latin typeface="Cambria" pitchFamily="18" charset="0"/>
              </a:rPr>
              <a:t>Priority</a:t>
            </a:r>
            <a:r>
              <a:rPr lang="pl-PL" sz="2400" cap="none" dirty="0" smtClean="0">
                <a:latin typeface="Cambria" pitchFamily="18" charset="0"/>
              </a:rPr>
              <a:t> 4 </a:t>
            </a:r>
            <a:r>
              <a:rPr lang="pl-PL" sz="2400" cap="none" dirty="0" err="1" smtClean="0">
                <a:latin typeface="Cambria" pitchFamily="18" charset="0"/>
              </a:rPr>
              <a:t>Attractive</a:t>
            </a:r>
            <a:r>
              <a:rPr lang="pl-PL" sz="2400" cap="none" dirty="0" smtClean="0">
                <a:latin typeface="Cambria" pitchFamily="18" charset="0"/>
              </a:rPr>
              <a:t>&amp; </a:t>
            </a:r>
            <a:r>
              <a:rPr lang="pl-PL" sz="2400" cap="none" dirty="0" err="1" smtClean="0">
                <a:latin typeface="Cambria" pitchFamily="18" charset="0"/>
              </a:rPr>
              <a:t>Competitive</a:t>
            </a:r>
            <a:r>
              <a:rPr lang="pl-PL" sz="2400" cap="none" dirty="0" smtClean="0">
                <a:latin typeface="Cambria" pitchFamily="18" charset="0"/>
              </a:rPr>
              <a:t/>
            </a:r>
            <a:br>
              <a:rPr lang="pl-PL" sz="2400" cap="none" dirty="0" smtClean="0">
                <a:latin typeface="Cambria" pitchFamily="18" charset="0"/>
              </a:rPr>
            </a:br>
            <a:r>
              <a:rPr lang="pl-PL" sz="2400" cap="none" dirty="0" err="1" smtClean="0">
                <a:latin typeface="Cambria" pitchFamily="18" charset="0"/>
              </a:rPr>
              <a:t>Cities</a:t>
            </a:r>
            <a:r>
              <a:rPr lang="pl-PL" sz="2400" cap="none" dirty="0" smtClean="0">
                <a:latin typeface="Cambria" pitchFamily="18" charset="0"/>
              </a:rPr>
              <a:t> And Regions</a:t>
            </a:r>
            <a:br>
              <a:rPr lang="pl-PL" sz="2400" cap="none" dirty="0" smtClean="0">
                <a:latin typeface="Cambria" pitchFamily="18" charset="0"/>
              </a:rPr>
            </a:br>
            <a:r>
              <a:rPr lang="pl-PL" sz="2400" cap="none" dirty="0" smtClean="0">
                <a:latin typeface="Cambria" pitchFamily="18" charset="0"/>
              </a:rPr>
              <a:t/>
            </a:r>
            <a:br>
              <a:rPr lang="pl-PL" sz="2400" cap="none" dirty="0" smtClean="0">
                <a:latin typeface="Cambria" pitchFamily="18" charset="0"/>
              </a:rPr>
            </a:br>
            <a:r>
              <a:rPr lang="pl-PL" sz="2400" cap="none" dirty="0" err="1" smtClean="0">
                <a:latin typeface="Cambria" pitchFamily="18" charset="0"/>
              </a:rPr>
              <a:t>Duration</a:t>
            </a:r>
            <a:r>
              <a:rPr lang="pl-PL" sz="2400" cap="none" dirty="0" smtClean="0">
                <a:latin typeface="Cambria" pitchFamily="18" charset="0"/>
              </a:rPr>
              <a:t> 3 </a:t>
            </a:r>
            <a:r>
              <a:rPr lang="pl-PL" sz="2400" cap="none" dirty="0" err="1" smtClean="0">
                <a:latin typeface="Cambria" pitchFamily="18" charset="0"/>
              </a:rPr>
              <a:t>Years</a:t>
            </a:r>
            <a:r>
              <a:rPr lang="pl-PL" sz="2400" cap="none" dirty="0" smtClean="0">
                <a:latin typeface="Cambria" pitchFamily="18" charset="0"/>
              </a:rPr>
              <a:t> (Dec 2009 – Dec. 2012)</a:t>
            </a:r>
            <a:br>
              <a:rPr lang="pl-PL" sz="2400" cap="none" dirty="0" smtClean="0">
                <a:latin typeface="Cambria" pitchFamily="18" charset="0"/>
              </a:rPr>
            </a:br>
            <a:r>
              <a:rPr lang="pl-PL" sz="2400" cap="none" dirty="0" smtClean="0">
                <a:latin typeface="Cambria" pitchFamily="18" charset="0"/>
              </a:rPr>
              <a:t/>
            </a:r>
            <a:br>
              <a:rPr lang="pl-PL" sz="2400" cap="none" dirty="0" smtClean="0">
                <a:latin typeface="Cambria" pitchFamily="18" charset="0"/>
              </a:rPr>
            </a:br>
            <a:r>
              <a:rPr lang="pl-PL" sz="2400" cap="none" dirty="0" smtClean="0">
                <a:latin typeface="Cambria" pitchFamily="18" charset="0"/>
              </a:rPr>
              <a:t>Budget 2,834,054 EUR</a:t>
            </a:r>
            <a:br>
              <a:rPr lang="pl-PL" sz="2400" cap="none" dirty="0" smtClean="0">
                <a:latin typeface="Cambria" pitchFamily="18" charset="0"/>
              </a:rPr>
            </a:br>
            <a:r>
              <a:rPr lang="pl-PL" sz="2400" cap="none" dirty="0" smtClean="0">
                <a:latin typeface="Cambria" pitchFamily="18" charset="0"/>
              </a:rPr>
              <a:t/>
            </a:r>
            <a:br>
              <a:rPr lang="pl-PL" sz="2400" cap="none" dirty="0" smtClean="0">
                <a:latin typeface="Cambria" pitchFamily="18" charset="0"/>
              </a:rPr>
            </a:br>
            <a:r>
              <a:rPr lang="en-US" sz="2400" cap="none" dirty="0" smtClean="0">
                <a:latin typeface="Cambria" pitchFamily="18" charset="0"/>
              </a:rPr>
              <a:t>24 </a:t>
            </a:r>
            <a:r>
              <a:rPr lang="en-US" sz="2400" cap="none" dirty="0" smtClean="0">
                <a:latin typeface="Cambria" pitchFamily="18" charset="0"/>
              </a:rPr>
              <a:t>Partners From 9 BSR Countries</a:t>
            </a:r>
            <a:r>
              <a:rPr lang="pl-PL" sz="2400" cap="none" dirty="0" smtClean="0">
                <a:latin typeface="Cambria" pitchFamily="18" charset="0"/>
              </a:rPr>
              <a:t> </a:t>
            </a:r>
            <a:r>
              <a:rPr lang="en-US" sz="2400" cap="none" dirty="0" smtClean="0">
                <a:latin typeface="Cambria" pitchFamily="18" charset="0"/>
              </a:rPr>
              <a:t>+ Associated Partners From Russia (Kaliningrad</a:t>
            </a:r>
            <a:r>
              <a:rPr lang="pl-PL" sz="2400" cap="none" dirty="0" smtClean="0">
                <a:latin typeface="Cambria" pitchFamily="18" charset="0"/>
              </a:rPr>
              <a:t>)</a:t>
            </a:r>
            <a:endParaRPr lang="pl-PL" sz="2400" dirty="0">
              <a:latin typeface="Cambria" pitchFamily="18" charset="0"/>
            </a:endParaRPr>
          </a:p>
        </p:txBody>
      </p:sp>
      <p:pic>
        <p:nvPicPr>
          <p:cNvPr id="1026" name="Picture 2" descr="C:\Users\J. Minkiewicz\AppData\Local\Temp\bsr_logo_t_cmyk_A4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9400" y="4005064"/>
            <a:ext cx="1775249" cy="663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7998" y="332656"/>
            <a:ext cx="1814419" cy="451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39142" y="5877272"/>
            <a:ext cx="1152129" cy="799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7020272" y="4869160"/>
            <a:ext cx="1937622" cy="900246"/>
          </a:xfrm>
          <a:prstGeom prst="rect">
            <a:avLst/>
          </a:prstGeom>
          <a:noFill/>
        </p:spPr>
        <p:txBody>
          <a:bodyPr wrap="square" rtlCol="0">
            <a:spAutoFit/>
          </a:bodyPr>
          <a:lstStyle/>
          <a:p>
            <a:pPr algn="ctr"/>
            <a:r>
              <a:rPr lang="pl-PL" sz="1050" i="1" dirty="0">
                <a:solidFill>
                  <a:prstClr val="black"/>
                </a:solidFill>
              </a:rPr>
              <a:t>Part-</a:t>
            </a:r>
            <a:r>
              <a:rPr lang="pl-PL" sz="1050" i="1" dirty="0" err="1">
                <a:solidFill>
                  <a:prstClr val="black"/>
                </a:solidFill>
              </a:rPr>
              <a:t>financed</a:t>
            </a:r>
            <a:r>
              <a:rPr lang="pl-PL" sz="1050" i="1" dirty="0">
                <a:solidFill>
                  <a:prstClr val="black"/>
                </a:solidFill>
              </a:rPr>
              <a:t> by the </a:t>
            </a:r>
            <a:r>
              <a:rPr lang="pl-PL" sz="1050" i="1" dirty="0" err="1" smtClean="0">
                <a:solidFill>
                  <a:prstClr val="black"/>
                </a:solidFill>
              </a:rPr>
              <a:t>European</a:t>
            </a:r>
            <a:endParaRPr lang="pl-PL" sz="1050" i="1" dirty="0">
              <a:solidFill>
                <a:prstClr val="black"/>
              </a:solidFill>
            </a:endParaRPr>
          </a:p>
          <a:p>
            <a:pPr algn="ctr"/>
            <a:r>
              <a:rPr lang="pl-PL" sz="1050" i="1" dirty="0">
                <a:solidFill>
                  <a:prstClr val="black"/>
                </a:solidFill>
              </a:rPr>
              <a:t>Union (</a:t>
            </a:r>
            <a:r>
              <a:rPr lang="pl-PL" sz="1050" i="1" dirty="0" err="1">
                <a:solidFill>
                  <a:prstClr val="black"/>
                </a:solidFill>
              </a:rPr>
              <a:t>European</a:t>
            </a:r>
            <a:r>
              <a:rPr lang="pl-PL" sz="1050" i="1" dirty="0">
                <a:solidFill>
                  <a:prstClr val="black"/>
                </a:solidFill>
              </a:rPr>
              <a:t> </a:t>
            </a:r>
            <a:r>
              <a:rPr lang="pl-PL" sz="1050" i="1" dirty="0" err="1">
                <a:solidFill>
                  <a:prstClr val="black"/>
                </a:solidFill>
              </a:rPr>
              <a:t>Regional</a:t>
            </a:r>
            <a:endParaRPr lang="pl-PL" sz="1050" i="1" dirty="0">
              <a:solidFill>
                <a:prstClr val="black"/>
              </a:solidFill>
            </a:endParaRPr>
          </a:p>
          <a:p>
            <a:pPr algn="ctr"/>
            <a:r>
              <a:rPr lang="pl-PL" sz="1050" i="1" dirty="0">
                <a:solidFill>
                  <a:prstClr val="black"/>
                </a:solidFill>
              </a:rPr>
              <a:t>Development Fund and </a:t>
            </a:r>
            <a:r>
              <a:rPr lang="pl-PL" sz="1050" i="1" dirty="0" err="1" smtClean="0">
                <a:solidFill>
                  <a:prstClr val="black"/>
                </a:solidFill>
              </a:rPr>
              <a:t>European</a:t>
            </a:r>
            <a:r>
              <a:rPr lang="pl-PL" sz="1050" i="1" dirty="0" smtClean="0">
                <a:solidFill>
                  <a:prstClr val="black"/>
                </a:solidFill>
              </a:rPr>
              <a:t> </a:t>
            </a:r>
            <a:r>
              <a:rPr lang="pl-PL" sz="1050" i="1" dirty="0" err="1" smtClean="0">
                <a:solidFill>
                  <a:prstClr val="black"/>
                </a:solidFill>
              </a:rPr>
              <a:t>Neighbourhood</a:t>
            </a:r>
            <a:r>
              <a:rPr lang="pl-PL" sz="1050" i="1" dirty="0" smtClean="0">
                <a:solidFill>
                  <a:prstClr val="black"/>
                </a:solidFill>
              </a:rPr>
              <a:t> and </a:t>
            </a:r>
            <a:r>
              <a:rPr lang="pl-PL" sz="1050" i="1" dirty="0" err="1" smtClean="0">
                <a:solidFill>
                  <a:prstClr val="black"/>
                </a:solidFill>
              </a:rPr>
              <a:t>Partnership</a:t>
            </a:r>
            <a:r>
              <a:rPr lang="pl-PL" sz="1050" i="1" dirty="0" smtClean="0">
                <a:solidFill>
                  <a:prstClr val="black"/>
                </a:solidFill>
              </a:rPr>
              <a:t> Instrument</a:t>
            </a:r>
            <a:r>
              <a:rPr lang="pl-PL" sz="1050" i="1" dirty="0">
                <a:solidFill>
                  <a:prstClr val="black"/>
                </a:solidFill>
              </a:rPr>
              <a:t>)</a:t>
            </a:r>
            <a:endParaRPr lang="pl-PL" sz="1050" dirty="0">
              <a:solidFill>
                <a:prstClr val="black"/>
              </a:solidFill>
            </a:endParaRPr>
          </a:p>
        </p:txBody>
      </p:sp>
    </p:spTree>
    <p:extLst>
      <p:ext uri="{BB962C8B-B14F-4D97-AF65-F5344CB8AC3E}">
        <p14:creationId xmlns:p14="http://schemas.microsoft.com/office/powerpoint/2010/main" val="31173415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AppData\Local\Temp\bsr_logo_t_cmyk_A4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9400" y="4005064"/>
            <a:ext cx="1775249" cy="663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7998" y="332656"/>
            <a:ext cx="1814419" cy="451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39142" y="5877272"/>
            <a:ext cx="1152129" cy="799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7020272" y="4869160"/>
            <a:ext cx="1937622" cy="900246"/>
          </a:xfrm>
          <a:prstGeom prst="rect">
            <a:avLst/>
          </a:prstGeom>
          <a:noFill/>
        </p:spPr>
        <p:txBody>
          <a:bodyPr wrap="square" rtlCol="0">
            <a:spAutoFit/>
          </a:bodyPr>
          <a:lstStyle/>
          <a:p>
            <a:pPr algn="ctr"/>
            <a:r>
              <a:rPr lang="pl-PL" sz="1050" i="1" dirty="0"/>
              <a:t>Part-</a:t>
            </a:r>
            <a:r>
              <a:rPr lang="pl-PL" sz="1050" i="1" dirty="0" err="1"/>
              <a:t>financed</a:t>
            </a:r>
            <a:r>
              <a:rPr lang="pl-PL" sz="1050" i="1" dirty="0"/>
              <a:t> by the </a:t>
            </a:r>
            <a:r>
              <a:rPr lang="pl-PL" sz="1050" i="1" dirty="0" err="1" smtClean="0"/>
              <a:t>European</a:t>
            </a:r>
            <a:endParaRPr lang="pl-PL" sz="1050" i="1" dirty="0"/>
          </a:p>
          <a:p>
            <a:pPr algn="ctr"/>
            <a:r>
              <a:rPr lang="pl-PL" sz="1050" i="1" dirty="0"/>
              <a:t>Union (</a:t>
            </a:r>
            <a:r>
              <a:rPr lang="pl-PL" sz="1050" i="1" dirty="0" err="1"/>
              <a:t>European</a:t>
            </a:r>
            <a:r>
              <a:rPr lang="pl-PL" sz="1050" i="1" dirty="0"/>
              <a:t> </a:t>
            </a:r>
            <a:r>
              <a:rPr lang="pl-PL" sz="1050" i="1" dirty="0" err="1"/>
              <a:t>Regional</a:t>
            </a:r>
            <a:endParaRPr lang="pl-PL" sz="1050" i="1" dirty="0"/>
          </a:p>
          <a:p>
            <a:pPr algn="ctr"/>
            <a:r>
              <a:rPr lang="pl-PL" sz="1050" i="1" dirty="0"/>
              <a:t>Development Fund and </a:t>
            </a:r>
            <a:r>
              <a:rPr lang="pl-PL" sz="1050" i="1" dirty="0" err="1" smtClean="0"/>
              <a:t>European</a:t>
            </a:r>
            <a:r>
              <a:rPr lang="pl-PL" sz="1050" i="1" dirty="0" smtClean="0"/>
              <a:t> </a:t>
            </a:r>
            <a:r>
              <a:rPr lang="pl-PL" sz="1050" i="1" dirty="0" err="1" smtClean="0"/>
              <a:t>Neighbourhood</a:t>
            </a:r>
            <a:r>
              <a:rPr lang="pl-PL" sz="1050" i="1" dirty="0" smtClean="0"/>
              <a:t> and </a:t>
            </a:r>
            <a:r>
              <a:rPr lang="pl-PL" sz="1050" i="1" dirty="0" err="1" smtClean="0"/>
              <a:t>Partnership</a:t>
            </a:r>
            <a:r>
              <a:rPr lang="pl-PL" sz="1050" i="1" dirty="0" smtClean="0"/>
              <a:t> Instrument</a:t>
            </a:r>
            <a:r>
              <a:rPr lang="pl-PL" sz="1050" i="1" dirty="0"/>
              <a:t>)</a:t>
            </a:r>
            <a:endParaRPr lang="pl-PL" sz="1050" dirty="0"/>
          </a:p>
        </p:txBody>
      </p:sp>
      <p:sp>
        <p:nvSpPr>
          <p:cNvPr id="2" name="pole tekstowe 1"/>
          <p:cNvSpPr txBox="1"/>
          <p:nvPr/>
        </p:nvSpPr>
        <p:spPr>
          <a:xfrm>
            <a:off x="367817" y="346011"/>
            <a:ext cx="5904656" cy="1200329"/>
          </a:xfrm>
          <a:prstGeom prst="rect">
            <a:avLst/>
          </a:prstGeom>
          <a:noFill/>
        </p:spPr>
        <p:txBody>
          <a:bodyPr wrap="square" rtlCol="0">
            <a:spAutoFit/>
          </a:bodyPr>
          <a:lstStyle/>
          <a:p>
            <a:r>
              <a:rPr lang="en-US" sz="2400" b="1" dirty="0">
                <a:solidFill>
                  <a:schemeClr val="bg1"/>
                </a:solidFill>
                <a:latin typeface="Cambria" pitchFamily="18" charset="0"/>
              </a:rPr>
              <a:t>4th AGORA 2.0 Meeting</a:t>
            </a:r>
          </a:p>
          <a:p>
            <a:r>
              <a:rPr lang="en-US" sz="2400" b="1" dirty="0">
                <a:solidFill>
                  <a:schemeClr val="bg1"/>
                </a:solidFill>
                <a:latin typeface="Cambria" pitchFamily="18" charset="0"/>
              </a:rPr>
              <a:t>Stockholm / </a:t>
            </a:r>
            <a:r>
              <a:rPr lang="en-US" sz="2400" b="1" dirty="0" err="1">
                <a:solidFill>
                  <a:schemeClr val="bg1"/>
                </a:solidFill>
                <a:latin typeface="Cambria" pitchFamily="18" charset="0"/>
              </a:rPr>
              <a:t>Skokloster</a:t>
            </a:r>
            <a:r>
              <a:rPr lang="en-US" sz="2400" b="1" dirty="0">
                <a:solidFill>
                  <a:schemeClr val="bg1"/>
                </a:solidFill>
                <a:latin typeface="Cambria" pitchFamily="18" charset="0"/>
              </a:rPr>
              <a:t>, Sweden</a:t>
            </a:r>
          </a:p>
          <a:p>
            <a:r>
              <a:rPr lang="en-US" sz="2400" b="1" dirty="0">
                <a:solidFill>
                  <a:schemeClr val="bg1"/>
                </a:solidFill>
                <a:latin typeface="Cambria" pitchFamily="18" charset="0"/>
              </a:rPr>
              <a:t>29 September - 1 October 2011 </a:t>
            </a:r>
            <a:endParaRPr lang="pl-PL" dirty="0"/>
          </a:p>
        </p:txBody>
      </p:sp>
      <p:pic>
        <p:nvPicPr>
          <p:cNvPr id="15362" name="Picture 2" descr="Gruppenbild_klei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9512" y="1723027"/>
            <a:ext cx="6550169" cy="40445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969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AppData\Local\Temp\bsr_logo_t_cmyk_A4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9400" y="4005064"/>
            <a:ext cx="1775249" cy="663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7998" y="332656"/>
            <a:ext cx="1814419" cy="451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39142" y="5877272"/>
            <a:ext cx="1152129" cy="799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7020272" y="4869160"/>
            <a:ext cx="1937622" cy="900246"/>
          </a:xfrm>
          <a:prstGeom prst="rect">
            <a:avLst/>
          </a:prstGeom>
          <a:noFill/>
        </p:spPr>
        <p:txBody>
          <a:bodyPr wrap="square" rtlCol="0">
            <a:spAutoFit/>
          </a:bodyPr>
          <a:lstStyle/>
          <a:p>
            <a:pPr algn="ctr"/>
            <a:r>
              <a:rPr lang="pl-PL" sz="1050" i="1" dirty="0"/>
              <a:t>Part-</a:t>
            </a:r>
            <a:r>
              <a:rPr lang="pl-PL" sz="1050" i="1" dirty="0" err="1"/>
              <a:t>financed</a:t>
            </a:r>
            <a:r>
              <a:rPr lang="pl-PL" sz="1050" i="1" dirty="0"/>
              <a:t> by the </a:t>
            </a:r>
            <a:r>
              <a:rPr lang="pl-PL" sz="1050" i="1" dirty="0" err="1" smtClean="0"/>
              <a:t>European</a:t>
            </a:r>
            <a:endParaRPr lang="pl-PL" sz="1050" i="1" dirty="0"/>
          </a:p>
          <a:p>
            <a:pPr algn="ctr"/>
            <a:r>
              <a:rPr lang="pl-PL" sz="1050" i="1" dirty="0"/>
              <a:t>Union (</a:t>
            </a:r>
            <a:r>
              <a:rPr lang="pl-PL" sz="1050" i="1" dirty="0" err="1"/>
              <a:t>European</a:t>
            </a:r>
            <a:r>
              <a:rPr lang="pl-PL" sz="1050" i="1" dirty="0"/>
              <a:t> </a:t>
            </a:r>
            <a:r>
              <a:rPr lang="pl-PL" sz="1050" i="1" dirty="0" err="1"/>
              <a:t>Regional</a:t>
            </a:r>
            <a:endParaRPr lang="pl-PL" sz="1050" i="1" dirty="0"/>
          </a:p>
          <a:p>
            <a:pPr algn="ctr"/>
            <a:r>
              <a:rPr lang="pl-PL" sz="1050" i="1" dirty="0"/>
              <a:t>Development Fund and </a:t>
            </a:r>
            <a:r>
              <a:rPr lang="pl-PL" sz="1050" i="1" dirty="0" err="1" smtClean="0"/>
              <a:t>European</a:t>
            </a:r>
            <a:r>
              <a:rPr lang="pl-PL" sz="1050" i="1" dirty="0" smtClean="0"/>
              <a:t> </a:t>
            </a:r>
            <a:r>
              <a:rPr lang="pl-PL" sz="1050" i="1" dirty="0" err="1" smtClean="0"/>
              <a:t>Neighbourhood</a:t>
            </a:r>
            <a:r>
              <a:rPr lang="pl-PL" sz="1050" i="1" dirty="0" smtClean="0"/>
              <a:t> and </a:t>
            </a:r>
            <a:r>
              <a:rPr lang="pl-PL" sz="1050" i="1" dirty="0" err="1" smtClean="0"/>
              <a:t>Partnership</a:t>
            </a:r>
            <a:r>
              <a:rPr lang="pl-PL" sz="1050" i="1" dirty="0" smtClean="0"/>
              <a:t> Instrument</a:t>
            </a:r>
            <a:r>
              <a:rPr lang="pl-PL" sz="1050" i="1" dirty="0"/>
              <a:t>)</a:t>
            </a:r>
            <a:endParaRPr lang="pl-PL" sz="1050" dirty="0"/>
          </a:p>
        </p:txBody>
      </p:sp>
      <p:sp>
        <p:nvSpPr>
          <p:cNvPr id="2" name="pole tekstowe 1"/>
          <p:cNvSpPr txBox="1"/>
          <p:nvPr/>
        </p:nvSpPr>
        <p:spPr>
          <a:xfrm>
            <a:off x="367817" y="346011"/>
            <a:ext cx="5904656" cy="1200329"/>
          </a:xfrm>
          <a:prstGeom prst="rect">
            <a:avLst/>
          </a:prstGeom>
          <a:noFill/>
        </p:spPr>
        <p:txBody>
          <a:bodyPr wrap="square" rtlCol="0">
            <a:spAutoFit/>
          </a:bodyPr>
          <a:lstStyle/>
          <a:p>
            <a:r>
              <a:rPr lang="en-US" sz="2400" b="1" dirty="0">
                <a:solidFill>
                  <a:schemeClr val="bg1"/>
                </a:solidFill>
                <a:latin typeface="Cambria" pitchFamily="18" charset="0"/>
              </a:rPr>
              <a:t>5th AGORA 2.0 Project Meeting</a:t>
            </a:r>
          </a:p>
          <a:p>
            <a:r>
              <a:rPr lang="en-US" sz="2400" b="1" dirty="0">
                <a:solidFill>
                  <a:schemeClr val="bg1"/>
                </a:solidFill>
                <a:latin typeface="Cambria" pitchFamily="18" charset="0"/>
              </a:rPr>
              <a:t>Kaliningrad, Russia</a:t>
            </a:r>
          </a:p>
          <a:p>
            <a:r>
              <a:rPr lang="en-US" sz="2400" b="1" dirty="0">
                <a:solidFill>
                  <a:schemeClr val="bg1"/>
                </a:solidFill>
                <a:latin typeface="Cambria" pitchFamily="18" charset="0"/>
              </a:rPr>
              <a:t>26 - 28 April 2012 </a:t>
            </a:r>
            <a:endParaRPr lang="pl-PL" dirty="0"/>
          </a:p>
        </p:txBody>
      </p:sp>
      <p:pic>
        <p:nvPicPr>
          <p:cNvPr id="19458" name="Picture 2" descr="All Participants of the Meeti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5345" y="1665901"/>
            <a:ext cx="6322280" cy="42113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589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AppData\Local\Temp\bsr_logo_t_cmyk_A4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9400" y="4005064"/>
            <a:ext cx="1775249" cy="663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7998" y="332656"/>
            <a:ext cx="1814419" cy="451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39142" y="5877272"/>
            <a:ext cx="1152129" cy="799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7020272" y="4869160"/>
            <a:ext cx="1937622" cy="900246"/>
          </a:xfrm>
          <a:prstGeom prst="rect">
            <a:avLst/>
          </a:prstGeom>
          <a:noFill/>
        </p:spPr>
        <p:txBody>
          <a:bodyPr wrap="square" rtlCol="0">
            <a:spAutoFit/>
          </a:bodyPr>
          <a:lstStyle/>
          <a:p>
            <a:pPr algn="ctr"/>
            <a:r>
              <a:rPr lang="pl-PL" sz="1050" i="1" dirty="0"/>
              <a:t>Part-</a:t>
            </a:r>
            <a:r>
              <a:rPr lang="pl-PL" sz="1050" i="1" dirty="0" err="1"/>
              <a:t>financed</a:t>
            </a:r>
            <a:r>
              <a:rPr lang="pl-PL" sz="1050" i="1" dirty="0"/>
              <a:t> by the </a:t>
            </a:r>
            <a:r>
              <a:rPr lang="pl-PL" sz="1050" i="1" dirty="0" err="1" smtClean="0"/>
              <a:t>European</a:t>
            </a:r>
            <a:endParaRPr lang="pl-PL" sz="1050" i="1" dirty="0"/>
          </a:p>
          <a:p>
            <a:pPr algn="ctr"/>
            <a:r>
              <a:rPr lang="pl-PL" sz="1050" i="1" dirty="0"/>
              <a:t>Union (</a:t>
            </a:r>
            <a:r>
              <a:rPr lang="pl-PL" sz="1050" i="1" dirty="0" err="1"/>
              <a:t>European</a:t>
            </a:r>
            <a:r>
              <a:rPr lang="pl-PL" sz="1050" i="1" dirty="0"/>
              <a:t> </a:t>
            </a:r>
            <a:r>
              <a:rPr lang="pl-PL" sz="1050" i="1" dirty="0" err="1"/>
              <a:t>Regional</a:t>
            </a:r>
            <a:endParaRPr lang="pl-PL" sz="1050" i="1" dirty="0"/>
          </a:p>
          <a:p>
            <a:pPr algn="ctr"/>
            <a:r>
              <a:rPr lang="pl-PL" sz="1050" i="1" dirty="0"/>
              <a:t>Development Fund and </a:t>
            </a:r>
            <a:r>
              <a:rPr lang="pl-PL" sz="1050" i="1" dirty="0" err="1" smtClean="0"/>
              <a:t>European</a:t>
            </a:r>
            <a:r>
              <a:rPr lang="pl-PL" sz="1050" i="1" dirty="0" smtClean="0"/>
              <a:t> </a:t>
            </a:r>
            <a:r>
              <a:rPr lang="pl-PL" sz="1050" i="1" dirty="0" err="1" smtClean="0"/>
              <a:t>Neighbourhood</a:t>
            </a:r>
            <a:r>
              <a:rPr lang="pl-PL" sz="1050" i="1" dirty="0" smtClean="0"/>
              <a:t> and </a:t>
            </a:r>
            <a:r>
              <a:rPr lang="pl-PL" sz="1050" i="1" dirty="0" err="1" smtClean="0"/>
              <a:t>Partnership</a:t>
            </a:r>
            <a:r>
              <a:rPr lang="pl-PL" sz="1050" i="1" dirty="0" smtClean="0"/>
              <a:t> Instrument</a:t>
            </a:r>
            <a:r>
              <a:rPr lang="pl-PL" sz="1050" i="1" dirty="0"/>
              <a:t>)</a:t>
            </a:r>
            <a:endParaRPr lang="pl-PL" sz="1050" dirty="0"/>
          </a:p>
        </p:txBody>
      </p:sp>
      <p:sp>
        <p:nvSpPr>
          <p:cNvPr id="2" name="Prostokąt 1"/>
          <p:cNvSpPr/>
          <p:nvPr/>
        </p:nvSpPr>
        <p:spPr>
          <a:xfrm>
            <a:off x="208112" y="354687"/>
            <a:ext cx="6606480" cy="6370975"/>
          </a:xfrm>
          <a:prstGeom prst="rect">
            <a:avLst/>
          </a:prstGeom>
        </p:spPr>
        <p:txBody>
          <a:bodyPr wrap="square">
            <a:spAutoFit/>
          </a:bodyPr>
          <a:lstStyle/>
          <a:p>
            <a:pPr algn="just"/>
            <a:r>
              <a:rPr lang="pl-PL" sz="2400" dirty="0" err="1" smtClean="0">
                <a:solidFill>
                  <a:schemeClr val="bg1"/>
                </a:solidFill>
                <a:latin typeface="Cambria" pitchFamily="18" charset="0"/>
              </a:rPr>
              <a:t>CoT</a:t>
            </a:r>
            <a:r>
              <a:rPr lang="pl-PL" sz="2400" dirty="0" smtClean="0">
                <a:solidFill>
                  <a:schemeClr val="bg1"/>
                </a:solidFill>
                <a:latin typeface="Cambria" pitchFamily="18" charset="0"/>
              </a:rPr>
              <a:t>/KARR </a:t>
            </a:r>
            <a:r>
              <a:rPr lang="en-US" sz="2400" dirty="0">
                <a:solidFill>
                  <a:schemeClr val="bg1"/>
                </a:solidFill>
                <a:latin typeface="Cambria" pitchFamily="18" charset="0"/>
              </a:rPr>
              <a:t>together with the National Foundation for Enterprise Culture in Gdynia and the </a:t>
            </a:r>
            <a:r>
              <a:rPr lang="en-US" sz="2400" dirty="0" err="1" smtClean="0">
                <a:solidFill>
                  <a:schemeClr val="bg1"/>
                </a:solidFill>
                <a:latin typeface="Cambria" pitchFamily="18" charset="0"/>
              </a:rPr>
              <a:t>Ent</a:t>
            </a:r>
            <a:r>
              <a:rPr lang="pl-PL" sz="2400" dirty="0" smtClean="0">
                <a:solidFill>
                  <a:schemeClr val="bg1"/>
                </a:solidFill>
                <a:latin typeface="Cambria" pitchFamily="18" charset="0"/>
              </a:rPr>
              <a:t>r</a:t>
            </a:r>
            <a:r>
              <a:rPr lang="en-US" sz="2400" dirty="0" err="1" smtClean="0">
                <a:solidFill>
                  <a:schemeClr val="bg1"/>
                </a:solidFill>
                <a:latin typeface="Cambria" pitchFamily="18" charset="0"/>
              </a:rPr>
              <a:t>epreneurs</a:t>
            </a:r>
            <a:r>
              <a:rPr lang="en-US" sz="2400" dirty="0">
                <a:solidFill>
                  <a:schemeClr val="bg1"/>
                </a:solidFill>
                <a:latin typeface="Cambria" pitchFamily="18" charset="0"/>
              </a:rPr>
              <a:t>’ Association in Rostock Region, as </a:t>
            </a:r>
            <a:r>
              <a:rPr lang="en-US" sz="2400" dirty="0" smtClean="0">
                <a:solidFill>
                  <a:schemeClr val="bg1"/>
                </a:solidFill>
                <a:latin typeface="Cambria" pitchFamily="18" charset="0"/>
              </a:rPr>
              <a:t>partners </a:t>
            </a:r>
            <a:r>
              <a:rPr lang="en-US" sz="2400" dirty="0">
                <a:solidFill>
                  <a:schemeClr val="bg1"/>
                </a:solidFill>
                <a:latin typeface="Cambria" pitchFamily="18" charset="0"/>
              </a:rPr>
              <a:t>in the </a:t>
            </a:r>
            <a:r>
              <a:rPr lang="en-US" sz="2400" dirty="0" smtClean="0">
                <a:solidFill>
                  <a:schemeClr val="bg1"/>
                </a:solidFill>
                <a:latin typeface="Cambria" pitchFamily="18" charset="0"/>
              </a:rPr>
              <a:t>project</a:t>
            </a:r>
            <a:r>
              <a:rPr lang="pl-PL" sz="2400" dirty="0" smtClean="0">
                <a:solidFill>
                  <a:schemeClr val="bg1"/>
                </a:solidFill>
                <a:latin typeface="Cambria" pitchFamily="18" charset="0"/>
              </a:rPr>
              <a:t>,</a:t>
            </a:r>
            <a:r>
              <a:rPr lang="en-US" sz="2400" dirty="0" smtClean="0">
                <a:solidFill>
                  <a:schemeClr val="bg1"/>
                </a:solidFill>
                <a:latin typeface="Cambria" pitchFamily="18" charset="0"/>
              </a:rPr>
              <a:t> </a:t>
            </a:r>
            <a:r>
              <a:rPr lang="en-US" sz="2400" dirty="0">
                <a:solidFill>
                  <a:schemeClr val="bg1"/>
                </a:solidFill>
                <a:latin typeface="Cambria" pitchFamily="18" charset="0"/>
              </a:rPr>
              <a:t>carried out online research and prepared survey for internet users. </a:t>
            </a:r>
            <a:endParaRPr lang="pl-PL" sz="2400" dirty="0" smtClean="0">
              <a:solidFill>
                <a:schemeClr val="bg1"/>
              </a:solidFill>
              <a:latin typeface="Cambria" pitchFamily="18" charset="0"/>
            </a:endParaRPr>
          </a:p>
          <a:p>
            <a:pPr algn="just"/>
            <a:r>
              <a:rPr lang="en-US" sz="2400" dirty="0">
                <a:solidFill>
                  <a:schemeClr val="bg1"/>
                </a:solidFill>
                <a:latin typeface="Cambria" pitchFamily="18" charset="0"/>
              </a:rPr>
              <a:t>The name of the questionnaire was “Survey on relevance of heritage potentials for business development”. Its aim was to assess the influence of various heritage aspects on tourism. We focused on natural and cultural heritage of the Baltic Sea Region.</a:t>
            </a:r>
            <a:endParaRPr lang="pl-PL" sz="2400" dirty="0">
              <a:solidFill>
                <a:schemeClr val="bg1"/>
              </a:solidFill>
              <a:latin typeface="Cambria" pitchFamily="18" charset="0"/>
            </a:endParaRPr>
          </a:p>
          <a:p>
            <a:pPr algn="just"/>
            <a:r>
              <a:rPr lang="pl-PL" sz="2400" dirty="0">
                <a:solidFill>
                  <a:schemeClr val="bg1"/>
                </a:solidFill>
                <a:latin typeface="Cambria" pitchFamily="18" charset="0"/>
              </a:rPr>
              <a:t>The </a:t>
            </a:r>
            <a:r>
              <a:rPr lang="pl-PL" sz="2400" dirty="0" err="1">
                <a:solidFill>
                  <a:schemeClr val="bg1"/>
                </a:solidFill>
                <a:latin typeface="Cambria" pitchFamily="18" charset="0"/>
              </a:rPr>
              <a:t>survey</a:t>
            </a:r>
            <a:r>
              <a:rPr lang="pl-PL" sz="2400" dirty="0">
                <a:solidFill>
                  <a:schemeClr val="bg1"/>
                </a:solidFill>
                <a:latin typeface="Cambria" pitchFamily="18" charset="0"/>
              </a:rPr>
              <a:t> was </a:t>
            </a:r>
            <a:r>
              <a:rPr lang="pl-PL" sz="2400" dirty="0" err="1">
                <a:solidFill>
                  <a:schemeClr val="bg1"/>
                </a:solidFill>
                <a:latin typeface="Cambria" pitchFamily="18" charset="0"/>
              </a:rPr>
              <a:t>available</a:t>
            </a:r>
            <a:r>
              <a:rPr lang="pl-PL" sz="2400" dirty="0">
                <a:solidFill>
                  <a:schemeClr val="bg1"/>
                </a:solidFill>
                <a:latin typeface="Cambria" pitchFamily="18" charset="0"/>
              </a:rPr>
              <a:t> on the </a:t>
            </a:r>
            <a:r>
              <a:rPr lang="pl-PL" sz="2400" dirty="0" err="1">
                <a:solidFill>
                  <a:schemeClr val="bg1"/>
                </a:solidFill>
                <a:latin typeface="Cambria" pitchFamily="18" charset="0"/>
              </a:rPr>
              <a:t>website</a:t>
            </a:r>
            <a:r>
              <a:rPr lang="pl-PL" sz="2400" dirty="0">
                <a:solidFill>
                  <a:schemeClr val="bg1"/>
                </a:solidFill>
                <a:latin typeface="Cambria" pitchFamily="18" charset="0"/>
              </a:rPr>
              <a:t> of KARR, AGORA 2.0 </a:t>
            </a:r>
            <a:r>
              <a:rPr lang="pl-PL" sz="2400" dirty="0" err="1">
                <a:solidFill>
                  <a:schemeClr val="bg1"/>
                </a:solidFill>
                <a:latin typeface="Cambria" pitchFamily="18" charset="0"/>
              </a:rPr>
              <a:t>project</a:t>
            </a:r>
            <a:r>
              <a:rPr lang="pl-PL" sz="2400" dirty="0">
                <a:solidFill>
                  <a:schemeClr val="bg1"/>
                </a:solidFill>
                <a:latin typeface="Cambria" pitchFamily="18" charset="0"/>
              </a:rPr>
              <a:t>, </a:t>
            </a:r>
            <a:r>
              <a:rPr lang="pl-PL" sz="2400" dirty="0" err="1" smtClean="0">
                <a:solidFill>
                  <a:schemeClr val="bg1"/>
                </a:solidFill>
                <a:latin typeface="Cambria" pitchFamily="18" charset="0"/>
              </a:rPr>
              <a:t>facebook</a:t>
            </a:r>
            <a:r>
              <a:rPr lang="pl-PL" sz="2400" dirty="0" smtClean="0">
                <a:solidFill>
                  <a:schemeClr val="bg1"/>
                </a:solidFill>
                <a:latin typeface="Cambria" pitchFamily="18" charset="0"/>
              </a:rPr>
              <a:t> </a:t>
            </a:r>
            <a:r>
              <a:rPr lang="pl-PL" sz="2400" dirty="0">
                <a:solidFill>
                  <a:schemeClr val="bg1"/>
                </a:solidFill>
                <a:latin typeface="Cambria" pitchFamily="18" charset="0"/>
              </a:rPr>
              <a:t>and was </a:t>
            </a:r>
            <a:r>
              <a:rPr lang="pl-PL" sz="2400" dirty="0" err="1" smtClean="0">
                <a:solidFill>
                  <a:schemeClr val="bg1"/>
                </a:solidFill>
                <a:latin typeface="Cambria" pitchFamily="18" charset="0"/>
              </a:rPr>
              <a:t>mailed</a:t>
            </a:r>
            <a:r>
              <a:rPr lang="pl-PL" sz="2400" dirty="0" smtClean="0">
                <a:solidFill>
                  <a:schemeClr val="bg1"/>
                </a:solidFill>
                <a:latin typeface="Cambria" pitchFamily="18" charset="0"/>
              </a:rPr>
              <a:t> </a:t>
            </a:r>
            <a:r>
              <a:rPr lang="pl-PL" sz="2400" dirty="0">
                <a:solidFill>
                  <a:schemeClr val="bg1"/>
                </a:solidFill>
                <a:latin typeface="Cambria" pitchFamily="18" charset="0"/>
              </a:rPr>
              <a:t>to the </a:t>
            </a:r>
            <a:r>
              <a:rPr lang="pl-PL" sz="2400" dirty="0" err="1">
                <a:solidFill>
                  <a:schemeClr val="bg1"/>
                </a:solidFill>
                <a:latin typeface="Cambria" pitchFamily="18" charset="0"/>
              </a:rPr>
              <a:t>cities</a:t>
            </a:r>
            <a:r>
              <a:rPr lang="pl-PL" sz="2400" dirty="0">
                <a:solidFill>
                  <a:schemeClr val="bg1"/>
                </a:solidFill>
                <a:latin typeface="Cambria" pitchFamily="18" charset="0"/>
              </a:rPr>
              <a:t> of UBC. </a:t>
            </a:r>
            <a:r>
              <a:rPr lang="en-US" sz="2400" dirty="0">
                <a:solidFill>
                  <a:schemeClr val="bg1"/>
                </a:solidFill>
                <a:latin typeface="Cambria" pitchFamily="18" charset="0"/>
              </a:rPr>
              <a:t>There are 201 responses on our survey. </a:t>
            </a:r>
            <a:r>
              <a:rPr lang="pl-PL" sz="2400" dirty="0">
                <a:solidFill>
                  <a:schemeClr val="bg1"/>
                </a:solidFill>
                <a:latin typeface="Cambria" pitchFamily="18" charset="0"/>
              </a:rPr>
              <a:t> </a:t>
            </a:r>
            <a:r>
              <a:rPr lang="pl-PL" sz="2400" dirty="0" err="1">
                <a:solidFill>
                  <a:schemeClr val="bg1"/>
                </a:solidFill>
                <a:latin typeface="Cambria" pitchFamily="18" charset="0"/>
              </a:rPr>
              <a:t>Now</a:t>
            </a:r>
            <a:r>
              <a:rPr lang="pl-PL" sz="2400" dirty="0">
                <a:solidFill>
                  <a:schemeClr val="bg1"/>
                </a:solidFill>
                <a:latin typeface="Cambria" pitchFamily="18" charset="0"/>
              </a:rPr>
              <a:t> </a:t>
            </a:r>
            <a:r>
              <a:rPr lang="pl-PL" sz="2400" dirty="0" err="1">
                <a:solidFill>
                  <a:schemeClr val="bg1"/>
                </a:solidFill>
                <a:latin typeface="Cambria" pitchFamily="18" charset="0"/>
              </a:rPr>
              <a:t>CoT</a:t>
            </a:r>
            <a:r>
              <a:rPr lang="pl-PL" sz="2400" dirty="0">
                <a:solidFill>
                  <a:schemeClr val="bg1"/>
                </a:solidFill>
                <a:latin typeface="Cambria" pitchFamily="18" charset="0"/>
              </a:rPr>
              <a:t>/KARR </a:t>
            </a:r>
            <a:r>
              <a:rPr lang="pl-PL" sz="2400" dirty="0" err="1">
                <a:solidFill>
                  <a:schemeClr val="bg1"/>
                </a:solidFill>
                <a:latin typeface="Cambria" pitchFamily="18" charset="0"/>
              </a:rPr>
              <a:t>is</a:t>
            </a:r>
            <a:r>
              <a:rPr lang="pl-PL" sz="2400" dirty="0">
                <a:solidFill>
                  <a:schemeClr val="bg1"/>
                </a:solidFill>
                <a:latin typeface="Cambria" pitchFamily="18" charset="0"/>
              </a:rPr>
              <a:t> </a:t>
            </a:r>
            <a:r>
              <a:rPr lang="en-US" sz="2400" dirty="0">
                <a:solidFill>
                  <a:schemeClr val="bg1"/>
                </a:solidFill>
                <a:latin typeface="Cambria" pitchFamily="18" charset="0"/>
              </a:rPr>
              <a:t>working on the development of research results</a:t>
            </a:r>
            <a:r>
              <a:rPr lang="pl-PL" sz="2400" dirty="0">
                <a:solidFill>
                  <a:schemeClr val="bg1"/>
                </a:solidFill>
                <a:latin typeface="Cambria" pitchFamily="18" charset="0"/>
              </a:rPr>
              <a:t>. </a:t>
            </a:r>
          </a:p>
        </p:txBody>
      </p:sp>
    </p:spTree>
    <p:extLst>
      <p:ext uri="{BB962C8B-B14F-4D97-AF65-F5344CB8AC3E}">
        <p14:creationId xmlns:p14="http://schemas.microsoft.com/office/powerpoint/2010/main" val="2751684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AppData\Local\Temp\bsr_logo_t_cmyk_A4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9400" y="4005064"/>
            <a:ext cx="1775249" cy="663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7998" y="332656"/>
            <a:ext cx="1814419" cy="451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39142" y="5877272"/>
            <a:ext cx="1152129" cy="799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7020272" y="4869160"/>
            <a:ext cx="1937622" cy="900246"/>
          </a:xfrm>
          <a:prstGeom prst="rect">
            <a:avLst/>
          </a:prstGeom>
          <a:noFill/>
        </p:spPr>
        <p:txBody>
          <a:bodyPr wrap="square" rtlCol="0">
            <a:spAutoFit/>
          </a:bodyPr>
          <a:lstStyle/>
          <a:p>
            <a:pPr algn="ctr"/>
            <a:r>
              <a:rPr lang="pl-PL" sz="1050" i="1" dirty="0"/>
              <a:t>Part-</a:t>
            </a:r>
            <a:r>
              <a:rPr lang="pl-PL" sz="1050" i="1" dirty="0" err="1"/>
              <a:t>financed</a:t>
            </a:r>
            <a:r>
              <a:rPr lang="pl-PL" sz="1050" i="1" dirty="0"/>
              <a:t> by the </a:t>
            </a:r>
            <a:r>
              <a:rPr lang="pl-PL" sz="1050" i="1" dirty="0" err="1" smtClean="0"/>
              <a:t>European</a:t>
            </a:r>
            <a:endParaRPr lang="pl-PL" sz="1050" i="1" dirty="0"/>
          </a:p>
          <a:p>
            <a:pPr algn="ctr"/>
            <a:r>
              <a:rPr lang="pl-PL" sz="1050" i="1" dirty="0"/>
              <a:t>Union (</a:t>
            </a:r>
            <a:r>
              <a:rPr lang="pl-PL" sz="1050" i="1" dirty="0" err="1"/>
              <a:t>European</a:t>
            </a:r>
            <a:r>
              <a:rPr lang="pl-PL" sz="1050" i="1" dirty="0"/>
              <a:t> </a:t>
            </a:r>
            <a:r>
              <a:rPr lang="pl-PL" sz="1050" i="1" dirty="0" err="1"/>
              <a:t>Regional</a:t>
            </a:r>
            <a:endParaRPr lang="pl-PL" sz="1050" i="1" dirty="0"/>
          </a:p>
          <a:p>
            <a:pPr algn="ctr"/>
            <a:r>
              <a:rPr lang="pl-PL" sz="1050" i="1" dirty="0"/>
              <a:t>Development Fund and </a:t>
            </a:r>
            <a:r>
              <a:rPr lang="pl-PL" sz="1050" i="1" dirty="0" err="1" smtClean="0"/>
              <a:t>European</a:t>
            </a:r>
            <a:r>
              <a:rPr lang="pl-PL" sz="1050" i="1" dirty="0" smtClean="0"/>
              <a:t> </a:t>
            </a:r>
            <a:r>
              <a:rPr lang="pl-PL" sz="1050" i="1" dirty="0" err="1" smtClean="0"/>
              <a:t>Neighbourhood</a:t>
            </a:r>
            <a:r>
              <a:rPr lang="pl-PL" sz="1050" i="1" dirty="0" smtClean="0"/>
              <a:t> and </a:t>
            </a:r>
            <a:r>
              <a:rPr lang="pl-PL" sz="1050" i="1" dirty="0" err="1" smtClean="0"/>
              <a:t>Partnership</a:t>
            </a:r>
            <a:r>
              <a:rPr lang="pl-PL" sz="1050" i="1" dirty="0" smtClean="0"/>
              <a:t> Instrument</a:t>
            </a:r>
            <a:r>
              <a:rPr lang="pl-PL" sz="1050" i="1" dirty="0"/>
              <a:t>)</a:t>
            </a:r>
            <a:endParaRPr lang="pl-PL" sz="1050" dirty="0"/>
          </a:p>
        </p:txBody>
      </p:sp>
      <p:sp>
        <p:nvSpPr>
          <p:cNvPr id="2" name="pole tekstowe 1"/>
          <p:cNvSpPr txBox="1"/>
          <p:nvPr/>
        </p:nvSpPr>
        <p:spPr>
          <a:xfrm>
            <a:off x="251520" y="784048"/>
            <a:ext cx="6552728" cy="5262979"/>
          </a:xfrm>
          <a:prstGeom prst="rect">
            <a:avLst/>
          </a:prstGeom>
          <a:noFill/>
        </p:spPr>
        <p:txBody>
          <a:bodyPr wrap="square" rtlCol="0">
            <a:spAutoFit/>
          </a:bodyPr>
          <a:lstStyle/>
          <a:p>
            <a:pPr algn="just"/>
            <a:r>
              <a:rPr lang="pl-PL" sz="2800" dirty="0" err="1" smtClean="0">
                <a:solidFill>
                  <a:schemeClr val="bg1"/>
                </a:solidFill>
                <a:latin typeface="Cambria" pitchFamily="18" charset="0"/>
              </a:rPr>
              <a:t>CoT</a:t>
            </a:r>
            <a:r>
              <a:rPr lang="pl-PL" sz="2800" dirty="0" smtClean="0">
                <a:solidFill>
                  <a:schemeClr val="bg1"/>
                </a:solidFill>
                <a:latin typeface="Cambria" pitchFamily="18" charset="0"/>
              </a:rPr>
              <a:t>/KARR </a:t>
            </a:r>
            <a:r>
              <a:rPr lang="pl-PL" sz="2800" dirty="0" err="1" smtClean="0">
                <a:solidFill>
                  <a:schemeClr val="bg1"/>
                </a:solidFill>
                <a:latin typeface="Cambria" pitchFamily="18" charset="0"/>
              </a:rPr>
              <a:t>is</a:t>
            </a:r>
            <a:r>
              <a:rPr lang="pl-PL" sz="2800" dirty="0" smtClean="0">
                <a:solidFill>
                  <a:schemeClr val="bg1"/>
                </a:solidFill>
                <a:latin typeface="Cambria" pitchFamily="18" charset="0"/>
              </a:rPr>
              <a:t> </a:t>
            </a:r>
            <a:r>
              <a:rPr lang="pl-PL" sz="2800" dirty="0" err="1" smtClean="0">
                <a:solidFill>
                  <a:schemeClr val="bg1"/>
                </a:solidFill>
                <a:latin typeface="Cambria" pitchFamily="18" charset="0"/>
              </a:rPr>
              <a:t>also</a:t>
            </a:r>
            <a:r>
              <a:rPr lang="pl-PL" sz="2800" dirty="0" smtClean="0">
                <a:solidFill>
                  <a:schemeClr val="bg1"/>
                </a:solidFill>
                <a:latin typeface="Cambria" pitchFamily="18" charset="0"/>
              </a:rPr>
              <a:t> </a:t>
            </a:r>
            <a:r>
              <a:rPr lang="pl-PL" sz="2800" dirty="0" err="1" smtClean="0">
                <a:solidFill>
                  <a:schemeClr val="bg1"/>
                </a:solidFill>
                <a:latin typeface="Cambria" pitchFamily="18" charset="0"/>
              </a:rPr>
              <a:t>involved</a:t>
            </a:r>
            <a:r>
              <a:rPr lang="pl-PL" sz="2800" dirty="0" smtClean="0">
                <a:solidFill>
                  <a:schemeClr val="bg1"/>
                </a:solidFill>
                <a:latin typeface="Cambria" pitchFamily="18" charset="0"/>
              </a:rPr>
              <a:t> in The </a:t>
            </a:r>
            <a:r>
              <a:rPr lang="pl-PL" sz="2800" dirty="0" err="1" smtClean="0">
                <a:solidFill>
                  <a:schemeClr val="bg1"/>
                </a:solidFill>
                <a:latin typeface="Cambria" pitchFamily="18" charset="0"/>
              </a:rPr>
              <a:t>Six</a:t>
            </a:r>
            <a:r>
              <a:rPr lang="pl-PL" sz="2800" dirty="0" smtClean="0">
                <a:solidFill>
                  <a:schemeClr val="bg1"/>
                </a:solidFill>
                <a:latin typeface="Cambria" pitchFamily="18" charset="0"/>
              </a:rPr>
              <a:t> </a:t>
            </a:r>
            <a:r>
              <a:rPr lang="pl-PL" sz="2800" dirty="0" err="1" smtClean="0">
                <a:solidFill>
                  <a:schemeClr val="bg1"/>
                </a:solidFill>
                <a:latin typeface="Cambria" pitchFamily="18" charset="0"/>
              </a:rPr>
              <a:t>Baltic</a:t>
            </a:r>
            <a:r>
              <a:rPr lang="pl-PL" sz="2800" dirty="0" smtClean="0">
                <a:solidFill>
                  <a:schemeClr val="bg1"/>
                </a:solidFill>
                <a:latin typeface="Cambria" pitchFamily="18" charset="0"/>
              </a:rPr>
              <a:t> Sea </a:t>
            </a:r>
            <a:r>
              <a:rPr lang="pl-PL" sz="2800" dirty="0" err="1" smtClean="0">
                <a:solidFill>
                  <a:schemeClr val="bg1"/>
                </a:solidFill>
                <a:latin typeface="Cambria" pitchFamily="18" charset="0"/>
              </a:rPr>
              <a:t>Wonders</a:t>
            </a:r>
            <a:r>
              <a:rPr lang="pl-PL" sz="2800" dirty="0" smtClean="0">
                <a:solidFill>
                  <a:schemeClr val="bg1"/>
                </a:solidFill>
                <a:latin typeface="Cambria" pitchFamily="18" charset="0"/>
              </a:rPr>
              <a:t> </a:t>
            </a:r>
            <a:r>
              <a:rPr lang="pl-PL" sz="2800" dirty="0" err="1" smtClean="0">
                <a:solidFill>
                  <a:schemeClr val="bg1"/>
                </a:solidFill>
                <a:latin typeface="Cambria" pitchFamily="18" charset="0"/>
              </a:rPr>
              <a:t>Competition</a:t>
            </a:r>
            <a:r>
              <a:rPr lang="pl-PL" sz="2800" dirty="0" smtClean="0">
                <a:solidFill>
                  <a:schemeClr val="bg1"/>
                </a:solidFill>
                <a:latin typeface="Cambria" pitchFamily="18" charset="0"/>
              </a:rPr>
              <a:t>. </a:t>
            </a:r>
            <a:r>
              <a:rPr lang="en-US" sz="2800" dirty="0">
                <a:solidFill>
                  <a:schemeClr val="bg1"/>
                </a:solidFill>
                <a:latin typeface="Cambria" pitchFamily="18" charset="0"/>
              </a:rPr>
              <a:t>The contest intends to promote the region’s cultural and natural heritage by identifying the most popular features of the whole Baltic Sea Region. The aim is to strengthen a common identity, which will help making the region more visible as a tourist destination and to develop innovative tourism products</a:t>
            </a:r>
            <a:r>
              <a:rPr lang="en-US" sz="2800" dirty="0" smtClean="0">
                <a:solidFill>
                  <a:schemeClr val="bg1"/>
                </a:solidFill>
                <a:latin typeface="Cambria" pitchFamily="18" charset="0"/>
              </a:rPr>
              <a:t>.</a:t>
            </a:r>
            <a:endParaRPr lang="pl-PL" sz="2800" dirty="0" smtClean="0">
              <a:solidFill>
                <a:schemeClr val="bg1"/>
              </a:solidFill>
              <a:latin typeface="Cambria" pitchFamily="18" charset="0"/>
            </a:endParaRPr>
          </a:p>
          <a:p>
            <a:pPr algn="just"/>
            <a:endParaRPr lang="pl-PL" sz="2800" dirty="0">
              <a:solidFill>
                <a:schemeClr val="bg1"/>
              </a:solidFill>
              <a:latin typeface="Cambria" pitchFamily="18" charset="0"/>
            </a:endParaRPr>
          </a:p>
          <a:p>
            <a:pPr algn="ctr"/>
            <a:r>
              <a:rPr lang="pl-PL" sz="2800" b="1" dirty="0" err="1" smtClean="0">
                <a:solidFill>
                  <a:schemeClr val="bg1"/>
                </a:solidFill>
                <a:latin typeface="Cambria" pitchFamily="18" charset="0"/>
              </a:rPr>
              <a:t>Who`s</a:t>
            </a:r>
            <a:r>
              <a:rPr lang="pl-PL" sz="2800" b="1" dirty="0" smtClean="0">
                <a:solidFill>
                  <a:schemeClr val="bg1"/>
                </a:solidFill>
                <a:latin typeface="Cambria" pitchFamily="18" charset="0"/>
              </a:rPr>
              <a:t> the </a:t>
            </a:r>
            <a:r>
              <a:rPr lang="pl-PL" sz="2800" b="1" dirty="0" err="1" smtClean="0">
                <a:solidFill>
                  <a:schemeClr val="bg1"/>
                </a:solidFill>
                <a:latin typeface="Cambria" pitchFamily="18" charset="0"/>
              </a:rPr>
              <a:t>winner</a:t>
            </a:r>
            <a:r>
              <a:rPr lang="pl-PL" sz="2800" b="1" dirty="0" smtClean="0">
                <a:solidFill>
                  <a:schemeClr val="bg1"/>
                </a:solidFill>
                <a:latin typeface="Cambria" pitchFamily="18" charset="0"/>
              </a:rPr>
              <a:t>?</a:t>
            </a:r>
            <a:endParaRPr lang="pl-PL" sz="2800" b="1" dirty="0">
              <a:solidFill>
                <a:schemeClr val="bg1"/>
              </a:solidFill>
              <a:latin typeface="Cambria" pitchFamily="18" charset="0"/>
            </a:endParaRPr>
          </a:p>
        </p:txBody>
      </p:sp>
    </p:spTree>
    <p:extLst>
      <p:ext uri="{BB962C8B-B14F-4D97-AF65-F5344CB8AC3E}">
        <p14:creationId xmlns:p14="http://schemas.microsoft.com/office/powerpoint/2010/main" val="3440649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AppData\Local\Temp\bsr_logo_t_cmyk_A4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9400" y="4005064"/>
            <a:ext cx="1775249" cy="663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7998" y="332656"/>
            <a:ext cx="1814419" cy="451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39142" y="5877272"/>
            <a:ext cx="1152129" cy="799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7020272" y="4869160"/>
            <a:ext cx="1937622" cy="900246"/>
          </a:xfrm>
          <a:prstGeom prst="rect">
            <a:avLst/>
          </a:prstGeom>
          <a:noFill/>
        </p:spPr>
        <p:txBody>
          <a:bodyPr wrap="square" rtlCol="0">
            <a:spAutoFit/>
          </a:bodyPr>
          <a:lstStyle/>
          <a:p>
            <a:pPr algn="ctr"/>
            <a:r>
              <a:rPr lang="pl-PL" sz="1050" i="1" dirty="0"/>
              <a:t>Part-</a:t>
            </a:r>
            <a:r>
              <a:rPr lang="pl-PL" sz="1050" i="1" dirty="0" err="1"/>
              <a:t>financed</a:t>
            </a:r>
            <a:r>
              <a:rPr lang="pl-PL" sz="1050" i="1" dirty="0"/>
              <a:t> by the </a:t>
            </a:r>
            <a:r>
              <a:rPr lang="pl-PL" sz="1050" i="1" dirty="0" err="1" smtClean="0"/>
              <a:t>European</a:t>
            </a:r>
            <a:endParaRPr lang="pl-PL" sz="1050" i="1" dirty="0"/>
          </a:p>
          <a:p>
            <a:pPr algn="ctr"/>
            <a:r>
              <a:rPr lang="pl-PL" sz="1050" i="1" dirty="0"/>
              <a:t>Union (</a:t>
            </a:r>
            <a:r>
              <a:rPr lang="pl-PL" sz="1050" i="1" dirty="0" err="1"/>
              <a:t>European</a:t>
            </a:r>
            <a:r>
              <a:rPr lang="pl-PL" sz="1050" i="1" dirty="0"/>
              <a:t> </a:t>
            </a:r>
            <a:r>
              <a:rPr lang="pl-PL" sz="1050" i="1" dirty="0" err="1"/>
              <a:t>Regional</a:t>
            </a:r>
            <a:endParaRPr lang="pl-PL" sz="1050" i="1" dirty="0"/>
          </a:p>
          <a:p>
            <a:pPr algn="ctr"/>
            <a:r>
              <a:rPr lang="pl-PL" sz="1050" i="1" dirty="0"/>
              <a:t>Development Fund and </a:t>
            </a:r>
            <a:r>
              <a:rPr lang="pl-PL" sz="1050" i="1" dirty="0" err="1" smtClean="0"/>
              <a:t>European</a:t>
            </a:r>
            <a:r>
              <a:rPr lang="pl-PL" sz="1050" i="1" dirty="0" smtClean="0"/>
              <a:t> </a:t>
            </a:r>
            <a:r>
              <a:rPr lang="pl-PL" sz="1050" i="1" dirty="0" err="1" smtClean="0"/>
              <a:t>Neighbourhood</a:t>
            </a:r>
            <a:r>
              <a:rPr lang="pl-PL" sz="1050" i="1" dirty="0" smtClean="0"/>
              <a:t> and </a:t>
            </a:r>
            <a:r>
              <a:rPr lang="pl-PL" sz="1050" i="1" dirty="0" err="1" smtClean="0"/>
              <a:t>Partnership</a:t>
            </a:r>
            <a:r>
              <a:rPr lang="pl-PL" sz="1050" i="1" dirty="0" smtClean="0"/>
              <a:t> Instrument</a:t>
            </a:r>
            <a:r>
              <a:rPr lang="pl-PL" sz="1050" i="1" dirty="0"/>
              <a:t>)</a:t>
            </a:r>
            <a:endParaRPr lang="pl-PL" sz="1050"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9512" y="893444"/>
            <a:ext cx="6660232" cy="439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6490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Asia\KARR\Logo\KARR-aktualne-przezroczys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6213988"/>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142633" y="2699333"/>
            <a:ext cx="8856912" cy="646331"/>
          </a:xfrm>
          <a:prstGeom prst="rect">
            <a:avLst/>
          </a:prstGeom>
        </p:spPr>
        <p:txBody>
          <a:bodyPr wrap="none">
            <a:spAutoFit/>
          </a:bodyPr>
          <a:lstStyle/>
          <a:p>
            <a:r>
              <a:rPr lang="pl-PL" sz="3600" b="1" dirty="0">
                <a:solidFill>
                  <a:srgbClr val="FF0000"/>
                </a:solidFill>
                <a:effectLst>
                  <a:outerShdw blurRad="38100" dist="38100" dir="2700000" algn="tl">
                    <a:srgbClr val="000000">
                      <a:alpha val="43137"/>
                    </a:srgbClr>
                  </a:outerShdw>
                </a:effectLst>
              </a:rPr>
              <a:t>"</a:t>
            </a:r>
            <a:r>
              <a:rPr lang="pl-PL" sz="3600" b="1" dirty="0" err="1">
                <a:solidFill>
                  <a:srgbClr val="FF0000"/>
                </a:solidFill>
                <a:effectLst>
                  <a:outerShdw blurRad="38100" dist="38100" dir="2700000" algn="tl">
                    <a:srgbClr val="000000">
                      <a:alpha val="43137"/>
                    </a:srgbClr>
                  </a:outerShdw>
                </a:effectLst>
              </a:rPr>
              <a:t>Baltic</a:t>
            </a:r>
            <a:r>
              <a:rPr lang="pl-PL" sz="3600" b="1" dirty="0">
                <a:solidFill>
                  <a:srgbClr val="FF0000"/>
                </a:solidFill>
                <a:effectLst>
                  <a:outerShdw blurRad="38100" dist="38100" dir="2700000" algn="tl">
                    <a:srgbClr val="000000">
                      <a:alpha val="43137"/>
                    </a:srgbClr>
                  </a:outerShdw>
                </a:effectLst>
              </a:rPr>
              <a:t> </a:t>
            </a:r>
            <a:r>
              <a:rPr lang="pl-PL" sz="3600" b="1" dirty="0" err="1">
                <a:solidFill>
                  <a:srgbClr val="FF0000"/>
                </a:solidFill>
                <a:effectLst>
                  <a:outerShdw blurRad="38100" dist="38100" dir="2700000" algn="tl">
                    <a:srgbClr val="000000">
                      <a:alpha val="43137"/>
                    </a:srgbClr>
                  </a:outerShdw>
                </a:effectLst>
              </a:rPr>
              <a:t>Culinary</a:t>
            </a:r>
            <a:r>
              <a:rPr lang="pl-PL" sz="3600" b="1" dirty="0">
                <a:solidFill>
                  <a:srgbClr val="FF0000"/>
                </a:solidFill>
                <a:effectLst>
                  <a:outerShdw blurRad="38100" dist="38100" dir="2700000" algn="tl">
                    <a:srgbClr val="000000">
                      <a:alpha val="43137"/>
                    </a:srgbClr>
                  </a:outerShdw>
                </a:effectLst>
              </a:rPr>
              <a:t> </a:t>
            </a:r>
            <a:r>
              <a:rPr lang="pl-PL" sz="3600" b="1" dirty="0" err="1">
                <a:solidFill>
                  <a:srgbClr val="FF0000"/>
                </a:solidFill>
                <a:effectLst>
                  <a:outerShdw blurRad="38100" dist="38100" dir="2700000" algn="tl">
                    <a:srgbClr val="000000">
                      <a:alpha val="43137"/>
                    </a:srgbClr>
                  </a:outerShdw>
                </a:effectLst>
              </a:rPr>
              <a:t>Route</a:t>
            </a:r>
            <a:r>
              <a:rPr lang="pl-PL" sz="3600" b="1" dirty="0">
                <a:solidFill>
                  <a:srgbClr val="FF0000"/>
                </a:solidFill>
                <a:effectLst>
                  <a:outerShdw blurRad="38100" dist="38100" dir="2700000" algn="tl">
                    <a:srgbClr val="000000">
                      <a:alpha val="43137"/>
                    </a:srgbClr>
                  </a:outerShdw>
                </a:effectLst>
              </a:rPr>
              <a:t> - </a:t>
            </a:r>
            <a:r>
              <a:rPr lang="pl-PL" sz="3600" b="1" dirty="0" err="1">
                <a:solidFill>
                  <a:srgbClr val="FF0000"/>
                </a:solidFill>
                <a:effectLst>
                  <a:outerShdw blurRad="38100" dist="38100" dir="2700000" algn="tl">
                    <a:srgbClr val="000000">
                      <a:alpha val="43137"/>
                    </a:srgbClr>
                  </a:outerShdw>
                </a:effectLst>
              </a:rPr>
              <a:t>enjoy</a:t>
            </a:r>
            <a:r>
              <a:rPr lang="pl-PL" sz="3600" b="1" dirty="0">
                <a:solidFill>
                  <a:srgbClr val="FF0000"/>
                </a:solidFill>
                <a:effectLst>
                  <a:outerShdw blurRad="38100" dist="38100" dir="2700000" algn="tl">
                    <a:srgbClr val="000000">
                      <a:alpha val="43137"/>
                    </a:srgbClr>
                  </a:outerShdw>
                </a:effectLst>
              </a:rPr>
              <a:t> </a:t>
            </a:r>
            <a:r>
              <a:rPr lang="pl-PL" sz="3600" b="1" dirty="0" err="1">
                <a:solidFill>
                  <a:srgbClr val="FF0000"/>
                </a:solidFill>
                <a:effectLst>
                  <a:outerShdw blurRad="38100" dist="38100" dir="2700000" algn="tl">
                    <a:srgbClr val="000000">
                      <a:alpha val="43137"/>
                    </a:srgbClr>
                  </a:outerShdw>
                </a:effectLst>
              </a:rPr>
              <a:t>Baltic</a:t>
            </a:r>
            <a:r>
              <a:rPr lang="pl-PL" sz="3600" b="1" dirty="0">
                <a:solidFill>
                  <a:srgbClr val="FF0000"/>
                </a:solidFill>
                <a:effectLst>
                  <a:outerShdw blurRad="38100" dist="38100" dir="2700000" algn="tl">
                    <a:srgbClr val="000000">
                      <a:alpha val="43137"/>
                    </a:srgbClr>
                  </a:outerShdw>
                </a:effectLst>
              </a:rPr>
              <a:t> </a:t>
            </a:r>
            <a:r>
              <a:rPr lang="pl-PL" sz="3600" b="1" dirty="0" err="1">
                <a:solidFill>
                  <a:srgbClr val="FF0000"/>
                </a:solidFill>
                <a:effectLst>
                  <a:outerShdw blurRad="38100" dist="38100" dir="2700000" algn="tl">
                    <a:srgbClr val="000000">
                      <a:alpha val="43137"/>
                    </a:srgbClr>
                  </a:outerShdw>
                </a:effectLst>
              </a:rPr>
              <a:t>Cuisine</a:t>
            </a:r>
            <a:r>
              <a:rPr lang="pl-PL" sz="3600" b="1" dirty="0">
                <a:solidFill>
                  <a:srgbClr val="FF0000"/>
                </a:solidFill>
                <a:effectLst>
                  <a:outerShdw blurRad="38100" dist="38100" dir="2700000" algn="tl">
                    <a:srgbClr val="000000">
                      <a:alpha val="43137"/>
                    </a:srgbClr>
                  </a:outerShdw>
                </a:effectLst>
              </a:rPr>
              <a:t>"</a:t>
            </a:r>
            <a:endParaRPr lang="pl-PL" sz="3600" b="1"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189" y="3933056"/>
            <a:ext cx="3733800"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4189" y="495697"/>
            <a:ext cx="37338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489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23728" y="260648"/>
            <a:ext cx="6332925" cy="542113"/>
          </a:xfrm>
        </p:spPr>
        <p:txBody>
          <a:bodyPr>
            <a:noAutofit/>
          </a:bodyPr>
          <a:lstStyle/>
          <a:p>
            <a:pPr algn="ctr"/>
            <a:r>
              <a:rPr lang="pl-PL" sz="2400" dirty="0" err="1" smtClean="0">
                <a:solidFill>
                  <a:schemeClr val="tx2">
                    <a:lumMod val="50000"/>
                  </a:schemeClr>
                </a:solidFill>
                <a:effectLst>
                  <a:outerShdw blurRad="38100" dist="38100" dir="2700000" algn="tl">
                    <a:srgbClr val="000000">
                      <a:alpha val="43137"/>
                    </a:srgbClr>
                  </a:outerShdw>
                </a:effectLst>
                <a:latin typeface="Cambria" pitchFamily="18" charset="0"/>
              </a:rPr>
              <a:t>Commission</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 </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on </a:t>
            </a:r>
            <a:r>
              <a:rPr lang="pl-PL" sz="2400" dirty="0" err="1" smtClean="0">
                <a:solidFill>
                  <a:schemeClr val="tx2">
                    <a:lumMod val="50000"/>
                  </a:schemeClr>
                </a:solidFill>
                <a:effectLst>
                  <a:outerShdw blurRad="38100" dist="38100" dir="2700000" algn="tl">
                    <a:srgbClr val="000000">
                      <a:alpha val="43137"/>
                    </a:srgbClr>
                  </a:outerShdw>
                </a:effectLst>
                <a:latin typeface="Cambria" pitchFamily="18" charset="0"/>
              </a:rPr>
              <a:t>Tourism</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 </a:t>
            </a:r>
            <a:r>
              <a:rPr lang="pl-PL" sz="2400" dirty="0" err="1" smtClean="0">
                <a:solidFill>
                  <a:schemeClr val="tx2">
                    <a:lumMod val="50000"/>
                  </a:schemeClr>
                </a:solidFill>
                <a:effectLst>
                  <a:outerShdw blurRad="38100" dist="38100" dir="2700000" algn="tl">
                    <a:srgbClr val="000000">
                      <a:alpha val="43137"/>
                    </a:srgbClr>
                  </a:outerShdw>
                </a:effectLst>
                <a:latin typeface="Cambria" pitchFamily="18" charset="0"/>
              </a:rPr>
              <a:t>activity</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 report</a:t>
            </a:r>
            <a:endParaRPr lang="pl-PL" sz="3200" dirty="0">
              <a:solidFill>
                <a:schemeClr val="tx2">
                  <a:lumMod val="50000"/>
                </a:schemeClr>
              </a:solidFill>
              <a:latin typeface="Cambria" pitchFamily="18" charset="0"/>
            </a:endParaRPr>
          </a:p>
        </p:txBody>
      </p:sp>
      <p:pic>
        <p:nvPicPr>
          <p:cNvPr id="1028" name="Picture 4" descr="http://a0.twimg.com/profile_images/521202975/Itamerilogo.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404664"/>
            <a:ext cx="1224136" cy="1109279"/>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115618"/>
            <a:ext cx="1728192" cy="742382"/>
          </a:xfrm>
          <a:prstGeom prst="rect">
            <a:avLst/>
          </a:prstGeom>
        </p:spPr>
      </p:pic>
      <p:sp>
        <p:nvSpPr>
          <p:cNvPr id="3" name="pole tekstowe 2"/>
          <p:cNvSpPr txBox="1"/>
          <p:nvPr/>
        </p:nvSpPr>
        <p:spPr>
          <a:xfrm>
            <a:off x="4860032" y="1844824"/>
            <a:ext cx="3816424" cy="4524315"/>
          </a:xfrm>
          <a:prstGeom prst="rect">
            <a:avLst/>
          </a:prstGeom>
          <a:noFill/>
        </p:spPr>
        <p:txBody>
          <a:bodyPr wrap="square" rtlCol="0">
            <a:spAutoFit/>
          </a:bodyPr>
          <a:lstStyle/>
          <a:p>
            <a:r>
              <a:rPr lang="pl-PL" sz="2400" b="1" u="sng" dirty="0" err="1" smtClean="0">
                <a:effectLst>
                  <a:outerShdw blurRad="38100" dist="38100" dir="2700000" algn="tl">
                    <a:srgbClr val="000000">
                      <a:alpha val="43137"/>
                    </a:srgbClr>
                  </a:outerShdw>
                </a:effectLst>
              </a:rPr>
              <a:t>CoT</a:t>
            </a:r>
            <a:r>
              <a:rPr lang="pl-PL" sz="2400" b="1" u="sng" dirty="0" smtClean="0">
                <a:effectLst>
                  <a:outerShdw blurRad="38100" dist="38100" dir="2700000" algn="tl">
                    <a:srgbClr val="000000">
                      <a:alpha val="43137"/>
                    </a:srgbClr>
                  </a:outerShdw>
                </a:effectLst>
              </a:rPr>
              <a:t> </a:t>
            </a:r>
            <a:r>
              <a:rPr lang="pl-PL" sz="2400" b="1" u="sng" dirty="0" err="1" smtClean="0">
                <a:effectLst>
                  <a:outerShdw blurRad="38100" dist="38100" dir="2700000" algn="tl">
                    <a:srgbClr val="000000">
                      <a:alpha val="43137"/>
                    </a:srgbClr>
                  </a:outerShdw>
                </a:effectLst>
              </a:rPr>
              <a:t>meeting</a:t>
            </a:r>
            <a:r>
              <a:rPr lang="pl-PL" sz="2400" b="1" u="sng" dirty="0" smtClean="0">
                <a:effectLst>
                  <a:outerShdw blurRad="38100" dist="38100" dir="2700000" algn="tl">
                    <a:srgbClr val="000000">
                      <a:alpha val="43137"/>
                    </a:srgbClr>
                  </a:outerShdw>
                </a:effectLst>
              </a:rPr>
              <a:t> in </a:t>
            </a:r>
            <a:r>
              <a:rPr lang="pl-PL" sz="2400" b="1" u="sng" dirty="0" err="1" smtClean="0">
                <a:effectLst>
                  <a:outerShdw blurRad="38100" dist="38100" dir="2700000" algn="tl">
                    <a:srgbClr val="000000">
                      <a:alpha val="43137"/>
                    </a:srgbClr>
                  </a:outerShdw>
                </a:effectLst>
              </a:rPr>
              <a:t>Liepaja</a:t>
            </a:r>
            <a:r>
              <a:rPr lang="pl-PL" sz="2400" b="1" u="sng" dirty="0" smtClean="0">
                <a:effectLst>
                  <a:outerShdw blurRad="38100" dist="38100" dir="2700000" algn="tl">
                    <a:srgbClr val="000000">
                      <a:alpha val="43137"/>
                    </a:srgbClr>
                  </a:outerShdw>
                </a:effectLst>
              </a:rPr>
              <a:t>.</a:t>
            </a:r>
          </a:p>
          <a:p>
            <a:endParaRPr lang="pl-PL" sz="2400" dirty="0" smtClean="0">
              <a:effectLst>
                <a:outerShdw blurRad="38100" dist="38100" dir="2700000" algn="tl">
                  <a:srgbClr val="000000">
                    <a:alpha val="43137"/>
                  </a:srgbClr>
                </a:outerShdw>
              </a:effectLst>
            </a:endParaRPr>
          </a:p>
          <a:p>
            <a:r>
              <a:rPr lang="pl-PL" sz="2400" dirty="0" err="1" smtClean="0">
                <a:effectLst>
                  <a:outerShdw blurRad="38100" dist="38100" dir="2700000" algn="tl">
                    <a:srgbClr val="000000">
                      <a:alpha val="43137"/>
                    </a:srgbClr>
                  </a:outerShdw>
                </a:effectLst>
              </a:rPr>
              <a:t>Commission</a:t>
            </a:r>
            <a:r>
              <a:rPr lang="pl-PL" sz="2400" dirty="0" smtClean="0">
                <a:effectLst>
                  <a:outerShdw blurRad="38100" dist="38100" dir="2700000" algn="tl">
                    <a:srgbClr val="000000">
                      <a:alpha val="43137"/>
                    </a:srgbClr>
                  </a:outerShdw>
                </a:effectLst>
              </a:rPr>
              <a:t> on </a:t>
            </a:r>
            <a:r>
              <a:rPr lang="pl-PL" sz="2400" dirty="0" err="1" smtClean="0">
                <a:effectLst>
                  <a:outerShdw blurRad="38100" dist="38100" dir="2700000" algn="tl">
                    <a:srgbClr val="000000">
                      <a:alpha val="43137"/>
                    </a:srgbClr>
                  </a:outerShdw>
                </a:effectLst>
              </a:rPr>
              <a:t>Tourism</a:t>
            </a:r>
            <a:r>
              <a:rPr lang="pl-PL" sz="2400" dirty="0" smtClean="0">
                <a:effectLst>
                  <a:outerShdw blurRad="38100" dist="38100" dir="2700000" algn="tl">
                    <a:srgbClr val="000000">
                      <a:alpha val="43137"/>
                    </a:srgbClr>
                  </a:outerShdw>
                </a:effectLst>
              </a:rPr>
              <a:t> </a:t>
            </a:r>
            <a:r>
              <a:rPr lang="pl-PL" sz="2400" dirty="0" err="1" smtClean="0">
                <a:effectLst>
                  <a:outerShdw blurRad="38100" dist="38100" dir="2700000" algn="tl">
                    <a:srgbClr val="000000">
                      <a:alpha val="43137"/>
                    </a:srgbClr>
                  </a:outerShdw>
                </a:effectLst>
              </a:rPr>
              <a:t>had</a:t>
            </a:r>
            <a:r>
              <a:rPr lang="pl-PL" sz="2400" dirty="0" smtClean="0">
                <a:effectLst>
                  <a:outerShdw blurRad="38100" dist="38100" dir="2700000" algn="tl">
                    <a:srgbClr val="000000">
                      <a:alpha val="43137"/>
                    </a:srgbClr>
                  </a:outerShdw>
                </a:effectLst>
              </a:rPr>
              <a:t> </a:t>
            </a:r>
            <a:r>
              <a:rPr lang="pl-PL" sz="2400" dirty="0" err="1" smtClean="0">
                <a:effectLst>
                  <a:outerShdw blurRad="38100" dist="38100" dir="2700000" algn="tl">
                    <a:srgbClr val="000000">
                      <a:alpha val="43137"/>
                    </a:srgbClr>
                  </a:outerShdw>
                </a:effectLst>
              </a:rPr>
              <a:t>it`s</a:t>
            </a:r>
            <a:r>
              <a:rPr lang="pl-PL" sz="2400" dirty="0" smtClean="0">
                <a:effectLst>
                  <a:outerShdw blurRad="38100" dist="38100" dir="2700000" algn="tl">
                    <a:srgbClr val="000000">
                      <a:alpha val="43137"/>
                    </a:srgbClr>
                  </a:outerShdw>
                </a:effectLst>
              </a:rPr>
              <a:t> </a:t>
            </a:r>
            <a:r>
              <a:rPr lang="pl-PL" sz="2400" dirty="0" err="1" smtClean="0">
                <a:effectLst>
                  <a:outerShdw blurRad="38100" dist="38100" dir="2700000" algn="tl">
                    <a:srgbClr val="000000">
                      <a:alpha val="43137"/>
                    </a:srgbClr>
                  </a:outerShdw>
                </a:effectLst>
              </a:rPr>
              <a:t>meeting</a:t>
            </a:r>
            <a:r>
              <a:rPr lang="pl-PL" sz="2400" dirty="0" smtClean="0">
                <a:effectLst>
                  <a:outerShdw blurRad="38100" dist="38100" dir="2700000" algn="tl">
                    <a:srgbClr val="000000">
                      <a:alpha val="43137"/>
                    </a:srgbClr>
                  </a:outerShdw>
                </a:effectLst>
              </a:rPr>
              <a:t> on </a:t>
            </a:r>
            <a:r>
              <a:rPr lang="pl-PL" sz="2400" dirty="0" err="1" smtClean="0">
                <a:effectLst>
                  <a:outerShdw blurRad="38100" dist="38100" dir="2700000" algn="tl">
                    <a:srgbClr val="000000">
                      <a:alpha val="43137"/>
                    </a:srgbClr>
                  </a:outerShdw>
                </a:effectLst>
              </a:rPr>
              <a:t>Oct</a:t>
            </a:r>
            <a:r>
              <a:rPr lang="pl-PL" sz="2400" dirty="0" smtClean="0">
                <a:effectLst>
                  <a:outerShdw blurRad="38100" dist="38100" dir="2700000" algn="tl">
                    <a:srgbClr val="000000">
                      <a:alpha val="43137"/>
                    </a:srgbClr>
                  </a:outerShdw>
                </a:effectLst>
              </a:rPr>
              <a:t>. 6th 2011 in </a:t>
            </a:r>
            <a:r>
              <a:rPr lang="pl-PL" sz="2400" dirty="0" err="1" smtClean="0">
                <a:effectLst>
                  <a:outerShdw blurRad="38100" dist="38100" dir="2700000" algn="tl">
                    <a:srgbClr val="000000">
                      <a:alpha val="43137"/>
                    </a:srgbClr>
                  </a:outerShdw>
                </a:effectLst>
              </a:rPr>
              <a:t>Liepaja</a:t>
            </a:r>
            <a:r>
              <a:rPr lang="pl-PL" sz="2400" dirty="0" smtClean="0">
                <a:effectLst>
                  <a:outerShdw blurRad="38100" dist="38100" dir="2700000" algn="tl">
                    <a:srgbClr val="000000">
                      <a:alpha val="43137"/>
                    </a:srgbClr>
                  </a:outerShdw>
                </a:effectLst>
              </a:rPr>
              <a:t>, </a:t>
            </a:r>
            <a:r>
              <a:rPr lang="pl-PL" sz="2400" dirty="0" err="1" smtClean="0">
                <a:effectLst>
                  <a:outerShdw blurRad="38100" dist="38100" dir="2700000" algn="tl">
                    <a:srgbClr val="000000">
                      <a:alpha val="43137"/>
                    </a:srgbClr>
                  </a:outerShdw>
                </a:effectLst>
              </a:rPr>
              <a:t>simultaneously</a:t>
            </a:r>
            <a:r>
              <a:rPr lang="pl-PL" sz="2400" dirty="0" smtClean="0">
                <a:effectLst>
                  <a:outerShdw blurRad="38100" dist="38100" dir="2700000" algn="tl">
                    <a:srgbClr val="000000">
                      <a:alpha val="43137"/>
                    </a:srgbClr>
                  </a:outerShdw>
                </a:effectLst>
              </a:rPr>
              <a:t> with XI UBC General Conference.</a:t>
            </a:r>
          </a:p>
          <a:p>
            <a:r>
              <a:rPr lang="pl-PL" sz="2400" dirty="0" smtClean="0">
                <a:effectLst>
                  <a:outerShdw blurRad="38100" dist="38100" dir="2700000" algn="tl">
                    <a:srgbClr val="000000">
                      <a:alpha val="43137"/>
                    </a:srgbClr>
                  </a:outerShdw>
                </a:effectLst>
              </a:rPr>
              <a:t>We </a:t>
            </a:r>
            <a:r>
              <a:rPr lang="pl-PL" sz="2400" dirty="0" err="1" smtClean="0">
                <a:effectLst>
                  <a:outerShdw blurRad="38100" dist="38100" dir="2700000" algn="tl">
                    <a:srgbClr val="000000">
                      <a:alpha val="43137"/>
                    </a:srgbClr>
                  </a:outerShdw>
                </a:effectLst>
              </a:rPr>
              <a:t>held</a:t>
            </a:r>
            <a:r>
              <a:rPr lang="pl-PL" sz="2400" dirty="0" smtClean="0">
                <a:effectLst>
                  <a:outerShdw blurRad="38100" dist="38100" dir="2700000" algn="tl">
                    <a:srgbClr val="000000">
                      <a:alpha val="43137"/>
                    </a:srgbClr>
                  </a:outerShdw>
                </a:effectLst>
              </a:rPr>
              <a:t> </a:t>
            </a:r>
            <a:r>
              <a:rPr lang="pl-PL" sz="2400" dirty="0" err="1" smtClean="0">
                <a:effectLst>
                  <a:outerShdw blurRad="38100" dist="38100" dir="2700000" algn="tl">
                    <a:srgbClr val="000000">
                      <a:alpha val="43137"/>
                    </a:srgbClr>
                  </a:outerShdw>
                </a:effectLst>
              </a:rPr>
              <a:t>an</a:t>
            </a:r>
            <a:r>
              <a:rPr lang="pl-PL" sz="2400" dirty="0" smtClean="0">
                <a:effectLst>
                  <a:outerShdw blurRad="38100" dist="38100" dir="2700000" algn="tl">
                    <a:srgbClr val="000000">
                      <a:alpha val="43137"/>
                    </a:srgbClr>
                  </a:outerShdw>
                </a:effectLst>
              </a:rPr>
              <a:t> </a:t>
            </a:r>
            <a:r>
              <a:rPr lang="pl-PL" sz="2400" dirty="0" err="1" smtClean="0">
                <a:effectLst>
                  <a:outerShdw blurRad="38100" dist="38100" dir="2700000" algn="tl">
                    <a:srgbClr val="000000">
                      <a:alpha val="43137"/>
                    </a:srgbClr>
                  </a:outerShdw>
                </a:effectLst>
              </a:rPr>
              <a:t>election</a:t>
            </a:r>
            <a:r>
              <a:rPr lang="pl-PL" sz="2400" dirty="0" smtClean="0">
                <a:effectLst>
                  <a:outerShdw blurRad="38100" dist="38100" dir="2700000" algn="tl">
                    <a:srgbClr val="000000">
                      <a:alpha val="43137"/>
                    </a:srgbClr>
                  </a:outerShdw>
                </a:effectLst>
              </a:rPr>
              <a:t> of the </a:t>
            </a:r>
            <a:r>
              <a:rPr lang="pl-PL" sz="2400" dirty="0" err="1" smtClean="0">
                <a:effectLst>
                  <a:outerShdw blurRad="38100" dist="38100" dir="2700000" algn="tl">
                    <a:srgbClr val="000000">
                      <a:alpha val="43137"/>
                    </a:srgbClr>
                  </a:outerShdw>
                </a:effectLst>
              </a:rPr>
              <a:t>Chairperson</a:t>
            </a:r>
            <a:r>
              <a:rPr lang="pl-PL" sz="2400" dirty="0" smtClean="0">
                <a:effectLst>
                  <a:outerShdw blurRad="38100" dist="38100" dir="2700000" algn="tl">
                    <a:srgbClr val="000000">
                      <a:alpha val="43137"/>
                    </a:srgbClr>
                  </a:outerShdw>
                </a:effectLst>
              </a:rPr>
              <a:t> for the </a:t>
            </a:r>
            <a:r>
              <a:rPr lang="pl-PL" sz="2400" dirty="0" err="1" smtClean="0">
                <a:effectLst>
                  <a:outerShdw blurRad="38100" dist="38100" dir="2700000" algn="tl">
                    <a:srgbClr val="000000">
                      <a:alpha val="43137"/>
                    </a:srgbClr>
                  </a:outerShdw>
                </a:effectLst>
              </a:rPr>
              <a:t>next</a:t>
            </a:r>
            <a:r>
              <a:rPr lang="pl-PL" sz="2400" dirty="0" smtClean="0">
                <a:effectLst>
                  <a:outerShdw blurRad="38100" dist="38100" dir="2700000" algn="tl">
                    <a:srgbClr val="000000">
                      <a:alpha val="43137"/>
                    </a:srgbClr>
                  </a:outerShdw>
                </a:effectLst>
              </a:rPr>
              <a:t> </a:t>
            </a:r>
            <a:r>
              <a:rPr lang="pl-PL" sz="2400" dirty="0" err="1" smtClean="0">
                <a:effectLst>
                  <a:outerShdw blurRad="38100" dist="38100" dir="2700000" algn="tl">
                    <a:srgbClr val="000000">
                      <a:alpha val="43137"/>
                    </a:srgbClr>
                  </a:outerShdw>
                </a:effectLst>
              </a:rPr>
              <a:t>two</a:t>
            </a:r>
            <a:r>
              <a:rPr lang="pl-PL" sz="2400" dirty="0" smtClean="0">
                <a:effectLst>
                  <a:outerShdw blurRad="38100" dist="38100" dir="2700000" algn="tl">
                    <a:srgbClr val="000000">
                      <a:alpha val="43137"/>
                    </a:srgbClr>
                  </a:outerShdw>
                </a:effectLst>
              </a:rPr>
              <a:t> </a:t>
            </a:r>
            <a:r>
              <a:rPr lang="pl-PL" sz="2400" dirty="0" err="1" smtClean="0">
                <a:effectLst>
                  <a:outerShdw blurRad="38100" dist="38100" dir="2700000" algn="tl">
                    <a:srgbClr val="000000">
                      <a:alpha val="43137"/>
                    </a:srgbClr>
                  </a:outerShdw>
                </a:effectLst>
              </a:rPr>
              <a:t>years</a:t>
            </a:r>
            <a:r>
              <a:rPr lang="pl-PL" sz="2400" dirty="0" smtClean="0">
                <a:effectLst>
                  <a:outerShdw blurRad="38100" dist="38100" dir="2700000" algn="tl">
                    <a:srgbClr val="000000">
                      <a:alpha val="43137"/>
                    </a:srgbClr>
                  </a:outerShdw>
                </a:effectLst>
              </a:rPr>
              <a:t>, as </a:t>
            </a:r>
            <a:r>
              <a:rPr lang="pl-PL" sz="2400" dirty="0" err="1" smtClean="0">
                <a:effectLst>
                  <a:outerShdw blurRad="38100" dist="38100" dir="2700000" algn="tl">
                    <a:srgbClr val="000000">
                      <a:alpha val="43137"/>
                    </a:srgbClr>
                  </a:outerShdw>
                </a:effectLst>
              </a:rPr>
              <a:t>well</a:t>
            </a:r>
            <a:r>
              <a:rPr lang="pl-PL" sz="2400" dirty="0" smtClean="0">
                <a:effectLst>
                  <a:outerShdw blurRad="38100" dist="38100" dir="2700000" algn="tl">
                    <a:srgbClr val="000000">
                      <a:alpha val="43137"/>
                    </a:srgbClr>
                  </a:outerShdw>
                </a:effectLst>
              </a:rPr>
              <a:t> as we </a:t>
            </a:r>
            <a:r>
              <a:rPr lang="pl-PL" sz="2400" dirty="0" err="1" smtClean="0">
                <a:effectLst>
                  <a:outerShdw blurRad="38100" dist="38100" dir="2700000" algn="tl">
                    <a:srgbClr val="000000">
                      <a:alpha val="43137"/>
                    </a:srgbClr>
                  </a:outerShdw>
                </a:effectLst>
              </a:rPr>
              <a:t>have</a:t>
            </a:r>
            <a:r>
              <a:rPr lang="pl-PL" sz="2400" dirty="0" smtClean="0">
                <a:effectLst>
                  <a:outerShdw blurRad="38100" dist="38100" dir="2700000" algn="tl">
                    <a:srgbClr val="000000">
                      <a:alpha val="43137"/>
                    </a:srgbClr>
                  </a:outerShdw>
                </a:effectLst>
              </a:rPr>
              <a:t> </a:t>
            </a:r>
            <a:r>
              <a:rPr lang="pl-PL" sz="2400" dirty="0" err="1" smtClean="0">
                <a:effectLst>
                  <a:outerShdw blurRad="38100" dist="38100" dir="2700000" algn="tl">
                    <a:srgbClr val="000000">
                      <a:alpha val="43137"/>
                    </a:srgbClr>
                  </a:outerShdw>
                </a:effectLst>
              </a:rPr>
              <a:t>discussed</a:t>
            </a:r>
            <a:r>
              <a:rPr lang="pl-PL" sz="2400" dirty="0" smtClean="0">
                <a:effectLst>
                  <a:outerShdw blurRad="38100" dist="38100" dir="2700000" algn="tl">
                    <a:srgbClr val="000000">
                      <a:alpha val="43137"/>
                    </a:srgbClr>
                  </a:outerShdw>
                </a:effectLst>
              </a:rPr>
              <a:t> </a:t>
            </a:r>
            <a:r>
              <a:rPr lang="pl-PL" sz="2400" dirty="0" err="1" smtClean="0">
                <a:effectLst>
                  <a:outerShdw blurRad="38100" dist="38100" dir="2700000" algn="tl">
                    <a:srgbClr val="000000">
                      <a:alpha val="43137"/>
                    </a:srgbClr>
                  </a:outerShdw>
                </a:effectLst>
              </a:rPr>
              <a:t>our</a:t>
            </a:r>
            <a:r>
              <a:rPr lang="pl-PL" sz="2400" dirty="0" smtClean="0">
                <a:effectLst>
                  <a:outerShdw blurRad="38100" dist="38100" dir="2700000" algn="tl">
                    <a:srgbClr val="000000">
                      <a:alpha val="43137"/>
                    </a:srgbClr>
                  </a:outerShdw>
                </a:effectLst>
              </a:rPr>
              <a:t> </a:t>
            </a:r>
            <a:r>
              <a:rPr lang="pl-PL" sz="2400" dirty="0" err="1" smtClean="0">
                <a:effectLst>
                  <a:outerShdw blurRad="38100" dist="38100" dir="2700000" algn="tl">
                    <a:srgbClr val="000000">
                      <a:alpha val="43137"/>
                    </a:srgbClr>
                  </a:outerShdw>
                </a:effectLst>
              </a:rPr>
              <a:t>plans</a:t>
            </a:r>
            <a:r>
              <a:rPr lang="pl-PL" sz="2400" dirty="0" smtClean="0">
                <a:effectLst>
                  <a:outerShdw blurRad="38100" dist="38100" dir="2700000" algn="tl">
                    <a:srgbClr val="000000">
                      <a:alpha val="43137"/>
                    </a:srgbClr>
                  </a:outerShdw>
                </a:effectLst>
              </a:rPr>
              <a:t> and </a:t>
            </a:r>
            <a:r>
              <a:rPr lang="pl-PL" sz="2400" dirty="0" err="1" smtClean="0">
                <a:effectLst>
                  <a:outerShdw blurRad="38100" dist="38100" dir="2700000" algn="tl">
                    <a:srgbClr val="000000">
                      <a:alpha val="43137"/>
                    </a:srgbClr>
                  </a:outerShdw>
                </a:effectLst>
              </a:rPr>
              <a:t>goals</a:t>
            </a:r>
            <a:r>
              <a:rPr lang="pl-PL" sz="2400" dirty="0" smtClean="0">
                <a:effectLst>
                  <a:outerShdw blurRad="38100" dist="38100" dir="2700000" algn="tl">
                    <a:srgbClr val="000000">
                      <a:alpha val="43137"/>
                    </a:srgbClr>
                  </a:outerShdw>
                </a:effectLst>
              </a:rPr>
              <a:t> for the </a:t>
            </a:r>
            <a:r>
              <a:rPr lang="pl-PL" sz="2400" dirty="0" err="1" smtClean="0">
                <a:effectLst>
                  <a:outerShdw blurRad="38100" dist="38100" dir="2700000" algn="tl">
                    <a:srgbClr val="000000">
                      <a:alpha val="43137"/>
                    </a:srgbClr>
                  </a:outerShdw>
                </a:effectLst>
              </a:rPr>
              <a:t>year</a:t>
            </a:r>
            <a:r>
              <a:rPr lang="pl-PL" sz="2400" dirty="0" smtClean="0">
                <a:effectLst>
                  <a:outerShdw blurRad="38100" dist="38100" dir="2700000" algn="tl">
                    <a:srgbClr val="000000">
                      <a:alpha val="43137"/>
                    </a:srgbClr>
                  </a:outerShdw>
                </a:effectLst>
              </a:rPr>
              <a:t> 2012.</a:t>
            </a:r>
            <a:endParaRPr lang="pl-PL" sz="2400" dirty="0">
              <a:effectLst>
                <a:outerShdw blurRad="38100" dist="38100" dir="2700000" algn="tl">
                  <a:srgbClr val="000000">
                    <a:alpha val="43137"/>
                  </a:srgbClr>
                </a:outerShdw>
              </a:effectLst>
            </a:endParaRPr>
          </a:p>
        </p:txBody>
      </p:sp>
      <p:pic>
        <p:nvPicPr>
          <p:cNvPr id="6" name="Obraz 5"/>
          <p:cNvPicPr/>
          <p:nvPr/>
        </p:nvPicPr>
        <p:blipFill>
          <a:blip r:embed="rId4"/>
          <a:stretch>
            <a:fillRect/>
          </a:stretch>
        </p:blipFill>
        <p:spPr>
          <a:xfrm>
            <a:off x="359149" y="1860814"/>
            <a:ext cx="4250144" cy="3447967"/>
          </a:xfrm>
          <a:prstGeom prst="rect">
            <a:avLst/>
          </a:prstGeom>
        </p:spPr>
      </p:pic>
    </p:spTree>
    <p:extLst>
      <p:ext uri="{BB962C8B-B14F-4D97-AF65-F5344CB8AC3E}">
        <p14:creationId xmlns:p14="http://schemas.microsoft.com/office/powerpoint/2010/main" val="5722822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Asia\KARR\Logo\KARR-aktualne-przezroczys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6213988"/>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2901243" y="264864"/>
            <a:ext cx="5979522" cy="461665"/>
          </a:xfrm>
          <a:prstGeom prst="rect">
            <a:avLst/>
          </a:prstGeom>
        </p:spPr>
        <p:txBody>
          <a:bodyPr wrap="none">
            <a:spAutoFit/>
          </a:bodyPr>
          <a:lstStyle/>
          <a:p>
            <a:r>
              <a:rPr lang="pl-PL" sz="2400" b="1" dirty="0">
                <a:solidFill>
                  <a:srgbClr val="FF0000"/>
                </a:solidFill>
                <a:effectLst>
                  <a:outerShdw blurRad="38100" dist="38100" dir="2700000" algn="tl">
                    <a:srgbClr val="000000">
                      <a:alpha val="43137"/>
                    </a:srgbClr>
                  </a:outerShdw>
                </a:effectLst>
              </a:rPr>
              <a:t>"</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Culinary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Route</a:t>
            </a:r>
            <a:r>
              <a:rPr lang="pl-PL" sz="2400" b="1" dirty="0">
                <a:solidFill>
                  <a:srgbClr val="FF0000"/>
                </a:solidFill>
                <a:effectLst>
                  <a:outerShdw blurRad="38100" dist="38100" dir="2700000" algn="tl">
                    <a:srgbClr val="000000">
                      <a:alpha val="43137"/>
                    </a:srgbClr>
                  </a:outerShdw>
                </a:effectLst>
              </a:rPr>
              <a:t> - </a:t>
            </a:r>
            <a:r>
              <a:rPr lang="pl-PL" sz="2400" b="1" dirty="0" err="1">
                <a:solidFill>
                  <a:srgbClr val="FF0000"/>
                </a:solidFill>
                <a:effectLst>
                  <a:outerShdw blurRad="38100" dist="38100" dir="2700000" algn="tl">
                    <a:srgbClr val="000000">
                      <a:alpha val="43137"/>
                    </a:srgbClr>
                  </a:outerShdw>
                </a:effectLst>
              </a:rPr>
              <a:t>enjoy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Cuisine</a:t>
            </a:r>
            <a:r>
              <a:rPr lang="pl-PL" sz="2400" b="1" dirty="0">
                <a:solidFill>
                  <a:srgbClr val="FF0000"/>
                </a:solidFill>
                <a:effectLst>
                  <a:outerShdw blurRad="38100" dist="38100" dir="2700000" algn="tl">
                    <a:srgbClr val="000000">
                      <a:alpha val="43137"/>
                    </a:srgbClr>
                  </a:outerShdw>
                </a:effectLst>
              </a:rPr>
              <a:t>"</a:t>
            </a:r>
            <a:endParaRPr lang="pl-PL" sz="2400" b="1"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45" y="5858336"/>
            <a:ext cx="2204335" cy="89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52" y="285568"/>
            <a:ext cx="2587891" cy="123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ostokąt 2"/>
          <p:cNvSpPr/>
          <p:nvPr/>
        </p:nvSpPr>
        <p:spPr>
          <a:xfrm>
            <a:off x="251520" y="1975808"/>
            <a:ext cx="5112568" cy="3785652"/>
          </a:xfrm>
          <a:prstGeom prst="rect">
            <a:avLst/>
          </a:prstGeom>
        </p:spPr>
        <p:txBody>
          <a:bodyPr wrap="square">
            <a:spAutoFit/>
          </a:bodyPr>
          <a:lstStyle/>
          <a:p>
            <a:r>
              <a:rPr lang="en-US" sz="2400" b="1" u="sng" dirty="0">
                <a:solidFill>
                  <a:srgbClr val="002060"/>
                </a:solidFill>
                <a:effectLst>
                  <a:outerShdw blurRad="38100" dist="38100" dir="2700000" algn="tl">
                    <a:srgbClr val="000000">
                      <a:alpha val="43137"/>
                    </a:srgbClr>
                  </a:outerShdw>
                </a:effectLst>
              </a:rPr>
              <a:t>The aims of the project: </a:t>
            </a:r>
            <a:endParaRPr lang="pl-PL" sz="2400" b="1" u="sng" dirty="0">
              <a:solidFill>
                <a:srgbClr val="002060"/>
              </a:solidFill>
              <a:effectLst>
                <a:outerShdw blurRad="38100" dist="38100" dir="2700000" algn="tl">
                  <a:srgbClr val="000000">
                    <a:alpha val="43137"/>
                  </a:srgbClr>
                </a:outerShdw>
              </a:effectLst>
            </a:endParaRPr>
          </a:p>
          <a:p>
            <a:endParaRPr lang="pl-PL" sz="2400" b="1" dirty="0">
              <a:solidFill>
                <a:srgbClr val="002060"/>
              </a:solidFill>
              <a:effectLst>
                <a:outerShdw blurRad="38100" dist="38100" dir="2700000" algn="tl">
                  <a:srgbClr val="000000">
                    <a:alpha val="43137"/>
                  </a:srgbClr>
                </a:outerShdw>
              </a:effectLst>
            </a:endParaRPr>
          </a:p>
          <a:p>
            <a:pPr marL="571500" lvl="0" indent="-571500">
              <a:buFont typeface="Arial" pitchFamily="34" charset="0"/>
              <a:buChar char="•"/>
            </a:pPr>
            <a:r>
              <a:rPr lang="pl-PL" sz="2400" dirty="0" err="1">
                <a:solidFill>
                  <a:srgbClr val="002060"/>
                </a:solidFill>
                <a:effectLst>
                  <a:outerShdw blurRad="38100" dist="38100" dir="2700000" algn="tl">
                    <a:srgbClr val="000000">
                      <a:alpha val="43137"/>
                    </a:srgbClr>
                  </a:outerShdw>
                </a:effectLst>
              </a:rPr>
              <a:t>preparation</a:t>
            </a:r>
            <a:r>
              <a:rPr lang="pl-PL" sz="2400" dirty="0">
                <a:solidFill>
                  <a:srgbClr val="002060"/>
                </a:solidFill>
                <a:effectLst>
                  <a:outerShdw blurRad="38100" dist="38100" dir="2700000" algn="tl">
                    <a:srgbClr val="000000">
                      <a:alpha val="43137"/>
                    </a:srgbClr>
                  </a:outerShdw>
                </a:effectLst>
              </a:rPr>
              <a:t> of the </a:t>
            </a:r>
            <a:r>
              <a:rPr lang="pl-PL" sz="2400" dirty="0" err="1">
                <a:solidFill>
                  <a:srgbClr val="002060"/>
                </a:solidFill>
                <a:effectLst>
                  <a:outerShdw blurRad="38100" dist="38100" dir="2700000" algn="tl">
                    <a:srgbClr val="000000">
                      <a:alpha val="43137"/>
                    </a:srgbClr>
                  </a:outerShdw>
                </a:effectLst>
              </a:rPr>
              <a:t>final</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tourist</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product</a:t>
            </a:r>
            <a:r>
              <a:rPr lang="pl-PL" sz="2400" dirty="0">
                <a:solidFill>
                  <a:srgbClr val="002060"/>
                </a:solidFill>
                <a:effectLst>
                  <a:outerShdw blurRad="38100" dist="38100" dir="2700000" algn="tl">
                    <a:srgbClr val="000000">
                      <a:alpha val="43137"/>
                    </a:srgbClr>
                  </a:outerShdw>
                </a:effectLst>
              </a:rPr>
              <a:t> with the </a:t>
            </a:r>
            <a:r>
              <a:rPr lang="pl-PL" sz="2400" dirty="0" err="1">
                <a:solidFill>
                  <a:srgbClr val="002060"/>
                </a:solidFill>
                <a:effectLst>
                  <a:outerShdw blurRad="38100" dist="38100" dir="2700000" algn="tl">
                    <a:srgbClr val="000000">
                      <a:alpha val="43137"/>
                    </a:srgbClr>
                  </a:outerShdw>
                </a:effectLst>
              </a:rPr>
              <a:t>involvement</a:t>
            </a:r>
            <a:r>
              <a:rPr lang="pl-PL" sz="2400" dirty="0">
                <a:solidFill>
                  <a:srgbClr val="002060"/>
                </a:solidFill>
                <a:effectLst>
                  <a:outerShdw blurRad="38100" dist="38100" dir="2700000" algn="tl">
                    <a:srgbClr val="000000">
                      <a:alpha val="43137"/>
                    </a:srgbClr>
                  </a:outerShdw>
                </a:effectLst>
              </a:rPr>
              <a:t> of the UBC </a:t>
            </a:r>
            <a:r>
              <a:rPr lang="pl-PL" sz="2400" dirty="0" err="1">
                <a:solidFill>
                  <a:srgbClr val="002060"/>
                </a:solidFill>
                <a:effectLst>
                  <a:outerShdw blurRad="38100" dist="38100" dir="2700000" algn="tl">
                    <a:srgbClr val="000000">
                      <a:alpha val="43137"/>
                    </a:srgbClr>
                  </a:outerShdw>
                </a:effectLst>
              </a:rPr>
              <a:t>member</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cities</a:t>
            </a:r>
            <a:r>
              <a:rPr lang="pl-PL" sz="2400" dirty="0">
                <a:solidFill>
                  <a:srgbClr val="002060"/>
                </a:solidFill>
                <a:effectLst>
                  <a:outerShdw blurRad="38100" dist="38100" dir="2700000" algn="tl">
                    <a:srgbClr val="000000">
                      <a:alpha val="43137"/>
                    </a:srgbClr>
                  </a:outerShdw>
                </a:effectLst>
              </a:rPr>
              <a:t>;</a:t>
            </a:r>
          </a:p>
          <a:p>
            <a:pPr marL="571500" lvl="0" indent="-571500">
              <a:buFont typeface="Arial" pitchFamily="34" charset="0"/>
              <a:buChar char="•"/>
            </a:pPr>
            <a:r>
              <a:rPr lang="pl-PL" sz="2400" dirty="0" err="1">
                <a:solidFill>
                  <a:srgbClr val="002060"/>
                </a:solidFill>
                <a:effectLst>
                  <a:outerShdw blurRad="38100" dist="38100" dir="2700000" algn="tl">
                    <a:srgbClr val="000000">
                      <a:alpha val="43137"/>
                    </a:srgbClr>
                  </a:outerShdw>
                </a:effectLst>
              </a:rPr>
              <a:t>creation</a:t>
            </a:r>
            <a:r>
              <a:rPr lang="pl-PL" sz="2400" dirty="0">
                <a:solidFill>
                  <a:srgbClr val="002060"/>
                </a:solidFill>
                <a:effectLst>
                  <a:outerShdw blurRad="38100" dist="38100" dir="2700000" algn="tl">
                    <a:srgbClr val="000000">
                      <a:alpha val="43137"/>
                    </a:srgbClr>
                  </a:outerShdw>
                </a:effectLst>
              </a:rPr>
              <a:t> and </a:t>
            </a:r>
            <a:r>
              <a:rPr lang="pl-PL" sz="2400" dirty="0" err="1">
                <a:solidFill>
                  <a:srgbClr val="002060"/>
                </a:solidFill>
                <a:effectLst>
                  <a:outerShdw blurRad="38100" dist="38100" dir="2700000" algn="tl">
                    <a:srgbClr val="000000">
                      <a:alpha val="43137"/>
                    </a:srgbClr>
                  </a:outerShdw>
                </a:effectLst>
              </a:rPr>
              <a:t>promotion</a:t>
            </a:r>
            <a:r>
              <a:rPr lang="pl-PL" sz="2400" dirty="0">
                <a:solidFill>
                  <a:srgbClr val="002060"/>
                </a:solidFill>
                <a:effectLst>
                  <a:outerShdw blurRad="38100" dist="38100" dir="2700000" algn="tl">
                    <a:srgbClr val="000000">
                      <a:alpha val="43137"/>
                    </a:srgbClr>
                  </a:outerShdw>
                </a:effectLst>
              </a:rPr>
              <a:t> of the </a:t>
            </a:r>
            <a:r>
              <a:rPr lang="pl-PL" sz="2400" dirty="0" err="1">
                <a:solidFill>
                  <a:srgbClr val="002060"/>
                </a:solidFill>
                <a:effectLst>
                  <a:outerShdw blurRad="38100" dist="38100" dir="2700000" algn="tl">
                    <a:srgbClr val="000000">
                      <a:alpha val="43137"/>
                    </a:srgbClr>
                  </a:outerShdw>
                </a:effectLst>
              </a:rPr>
              <a:t>concept</a:t>
            </a:r>
            <a:r>
              <a:rPr lang="pl-PL" sz="2400" dirty="0">
                <a:solidFill>
                  <a:srgbClr val="002060"/>
                </a:solidFill>
                <a:effectLst>
                  <a:outerShdw blurRad="38100" dist="38100" dir="2700000" algn="tl">
                    <a:srgbClr val="000000">
                      <a:alpha val="43137"/>
                    </a:srgbClr>
                  </a:outerShdw>
                </a:effectLst>
              </a:rPr>
              <a:t> of "</a:t>
            </a:r>
            <a:r>
              <a:rPr lang="pl-PL" sz="2400" dirty="0" err="1">
                <a:solidFill>
                  <a:srgbClr val="002060"/>
                </a:solidFill>
                <a:effectLst>
                  <a:outerShdw blurRad="38100" dist="38100" dir="2700000" algn="tl">
                    <a:srgbClr val="000000">
                      <a:alpha val="43137"/>
                    </a:srgbClr>
                  </a:outerShdw>
                </a:effectLst>
              </a:rPr>
              <a:t>Baltic</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Cuisine</a:t>
            </a:r>
            <a:r>
              <a:rPr lang="pl-PL" sz="2400" dirty="0">
                <a:solidFill>
                  <a:srgbClr val="002060"/>
                </a:solidFill>
                <a:effectLst>
                  <a:outerShdw blurRad="38100" dist="38100" dir="2700000" algn="tl">
                    <a:srgbClr val="000000">
                      <a:alpha val="43137"/>
                    </a:srgbClr>
                  </a:outerShdw>
                </a:effectLst>
              </a:rPr>
              <a:t>";</a:t>
            </a:r>
          </a:p>
          <a:p>
            <a:pPr marL="571500" lvl="0" indent="-571500">
              <a:buFont typeface="Arial" pitchFamily="34" charset="0"/>
              <a:buChar char="•"/>
            </a:pPr>
            <a:r>
              <a:rPr lang="pl-PL" sz="2400" dirty="0" err="1">
                <a:solidFill>
                  <a:srgbClr val="002060"/>
                </a:solidFill>
                <a:effectLst>
                  <a:outerShdw blurRad="38100" dist="38100" dir="2700000" algn="tl">
                    <a:srgbClr val="000000">
                      <a:alpha val="43137"/>
                    </a:srgbClr>
                  </a:outerShdw>
                </a:effectLst>
              </a:rPr>
              <a:t>promotion</a:t>
            </a:r>
            <a:r>
              <a:rPr lang="pl-PL" sz="2400" dirty="0">
                <a:solidFill>
                  <a:srgbClr val="002060"/>
                </a:solidFill>
                <a:effectLst>
                  <a:outerShdw blurRad="38100" dist="38100" dir="2700000" algn="tl">
                    <a:srgbClr val="000000">
                      <a:alpha val="43137"/>
                    </a:srgbClr>
                  </a:outerShdw>
                </a:effectLst>
              </a:rPr>
              <a:t> of the </a:t>
            </a:r>
            <a:r>
              <a:rPr lang="pl-PL" sz="2400" dirty="0" err="1">
                <a:solidFill>
                  <a:srgbClr val="002060"/>
                </a:solidFill>
                <a:effectLst>
                  <a:outerShdw blurRad="38100" dist="38100" dir="2700000" algn="tl">
                    <a:srgbClr val="000000">
                      <a:alpha val="43137"/>
                    </a:srgbClr>
                  </a:outerShdw>
                </a:effectLst>
              </a:rPr>
              <a:t>Baltic</a:t>
            </a:r>
            <a:r>
              <a:rPr lang="pl-PL" sz="2400" dirty="0">
                <a:solidFill>
                  <a:srgbClr val="002060"/>
                </a:solidFill>
                <a:effectLst>
                  <a:outerShdw blurRad="38100" dist="38100" dir="2700000" algn="tl">
                    <a:srgbClr val="000000">
                      <a:alpha val="43137"/>
                    </a:srgbClr>
                  </a:outerShdw>
                </a:effectLst>
              </a:rPr>
              <a:t> Sea Region, </a:t>
            </a:r>
            <a:r>
              <a:rPr lang="pl-PL" sz="2400" dirty="0" err="1">
                <a:solidFill>
                  <a:srgbClr val="002060"/>
                </a:solidFill>
                <a:effectLst>
                  <a:outerShdw blurRad="38100" dist="38100" dir="2700000" algn="tl">
                    <a:srgbClr val="000000">
                      <a:alpha val="43137"/>
                    </a:srgbClr>
                  </a:outerShdw>
                </a:effectLst>
              </a:rPr>
              <a:t>its</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traditions</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customs</a:t>
            </a:r>
            <a:r>
              <a:rPr lang="pl-PL" sz="2400" dirty="0">
                <a:solidFill>
                  <a:srgbClr val="002060"/>
                </a:solidFill>
                <a:effectLst>
                  <a:outerShdw blurRad="38100" dist="38100" dir="2700000" algn="tl">
                    <a:srgbClr val="000000">
                      <a:alpha val="43137"/>
                    </a:srgbClr>
                  </a:outerShdw>
                </a:effectLst>
              </a:rPr>
              <a:t> and </a:t>
            </a:r>
            <a:r>
              <a:rPr lang="pl-PL" sz="2400" dirty="0" err="1">
                <a:solidFill>
                  <a:srgbClr val="002060"/>
                </a:solidFill>
                <a:effectLst>
                  <a:outerShdw blurRad="38100" dist="38100" dir="2700000" algn="tl">
                    <a:srgbClr val="000000">
                      <a:alpha val="43137"/>
                    </a:srgbClr>
                  </a:outerShdw>
                </a:effectLst>
              </a:rPr>
              <a:t>current</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tourist</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offer</a:t>
            </a:r>
            <a:endParaRPr lang="pl-PL" sz="2400" dirty="0">
              <a:solidFill>
                <a:srgbClr val="002060"/>
              </a:solidFill>
              <a:effectLst>
                <a:outerShdw blurRad="38100" dist="38100" dir="2700000" algn="tl">
                  <a:srgbClr val="000000">
                    <a:alpha val="43137"/>
                  </a:srgbClr>
                </a:outerShdw>
              </a:effectLst>
            </a:endParaRPr>
          </a:p>
        </p:txBody>
      </p:sp>
      <p:pic>
        <p:nvPicPr>
          <p:cNvPr id="7" name="Picture 3" descr="C:\Users\Ryszard Admin\AppData\Local\Microsoft\Windows\Temporary Internet Files\Content.IE5\S23UVS92\MP90044259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004" y="1340768"/>
            <a:ext cx="2499221"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677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Asia\KARR\Logo\KARR-aktualne-przezroczys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6213988"/>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2901243" y="264864"/>
            <a:ext cx="5979522" cy="461665"/>
          </a:xfrm>
          <a:prstGeom prst="rect">
            <a:avLst/>
          </a:prstGeom>
        </p:spPr>
        <p:txBody>
          <a:bodyPr wrap="none">
            <a:spAutoFit/>
          </a:bodyPr>
          <a:lstStyle/>
          <a:p>
            <a:r>
              <a:rPr lang="pl-PL" sz="2400" b="1" dirty="0">
                <a:solidFill>
                  <a:srgbClr val="FF0000"/>
                </a:solidFill>
                <a:effectLst>
                  <a:outerShdw blurRad="38100" dist="38100" dir="2700000" algn="tl">
                    <a:srgbClr val="000000">
                      <a:alpha val="43137"/>
                    </a:srgbClr>
                  </a:outerShdw>
                </a:effectLst>
              </a:rPr>
              <a:t>"</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Culinary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Route</a:t>
            </a:r>
            <a:r>
              <a:rPr lang="pl-PL" sz="2400" b="1" dirty="0">
                <a:solidFill>
                  <a:srgbClr val="FF0000"/>
                </a:solidFill>
                <a:effectLst>
                  <a:outerShdw blurRad="38100" dist="38100" dir="2700000" algn="tl">
                    <a:srgbClr val="000000">
                      <a:alpha val="43137"/>
                    </a:srgbClr>
                  </a:outerShdw>
                </a:effectLst>
              </a:rPr>
              <a:t> - </a:t>
            </a:r>
            <a:r>
              <a:rPr lang="pl-PL" sz="2400" b="1" dirty="0" err="1">
                <a:solidFill>
                  <a:srgbClr val="FF0000"/>
                </a:solidFill>
                <a:effectLst>
                  <a:outerShdw blurRad="38100" dist="38100" dir="2700000" algn="tl">
                    <a:srgbClr val="000000">
                      <a:alpha val="43137"/>
                    </a:srgbClr>
                  </a:outerShdw>
                </a:effectLst>
              </a:rPr>
              <a:t>enjoy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Cuisine</a:t>
            </a:r>
            <a:r>
              <a:rPr lang="pl-PL" sz="2400" b="1" dirty="0">
                <a:solidFill>
                  <a:srgbClr val="FF0000"/>
                </a:solidFill>
                <a:effectLst>
                  <a:outerShdw blurRad="38100" dist="38100" dir="2700000" algn="tl">
                    <a:srgbClr val="000000">
                      <a:alpha val="43137"/>
                    </a:srgbClr>
                  </a:outerShdw>
                </a:effectLst>
              </a:rPr>
              <a:t>"</a:t>
            </a:r>
            <a:endParaRPr lang="pl-PL" sz="2400" b="1"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45" y="5858336"/>
            <a:ext cx="2204335" cy="89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52" y="285568"/>
            <a:ext cx="2587891" cy="123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ostokąt 2"/>
          <p:cNvSpPr/>
          <p:nvPr/>
        </p:nvSpPr>
        <p:spPr>
          <a:xfrm>
            <a:off x="3768197" y="1196752"/>
            <a:ext cx="5112568" cy="4093428"/>
          </a:xfrm>
          <a:prstGeom prst="rect">
            <a:avLst/>
          </a:prstGeom>
        </p:spPr>
        <p:txBody>
          <a:bodyPr wrap="square">
            <a:spAutoFit/>
          </a:bodyPr>
          <a:lstStyle/>
          <a:p>
            <a:r>
              <a:rPr lang="pl-PL" sz="2400" dirty="0">
                <a:solidFill>
                  <a:srgbClr val="002060"/>
                </a:solidFill>
                <a:effectLst>
                  <a:outerShdw blurRad="38100" dist="38100" dir="2700000" algn="tl">
                    <a:srgbClr val="000000">
                      <a:alpha val="43137"/>
                    </a:srgbClr>
                  </a:outerShdw>
                </a:effectLst>
              </a:rPr>
              <a:t>The </a:t>
            </a:r>
            <a:r>
              <a:rPr lang="pl-PL" sz="2400" dirty="0" err="1">
                <a:solidFill>
                  <a:srgbClr val="002060"/>
                </a:solidFill>
                <a:effectLst>
                  <a:outerShdw blurRad="38100" dist="38100" dir="2700000" algn="tl">
                    <a:srgbClr val="000000">
                      <a:alpha val="43137"/>
                    </a:srgbClr>
                  </a:outerShdw>
                </a:effectLst>
              </a:rPr>
              <a:t>project</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will</a:t>
            </a:r>
            <a:r>
              <a:rPr lang="pl-PL" sz="2400" dirty="0">
                <a:solidFill>
                  <a:srgbClr val="002060"/>
                </a:solidFill>
                <a:effectLst>
                  <a:outerShdw blurRad="38100" dist="38100" dir="2700000" algn="tl">
                    <a:srgbClr val="000000">
                      <a:alpha val="43137"/>
                    </a:srgbClr>
                  </a:outerShdw>
                </a:effectLst>
              </a:rPr>
              <a:t> be </a:t>
            </a:r>
            <a:r>
              <a:rPr lang="pl-PL" sz="2400" dirty="0" err="1">
                <a:solidFill>
                  <a:srgbClr val="002060"/>
                </a:solidFill>
                <a:effectLst>
                  <a:outerShdw blurRad="38100" dist="38100" dir="2700000" algn="tl">
                    <a:srgbClr val="000000">
                      <a:alpha val="43137"/>
                    </a:srgbClr>
                  </a:outerShdw>
                </a:effectLst>
              </a:rPr>
              <a:t>implemented</a:t>
            </a:r>
            <a:r>
              <a:rPr lang="pl-PL" sz="2400" dirty="0">
                <a:solidFill>
                  <a:srgbClr val="002060"/>
                </a:solidFill>
                <a:effectLst>
                  <a:outerShdw blurRad="38100" dist="38100" dir="2700000" algn="tl">
                    <a:srgbClr val="000000">
                      <a:alpha val="43137"/>
                    </a:srgbClr>
                  </a:outerShdw>
                </a:effectLst>
              </a:rPr>
              <a:t> in the period </a:t>
            </a:r>
            <a:r>
              <a:rPr lang="pl-PL" sz="2400" dirty="0" err="1">
                <a:solidFill>
                  <a:srgbClr val="002060"/>
                </a:solidFill>
                <a:effectLst>
                  <a:outerShdw blurRad="38100" dist="38100" dir="2700000" algn="tl">
                    <a:srgbClr val="000000">
                      <a:alpha val="43137"/>
                    </a:srgbClr>
                  </a:outerShdw>
                </a:effectLst>
              </a:rPr>
              <a:t>February</a:t>
            </a:r>
            <a:r>
              <a:rPr lang="pl-PL" sz="2400" dirty="0">
                <a:solidFill>
                  <a:srgbClr val="002060"/>
                </a:solidFill>
                <a:effectLst>
                  <a:outerShdw blurRad="38100" dist="38100" dir="2700000" algn="tl">
                    <a:srgbClr val="000000">
                      <a:alpha val="43137"/>
                    </a:srgbClr>
                  </a:outerShdw>
                </a:effectLst>
              </a:rPr>
              <a:t> 2012 - </a:t>
            </a:r>
            <a:r>
              <a:rPr lang="pl-PL" sz="2400" dirty="0" smtClean="0">
                <a:solidFill>
                  <a:srgbClr val="002060"/>
                </a:solidFill>
                <a:effectLst>
                  <a:outerShdw blurRad="38100" dist="38100" dir="2700000" algn="tl">
                    <a:srgbClr val="000000">
                      <a:alpha val="43137"/>
                    </a:srgbClr>
                  </a:outerShdw>
                </a:effectLst>
              </a:rPr>
              <a:t>March 2013, </a:t>
            </a:r>
            <a:r>
              <a:rPr lang="pl-PL" sz="2400" dirty="0">
                <a:solidFill>
                  <a:srgbClr val="002060"/>
                </a:solidFill>
                <a:effectLst>
                  <a:outerShdw blurRad="38100" dist="38100" dir="2700000" algn="tl">
                    <a:srgbClr val="000000">
                      <a:alpha val="43137"/>
                    </a:srgbClr>
                  </a:outerShdw>
                </a:effectLst>
              </a:rPr>
              <a:t>and </a:t>
            </a:r>
            <a:r>
              <a:rPr lang="pl-PL" sz="2400" dirty="0" err="1">
                <a:solidFill>
                  <a:srgbClr val="002060"/>
                </a:solidFill>
                <a:effectLst>
                  <a:outerShdw blurRad="38100" dist="38100" dir="2700000" algn="tl">
                    <a:srgbClr val="000000">
                      <a:alpha val="43137"/>
                    </a:srgbClr>
                  </a:outerShdw>
                </a:effectLst>
              </a:rPr>
              <a:t>its</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various</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stages</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look</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like</a:t>
            </a:r>
            <a:r>
              <a:rPr lang="pl-PL" sz="2400" dirty="0">
                <a:solidFill>
                  <a:srgbClr val="002060"/>
                </a:solidFill>
                <a:effectLst>
                  <a:outerShdw blurRad="38100" dist="38100" dir="2700000" algn="tl">
                    <a:srgbClr val="000000">
                      <a:alpha val="43137"/>
                    </a:srgbClr>
                  </a:outerShdw>
                </a:effectLst>
              </a:rPr>
              <a:t> </a:t>
            </a:r>
            <a:r>
              <a:rPr lang="pl-PL" sz="2400" dirty="0" err="1">
                <a:solidFill>
                  <a:srgbClr val="002060"/>
                </a:solidFill>
                <a:effectLst>
                  <a:outerShdw blurRad="38100" dist="38100" dir="2700000" algn="tl">
                    <a:srgbClr val="000000">
                      <a:alpha val="43137"/>
                    </a:srgbClr>
                  </a:outerShdw>
                </a:effectLst>
              </a:rPr>
              <a:t>this</a:t>
            </a:r>
            <a:r>
              <a:rPr lang="pl-PL" sz="2400" dirty="0">
                <a:solidFill>
                  <a:srgbClr val="002060"/>
                </a:solidFill>
                <a:effectLst>
                  <a:outerShdw blurRad="38100" dist="38100" dir="2700000" algn="tl">
                    <a:srgbClr val="000000">
                      <a:alpha val="43137"/>
                    </a:srgbClr>
                  </a:outerShdw>
                </a:effectLst>
              </a:rPr>
              <a:t>:</a:t>
            </a:r>
          </a:p>
          <a:p>
            <a:endParaRPr lang="pl-PL" sz="800" dirty="0">
              <a:solidFill>
                <a:srgbClr val="002060"/>
              </a:solidFill>
              <a:effectLst>
                <a:outerShdw blurRad="38100" dist="38100" dir="2700000" algn="tl">
                  <a:srgbClr val="000000">
                    <a:alpha val="43137"/>
                  </a:srgbClr>
                </a:outerShdw>
              </a:effectLst>
            </a:endParaRPr>
          </a:p>
          <a:p>
            <a:pPr marL="514350" indent="-514350">
              <a:buFont typeface="+mj-lt"/>
              <a:buAutoNum type="arabicPeriod"/>
            </a:pPr>
            <a:r>
              <a:rPr lang="pl-PL" sz="2000" dirty="0" err="1">
                <a:solidFill>
                  <a:srgbClr val="002060"/>
                </a:solidFill>
                <a:effectLst>
                  <a:outerShdw blurRad="38100" dist="38100" dir="2700000" algn="tl">
                    <a:srgbClr val="000000">
                      <a:alpha val="43137"/>
                    </a:srgbClr>
                  </a:outerShdw>
                </a:effectLst>
              </a:rPr>
              <a:t>Introductory</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stage</a:t>
            </a:r>
            <a:r>
              <a:rPr lang="pl-PL" sz="2000" dirty="0">
                <a:solidFill>
                  <a:srgbClr val="002060"/>
                </a:solidFill>
                <a:effectLst>
                  <a:outerShdw blurRad="38100" dist="38100" dir="2700000" algn="tl">
                    <a:srgbClr val="000000">
                      <a:alpha val="43137"/>
                    </a:srgbClr>
                  </a:outerShdw>
                </a:effectLst>
              </a:rPr>
              <a:t> of </a:t>
            </a:r>
            <a:r>
              <a:rPr lang="pl-PL" sz="2000" dirty="0" err="1">
                <a:solidFill>
                  <a:srgbClr val="002060"/>
                </a:solidFill>
                <a:effectLst>
                  <a:outerShdw blurRad="38100" dist="38100" dir="2700000" algn="tl">
                    <a:srgbClr val="000000">
                      <a:alpha val="43137"/>
                    </a:srgbClr>
                  </a:outerShdw>
                </a:effectLst>
              </a:rPr>
              <a:t>information</a:t>
            </a:r>
            <a:r>
              <a:rPr lang="pl-PL" sz="2000" dirty="0">
                <a:solidFill>
                  <a:srgbClr val="002060"/>
                </a:solidFill>
                <a:effectLst>
                  <a:outerShdw blurRad="38100" dist="38100" dir="2700000" algn="tl">
                    <a:srgbClr val="000000">
                      <a:alpha val="43137"/>
                    </a:srgbClr>
                  </a:outerShdw>
                </a:effectLst>
              </a:rPr>
              <a:t> - mailing </a:t>
            </a:r>
            <a:r>
              <a:rPr lang="pl-PL" sz="2000" dirty="0" smtClean="0">
                <a:solidFill>
                  <a:srgbClr val="002060"/>
                </a:solidFill>
                <a:effectLst>
                  <a:outerShdw blurRad="38100" dist="38100" dir="2700000" algn="tl">
                    <a:srgbClr val="000000">
                      <a:alpha val="43137"/>
                    </a:srgbClr>
                  </a:outerShdw>
                </a:effectLst>
              </a:rPr>
              <a:t>to UBC </a:t>
            </a:r>
            <a:r>
              <a:rPr lang="pl-PL" sz="2000" dirty="0" err="1">
                <a:solidFill>
                  <a:srgbClr val="002060"/>
                </a:solidFill>
                <a:effectLst>
                  <a:outerShdw blurRad="38100" dist="38100" dir="2700000" algn="tl">
                    <a:srgbClr val="000000">
                      <a:alpha val="43137"/>
                    </a:srgbClr>
                  </a:outerShdw>
                </a:effectLst>
              </a:rPr>
              <a:t>member</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cities</a:t>
            </a:r>
            <a:r>
              <a:rPr lang="pl-PL" sz="2000" dirty="0">
                <a:solidFill>
                  <a:srgbClr val="002060"/>
                </a:solidFill>
                <a:effectLst>
                  <a:outerShdw blurRad="38100" dist="38100" dir="2700000" algn="tl">
                    <a:srgbClr val="000000">
                      <a:alpha val="43137"/>
                    </a:srgbClr>
                  </a:outerShdw>
                </a:effectLst>
              </a:rPr>
              <a:t> with </a:t>
            </a:r>
            <a:r>
              <a:rPr lang="pl-PL" sz="2000" dirty="0" err="1">
                <a:solidFill>
                  <a:srgbClr val="002060"/>
                </a:solidFill>
                <a:effectLst>
                  <a:outerShdw blurRad="38100" dist="38100" dir="2700000" algn="tl">
                    <a:srgbClr val="000000">
                      <a:alpha val="43137"/>
                    </a:srgbClr>
                  </a:outerShdw>
                </a:effectLst>
              </a:rPr>
              <a:t>information</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about</a:t>
            </a:r>
            <a:r>
              <a:rPr lang="pl-PL" sz="2000" dirty="0">
                <a:solidFill>
                  <a:srgbClr val="002060"/>
                </a:solidFill>
                <a:effectLst>
                  <a:outerShdw blurRad="38100" dist="38100" dir="2700000" algn="tl">
                    <a:srgbClr val="000000">
                      <a:alpha val="43137"/>
                    </a:srgbClr>
                  </a:outerShdw>
                </a:effectLst>
              </a:rPr>
              <a:t> the </a:t>
            </a:r>
            <a:r>
              <a:rPr lang="pl-PL" sz="2000" dirty="0" err="1">
                <a:solidFill>
                  <a:srgbClr val="002060"/>
                </a:solidFill>
                <a:effectLst>
                  <a:outerShdw blurRad="38100" dist="38100" dir="2700000" algn="tl">
                    <a:srgbClr val="000000">
                      <a:alpha val="43137"/>
                    </a:srgbClr>
                  </a:outerShdw>
                </a:effectLst>
              </a:rPr>
              <a:t>project</a:t>
            </a:r>
            <a:r>
              <a:rPr lang="pl-PL" sz="2000" dirty="0">
                <a:solidFill>
                  <a:srgbClr val="002060"/>
                </a:solidFill>
                <a:effectLst>
                  <a:outerShdw blurRad="38100" dist="38100" dir="2700000" algn="tl">
                    <a:srgbClr val="000000">
                      <a:alpha val="43137"/>
                    </a:srgbClr>
                  </a:outerShdw>
                </a:effectLst>
              </a:rPr>
              <a:t>;</a:t>
            </a:r>
          </a:p>
          <a:p>
            <a:pPr marL="514350" lvl="0" indent="-514350">
              <a:buFont typeface="+mj-lt"/>
              <a:buAutoNum type="arabicPeriod"/>
            </a:pPr>
            <a:r>
              <a:rPr lang="pl-PL" sz="2000" dirty="0" err="1">
                <a:solidFill>
                  <a:srgbClr val="002060"/>
                </a:solidFill>
                <a:effectLst>
                  <a:outerShdw blurRad="38100" dist="38100" dir="2700000" algn="tl">
                    <a:srgbClr val="000000">
                      <a:alpha val="43137"/>
                    </a:srgbClr>
                  </a:outerShdw>
                </a:effectLst>
              </a:rPr>
              <a:t>Gathering</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information</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about</a:t>
            </a:r>
            <a:r>
              <a:rPr lang="pl-PL" sz="2000" dirty="0">
                <a:solidFill>
                  <a:srgbClr val="002060"/>
                </a:solidFill>
                <a:effectLst>
                  <a:outerShdw blurRad="38100" dist="38100" dir="2700000" algn="tl">
                    <a:srgbClr val="000000">
                      <a:alpha val="43137"/>
                    </a:srgbClr>
                  </a:outerShdw>
                </a:effectLst>
              </a:rPr>
              <a:t> the </a:t>
            </a:r>
            <a:r>
              <a:rPr lang="pl-PL" sz="2000" dirty="0" err="1">
                <a:solidFill>
                  <a:srgbClr val="002060"/>
                </a:solidFill>
                <a:effectLst>
                  <a:outerShdw blurRad="38100" dist="38100" dir="2700000" algn="tl">
                    <a:srgbClr val="000000">
                      <a:alpha val="43137"/>
                    </a:srgbClr>
                  </a:outerShdw>
                </a:effectLst>
              </a:rPr>
              <a:t>culinary</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traditions</a:t>
            </a:r>
            <a:r>
              <a:rPr lang="pl-PL" sz="2000" dirty="0">
                <a:solidFill>
                  <a:srgbClr val="002060"/>
                </a:solidFill>
                <a:effectLst>
                  <a:outerShdw blurRad="38100" dist="38100" dir="2700000" algn="tl">
                    <a:srgbClr val="000000">
                      <a:alpha val="43137"/>
                    </a:srgbClr>
                  </a:outerShdw>
                </a:effectLst>
              </a:rPr>
              <a:t> of </a:t>
            </a:r>
            <a:r>
              <a:rPr lang="pl-PL" sz="2000" dirty="0" err="1">
                <a:solidFill>
                  <a:srgbClr val="002060"/>
                </a:solidFill>
                <a:effectLst>
                  <a:outerShdw blurRad="38100" dist="38100" dir="2700000" algn="tl">
                    <a:srgbClr val="000000">
                      <a:alpha val="43137"/>
                    </a:srgbClr>
                  </a:outerShdw>
                </a:effectLst>
              </a:rPr>
              <a:t>each</a:t>
            </a:r>
            <a:r>
              <a:rPr lang="pl-PL" sz="2000" dirty="0">
                <a:solidFill>
                  <a:srgbClr val="002060"/>
                </a:solidFill>
                <a:effectLst>
                  <a:outerShdw blurRad="38100" dist="38100" dir="2700000" algn="tl">
                    <a:srgbClr val="000000">
                      <a:alpha val="43137"/>
                    </a:srgbClr>
                  </a:outerShdw>
                </a:effectLst>
              </a:rPr>
              <a:t> BSR country - </a:t>
            </a:r>
            <a:r>
              <a:rPr lang="pl-PL" sz="2000" dirty="0" err="1">
                <a:solidFill>
                  <a:srgbClr val="002060"/>
                </a:solidFill>
                <a:effectLst>
                  <a:outerShdw blurRad="38100" dist="38100" dir="2700000" algn="tl">
                    <a:srgbClr val="000000">
                      <a:alpha val="43137"/>
                    </a:srgbClr>
                  </a:outerShdw>
                </a:effectLst>
              </a:rPr>
              <a:t>cooperation</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within</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CoT</a:t>
            </a:r>
            <a:r>
              <a:rPr lang="pl-PL" sz="2000" dirty="0">
                <a:solidFill>
                  <a:srgbClr val="002060"/>
                </a:solidFill>
                <a:effectLst>
                  <a:outerShdw blurRad="38100" dist="38100" dir="2700000" algn="tl">
                    <a:srgbClr val="000000">
                      <a:alpha val="43137"/>
                    </a:srgbClr>
                  </a:outerShdw>
                </a:effectLst>
              </a:rPr>
              <a:t> and </a:t>
            </a:r>
            <a:r>
              <a:rPr lang="pl-PL" sz="2000" dirty="0" err="1">
                <a:solidFill>
                  <a:srgbClr val="002060"/>
                </a:solidFill>
                <a:effectLst>
                  <a:outerShdw blurRad="38100" dist="38100" dir="2700000" algn="tl">
                    <a:srgbClr val="000000">
                      <a:alpha val="43137"/>
                    </a:srgbClr>
                  </a:outerShdw>
                </a:effectLst>
              </a:rPr>
              <a:t>between</a:t>
            </a:r>
            <a:r>
              <a:rPr lang="pl-PL" sz="2000" dirty="0">
                <a:solidFill>
                  <a:srgbClr val="002060"/>
                </a:solidFill>
                <a:effectLst>
                  <a:outerShdw blurRad="38100" dist="38100" dir="2700000" algn="tl">
                    <a:srgbClr val="000000">
                      <a:alpha val="43137"/>
                    </a:srgbClr>
                  </a:outerShdw>
                </a:effectLst>
              </a:rPr>
              <a:t> UBC </a:t>
            </a:r>
            <a:r>
              <a:rPr lang="pl-PL" sz="2000" dirty="0" err="1">
                <a:solidFill>
                  <a:srgbClr val="002060"/>
                </a:solidFill>
                <a:effectLst>
                  <a:outerShdw blurRad="38100" dist="38100" dir="2700000" algn="tl">
                    <a:srgbClr val="000000">
                      <a:alpha val="43137"/>
                    </a:srgbClr>
                  </a:outerShdw>
                </a:effectLst>
              </a:rPr>
              <a:t>member</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cities</a:t>
            </a:r>
            <a:r>
              <a:rPr lang="pl-PL" sz="2000" dirty="0">
                <a:solidFill>
                  <a:srgbClr val="002060"/>
                </a:solidFill>
                <a:effectLst>
                  <a:outerShdw blurRad="38100" dist="38100" dir="2700000" algn="tl">
                    <a:srgbClr val="000000">
                      <a:alpha val="43137"/>
                    </a:srgbClr>
                  </a:outerShdw>
                </a:effectLst>
              </a:rPr>
              <a:t>;</a:t>
            </a:r>
          </a:p>
          <a:p>
            <a:pPr marL="514350" lvl="0" indent="-514350">
              <a:buFont typeface="+mj-lt"/>
              <a:buAutoNum type="arabicPeriod"/>
            </a:pPr>
            <a:r>
              <a:rPr lang="pl-PL" sz="2000" dirty="0" err="1">
                <a:solidFill>
                  <a:srgbClr val="002060"/>
                </a:solidFill>
                <a:effectLst>
                  <a:outerShdw blurRad="38100" dist="38100" dir="2700000" algn="tl">
                    <a:srgbClr val="000000">
                      <a:alpha val="43137"/>
                    </a:srgbClr>
                  </a:outerShdw>
                </a:effectLst>
              </a:rPr>
              <a:t>Creating</a:t>
            </a:r>
            <a:r>
              <a:rPr lang="pl-PL" sz="2000" dirty="0">
                <a:solidFill>
                  <a:srgbClr val="002060"/>
                </a:solidFill>
                <a:effectLst>
                  <a:outerShdw blurRad="38100" dist="38100" dir="2700000" algn="tl">
                    <a:srgbClr val="000000">
                      <a:alpha val="43137"/>
                    </a:srgbClr>
                  </a:outerShdw>
                </a:effectLst>
              </a:rPr>
              <a:t> a logo of the  </a:t>
            </a:r>
            <a:r>
              <a:rPr lang="pl-PL" sz="2000" dirty="0" err="1">
                <a:solidFill>
                  <a:srgbClr val="002060"/>
                </a:solidFill>
                <a:effectLst>
                  <a:outerShdw blurRad="38100" dist="38100" dir="2700000" algn="tl">
                    <a:srgbClr val="000000">
                      <a:alpha val="43137"/>
                    </a:srgbClr>
                  </a:outerShdw>
                </a:effectLst>
              </a:rPr>
              <a:t>Baltic</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Culinary</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Route</a:t>
            </a:r>
            <a:r>
              <a:rPr lang="pl-PL" sz="2000" dirty="0">
                <a:solidFill>
                  <a:srgbClr val="002060"/>
                </a:solidFill>
                <a:effectLst>
                  <a:outerShdw blurRad="38100" dist="38100" dir="2700000" algn="tl">
                    <a:srgbClr val="000000">
                      <a:alpha val="43137"/>
                    </a:srgbClr>
                  </a:outerShdw>
                </a:effectLst>
              </a:rPr>
              <a:t> and  Marketing Plan for BCR</a:t>
            </a:r>
            <a:r>
              <a:rPr lang="pl-PL" sz="2000" dirty="0" smtClean="0">
                <a:solidFill>
                  <a:srgbClr val="002060"/>
                </a:solidFill>
                <a:effectLst>
                  <a:outerShdw blurRad="38100" dist="38100" dir="2700000" algn="tl">
                    <a:srgbClr val="000000">
                      <a:alpha val="43137"/>
                    </a:srgbClr>
                  </a:outerShdw>
                </a:effectLst>
              </a:rPr>
              <a:t>.</a:t>
            </a:r>
            <a:endParaRPr lang="pl-PL" sz="2000" dirty="0">
              <a:solidFill>
                <a:srgbClr val="002060"/>
              </a:solidFill>
              <a:effectLst>
                <a:outerShdw blurRad="38100" dist="38100" dir="2700000" algn="tl">
                  <a:srgbClr val="000000">
                    <a:alpha val="43137"/>
                  </a:srgbClr>
                </a:outerShdw>
              </a:effectLst>
            </a:endParaRPr>
          </a:p>
        </p:txBody>
      </p:sp>
      <p:pic>
        <p:nvPicPr>
          <p:cNvPr id="8" name="Picture 2" descr="C:\Users\Ryszard Admin\AppData\Local\Microsoft\Windows\Temporary Internet Files\Content.IE5\1UIP1IE1\MP90044261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772816"/>
            <a:ext cx="2817377" cy="422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5165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Asia\KARR\Logo\KARR-aktualne-przezroczys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6213988"/>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2901243" y="264864"/>
            <a:ext cx="5979522" cy="461665"/>
          </a:xfrm>
          <a:prstGeom prst="rect">
            <a:avLst/>
          </a:prstGeom>
        </p:spPr>
        <p:txBody>
          <a:bodyPr wrap="none">
            <a:spAutoFit/>
          </a:bodyPr>
          <a:lstStyle/>
          <a:p>
            <a:r>
              <a:rPr lang="pl-PL" sz="2400" b="1" dirty="0">
                <a:solidFill>
                  <a:srgbClr val="FF0000"/>
                </a:solidFill>
                <a:effectLst>
                  <a:outerShdw blurRad="38100" dist="38100" dir="2700000" algn="tl">
                    <a:srgbClr val="000000">
                      <a:alpha val="43137"/>
                    </a:srgbClr>
                  </a:outerShdw>
                </a:effectLst>
              </a:rPr>
              <a:t>"</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Culinary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Route</a:t>
            </a:r>
            <a:r>
              <a:rPr lang="pl-PL" sz="2400" b="1" dirty="0">
                <a:solidFill>
                  <a:srgbClr val="FF0000"/>
                </a:solidFill>
                <a:effectLst>
                  <a:outerShdw blurRad="38100" dist="38100" dir="2700000" algn="tl">
                    <a:srgbClr val="000000">
                      <a:alpha val="43137"/>
                    </a:srgbClr>
                  </a:outerShdw>
                </a:effectLst>
              </a:rPr>
              <a:t> - </a:t>
            </a:r>
            <a:r>
              <a:rPr lang="pl-PL" sz="2400" b="1" dirty="0" err="1">
                <a:solidFill>
                  <a:srgbClr val="FF0000"/>
                </a:solidFill>
                <a:effectLst>
                  <a:outerShdw blurRad="38100" dist="38100" dir="2700000" algn="tl">
                    <a:srgbClr val="000000">
                      <a:alpha val="43137"/>
                    </a:srgbClr>
                  </a:outerShdw>
                </a:effectLst>
              </a:rPr>
              <a:t>enjoy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Cuisine</a:t>
            </a:r>
            <a:r>
              <a:rPr lang="pl-PL" sz="2400" b="1" dirty="0">
                <a:solidFill>
                  <a:srgbClr val="FF0000"/>
                </a:solidFill>
                <a:effectLst>
                  <a:outerShdw blurRad="38100" dist="38100" dir="2700000" algn="tl">
                    <a:srgbClr val="000000">
                      <a:alpha val="43137"/>
                    </a:srgbClr>
                  </a:outerShdw>
                </a:effectLst>
              </a:rPr>
              <a:t>"</a:t>
            </a:r>
            <a:endParaRPr lang="pl-PL" sz="2400" b="1"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45" y="5858336"/>
            <a:ext cx="2204335" cy="89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52" y="285568"/>
            <a:ext cx="2587891" cy="123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ostokąt 2"/>
          <p:cNvSpPr/>
          <p:nvPr/>
        </p:nvSpPr>
        <p:spPr>
          <a:xfrm>
            <a:off x="251520" y="1856287"/>
            <a:ext cx="5112568" cy="3477875"/>
          </a:xfrm>
          <a:prstGeom prst="rect">
            <a:avLst/>
          </a:prstGeom>
        </p:spPr>
        <p:txBody>
          <a:bodyPr wrap="square">
            <a:spAutoFit/>
          </a:bodyPr>
          <a:lstStyle/>
          <a:p>
            <a:pPr marL="457200" indent="-457200">
              <a:buFontTx/>
              <a:buAutoNum type="arabicPeriod" startAt="4"/>
            </a:pPr>
            <a:r>
              <a:rPr lang="pl-PL" sz="2000" dirty="0" err="1" smtClean="0">
                <a:solidFill>
                  <a:srgbClr val="002060"/>
                </a:solidFill>
                <a:effectLst>
                  <a:outerShdw blurRad="38100" dist="38100" dir="2700000" algn="tl">
                    <a:srgbClr val="000000">
                      <a:alpha val="43137"/>
                    </a:srgbClr>
                  </a:outerShdw>
                </a:effectLst>
              </a:rPr>
              <a:t>Creation</a:t>
            </a:r>
            <a:r>
              <a:rPr lang="pl-PL" sz="2000" dirty="0" smtClean="0">
                <a:solidFill>
                  <a:srgbClr val="002060"/>
                </a:solidFill>
                <a:effectLst>
                  <a:outerShdw blurRad="38100" dist="38100" dir="2700000" algn="tl">
                    <a:srgbClr val="000000">
                      <a:alpha val="43137"/>
                    </a:srgbClr>
                  </a:outerShdw>
                </a:effectLst>
              </a:rPr>
              <a:t> of </a:t>
            </a:r>
            <a:r>
              <a:rPr lang="pl-PL" sz="2000" dirty="0" err="1" smtClean="0">
                <a:solidFill>
                  <a:srgbClr val="002060"/>
                </a:solidFill>
                <a:effectLst>
                  <a:outerShdw blurRad="38100" dist="38100" dir="2700000" algn="tl">
                    <a:srgbClr val="000000">
                      <a:alpha val="43137"/>
                    </a:srgbClr>
                  </a:outerShdw>
                </a:effectLst>
              </a:rPr>
              <a:t>geographical</a:t>
            </a:r>
            <a:r>
              <a:rPr lang="pl-PL" sz="2000" dirty="0" smtClean="0">
                <a:solidFill>
                  <a:srgbClr val="002060"/>
                </a:solidFill>
                <a:effectLst>
                  <a:outerShdw blurRad="38100" dist="38100" dir="2700000" algn="tl">
                    <a:srgbClr val="000000">
                      <a:alpha val="43137"/>
                    </a:srgbClr>
                  </a:outerShdw>
                </a:effectLst>
              </a:rPr>
              <a:t> and </a:t>
            </a:r>
            <a:r>
              <a:rPr lang="pl-PL" sz="2000" dirty="0" err="1" smtClean="0">
                <a:solidFill>
                  <a:srgbClr val="002060"/>
                </a:solidFill>
                <a:effectLst>
                  <a:outerShdw blurRad="38100" dist="38100" dir="2700000" algn="tl">
                    <a:srgbClr val="000000">
                      <a:alpha val="43137"/>
                    </a:srgbClr>
                  </a:outerShdw>
                </a:effectLst>
              </a:rPr>
              <a:t>biological</a:t>
            </a:r>
            <a:r>
              <a:rPr lang="pl-PL" sz="2000" dirty="0" smtClean="0">
                <a:solidFill>
                  <a:srgbClr val="002060"/>
                </a:solidFill>
                <a:effectLst>
                  <a:outerShdw blurRad="38100" dist="38100" dir="2700000" algn="tl">
                    <a:srgbClr val="000000">
                      <a:alpha val="43137"/>
                    </a:srgbClr>
                  </a:outerShdw>
                </a:effectLst>
              </a:rPr>
              <a:t> </a:t>
            </a:r>
            <a:r>
              <a:rPr lang="pl-PL" sz="2000" dirty="0" err="1" smtClean="0">
                <a:solidFill>
                  <a:srgbClr val="002060"/>
                </a:solidFill>
                <a:effectLst>
                  <a:outerShdw blurRad="38100" dist="38100" dir="2700000" algn="tl">
                    <a:srgbClr val="000000">
                      <a:alpha val="43137"/>
                    </a:srgbClr>
                  </a:outerShdw>
                </a:effectLst>
              </a:rPr>
              <a:t>description</a:t>
            </a:r>
            <a:r>
              <a:rPr lang="pl-PL" sz="2000" dirty="0" smtClean="0">
                <a:solidFill>
                  <a:srgbClr val="002060"/>
                </a:solidFill>
                <a:effectLst>
                  <a:outerShdw blurRad="38100" dist="38100" dir="2700000" algn="tl">
                    <a:srgbClr val="000000">
                      <a:alpha val="43137"/>
                    </a:srgbClr>
                  </a:outerShdw>
                </a:effectLst>
              </a:rPr>
              <a:t> of the </a:t>
            </a:r>
            <a:r>
              <a:rPr lang="pl-PL" sz="2000" dirty="0" err="1" smtClean="0">
                <a:solidFill>
                  <a:srgbClr val="002060"/>
                </a:solidFill>
                <a:effectLst>
                  <a:outerShdw blurRad="38100" dist="38100" dir="2700000" algn="tl">
                    <a:srgbClr val="000000">
                      <a:alpha val="43137"/>
                    </a:srgbClr>
                  </a:outerShdw>
                </a:effectLst>
              </a:rPr>
              <a:t>Baltic</a:t>
            </a:r>
            <a:r>
              <a:rPr lang="pl-PL" sz="2000" dirty="0" smtClean="0">
                <a:solidFill>
                  <a:srgbClr val="002060"/>
                </a:solidFill>
                <a:effectLst>
                  <a:outerShdw blurRad="38100" dist="38100" dir="2700000" algn="tl">
                    <a:srgbClr val="000000">
                      <a:alpha val="43137"/>
                    </a:srgbClr>
                  </a:outerShdw>
                </a:effectLst>
              </a:rPr>
              <a:t> Sea Region with </a:t>
            </a:r>
            <a:r>
              <a:rPr lang="pl-PL" sz="2000" dirty="0" err="1" smtClean="0">
                <a:solidFill>
                  <a:srgbClr val="002060"/>
                </a:solidFill>
                <a:effectLst>
                  <a:outerShdw blurRad="38100" dist="38100" dir="2700000" algn="tl">
                    <a:srgbClr val="000000">
                      <a:alpha val="43137"/>
                    </a:srgbClr>
                  </a:outerShdw>
                </a:effectLst>
              </a:rPr>
              <a:t>particular</a:t>
            </a:r>
            <a:r>
              <a:rPr lang="pl-PL" sz="2000" dirty="0" smtClean="0">
                <a:solidFill>
                  <a:srgbClr val="002060"/>
                </a:solidFill>
                <a:effectLst>
                  <a:outerShdw blurRad="38100" dist="38100" dir="2700000" algn="tl">
                    <a:srgbClr val="000000">
                      <a:alpha val="43137"/>
                    </a:srgbClr>
                  </a:outerShdw>
                </a:effectLst>
              </a:rPr>
              <a:t> </a:t>
            </a:r>
            <a:r>
              <a:rPr lang="pl-PL" sz="2000" dirty="0" err="1" smtClean="0">
                <a:solidFill>
                  <a:srgbClr val="002060"/>
                </a:solidFill>
                <a:effectLst>
                  <a:outerShdw blurRad="38100" dist="38100" dir="2700000" algn="tl">
                    <a:srgbClr val="000000">
                      <a:alpha val="43137"/>
                    </a:srgbClr>
                  </a:outerShdw>
                </a:effectLst>
              </a:rPr>
              <a:t>reference</a:t>
            </a:r>
            <a:r>
              <a:rPr lang="pl-PL" sz="2000" dirty="0" smtClean="0">
                <a:solidFill>
                  <a:srgbClr val="002060"/>
                </a:solidFill>
                <a:effectLst>
                  <a:outerShdw blurRad="38100" dist="38100" dir="2700000" algn="tl">
                    <a:srgbClr val="000000">
                      <a:alpha val="43137"/>
                    </a:srgbClr>
                  </a:outerShdw>
                </a:effectLst>
              </a:rPr>
              <a:t> to the influence of </a:t>
            </a:r>
            <a:r>
              <a:rPr lang="pl-PL" sz="2000" dirty="0" err="1" smtClean="0">
                <a:solidFill>
                  <a:srgbClr val="002060"/>
                </a:solidFill>
                <a:effectLst>
                  <a:outerShdw blurRad="38100" dist="38100" dir="2700000" algn="tl">
                    <a:srgbClr val="000000">
                      <a:alpha val="43137"/>
                    </a:srgbClr>
                  </a:outerShdw>
                </a:effectLst>
              </a:rPr>
              <a:t>natural</a:t>
            </a:r>
            <a:r>
              <a:rPr lang="pl-PL" sz="2000" dirty="0" smtClean="0">
                <a:solidFill>
                  <a:srgbClr val="002060"/>
                </a:solidFill>
                <a:effectLst>
                  <a:outerShdw blurRad="38100" dist="38100" dir="2700000" algn="tl">
                    <a:srgbClr val="000000">
                      <a:alpha val="43137"/>
                    </a:srgbClr>
                  </a:outerShdw>
                </a:effectLst>
              </a:rPr>
              <a:t> </a:t>
            </a:r>
            <a:r>
              <a:rPr lang="pl-PL" sz="2000" dirty="0" err="1" smtClean="0">
                <a:solidFill>
                  <a:srgbClr val="002060"/>
                </a:solidFill>
                <a:effectLst>
                  <a:outerShdw blurRad="38100" dist="38100" dir="2700000" algn="tl">
                    <a:srgbClr val="000000">
                      <a:alpha val="43137"/>
                    </a:srgbClr>
                  </a:outerShdw>
                </a:effectLst>
              </a:rPr>
              <a:t>conditions</a:t>
            </a:r>
            <a:r>
              <a:rPr lang="pl-PL" sz="2000" dirty="0" smtClean="0">
                <a:solidFill>
                  <a:srgbClr val="002060"/>
                </a:solidFill>
                <a:effectLst>
                  <a:outerShdw blurRad="38100" dist="38100" dir="2700000" algn="tl">
                    <a:srgbClr val="000000">
                      <a:alpha val="43137"/>
                    </a:srgbClr>
                  </a:outerShdw>
                </a:effectLst>
              </a:rPr>
              <a:t> on the </a:t>
            </a:r>
            <a:r>
              <a:rPr lang="pl-PL" sz="2000" dirty="0" err="1" smtClean="0">
                <a:solidFill>
                  <a:srgbClr val="002060"/>
                </a:solidFill>
                <a:effectLst>
                  <a:outerShdw blurRad="38100" dist="38100" dir="2700000" algn="tl">
                    <a:srgbClr val="000000">
                      <a:alpha val="43137"/>
                    </a:srgbClr>
                  </a:outerShdw>
                </a:effectLst>
              </a:rPr>
              <a:t>culinary</a:t>
            </a:r>
            <a:r>
              <a:rPr lang="pl-PL" sz="2000" dirty="0" smtClean="0">
                <a:solidFill>
                  <a:srgbClr val="002060"/>
                </a:solidFill>
                <a:effectLst>
                  <a:outerShdw blurRad="38100" dist="38100" dir="2700000" algn="tl">
                    <a:srgbClr val="000000">
                      <a:alpha val="43137"/>
                    </a:srgbClr>
                  </a:outerShdw>
                </a:effectLst>
              </a:rPr>
              <a:t> </a:t>
            </a:r>
            <a:r>
              <a:rPr lang="pl-PL" sz="2000" dirty="0" err="1" smtClean="0">
                <a:solidFill>
                  <a:srgbClr val="002060"/>
                </a:solidFill>
                <a:effectLst>
                  <a:outerShdw blurRad="38100" dist="38100" dir="2700000" algn="tl">
                    <a:srgbClr val="000000">
                      <a:alpha val="43137"/>
                    </a:srgbClr>
                  </a:outerShdw>
                </a:effectLst>
              </a:rPr>
              <a:t>heritage</a:t>
            </a:r>
            <a:endParaRPr lang="pl-PL" sz="2000" dirty="0">
              <a:solidFill>
                <a:srgbClr val="002060"/>
              </a:solidFill>
              <a:effectLst>
                <a:outerShdw blurRad="38100" dist="38100" dir="2700000" algn="tl">
                  <a:srgbClr val="000000">
                    <a:alpha val="43137"/>
                  </a:srgbClr>
                </a:outerShdw>
              </a:effectLst>
            </a:endParaRPr>
          </a:p>
          <a:p>
            <a:pPr marL="457200" lvl="0" indent="-457200">
              <a:buAutoNum type="arabicPeriod" startAt="4"/>
            </a:pPr>
            <a:r>
              <a:rPr lang="pl-PL" sz="2000" dirty="0" err="1" smtClean="0">
                <a:solidFill>
                  <a:srgbClr val="002060"/>
                </a:solidFill>
                <a:effectLst>
                  <a:outerShdw blurRad="38100" dist="38100" dir="2700000" algn="tl">
                    <a:srgbClr val="000000">
                      <a:alpha val="43137"/>
                    </a:srgbClr>
                  </a:outerShdw>
                </a:effectLst>
              </a:rPr>
              <a:t>Selection</a:t>
            </a:r>
            <a:r>
              <a:rPr lang="pl-PL" sz="2000" dirty="0" smtClean="0">
                <a:solidFill>
                  <a:srgbClr val="002060"/>
                </a:solidFill>
                <a:effectLst>
                  <a:outerShdw blurRad="38100" dist="38100" dir="2700000" algn="tl">
                    <a:srgbClr val="000000">
                      <a:alpha val="43137"/>
                    </a:srgbClr>
                  </a:outerShdw>
                </a:effectLst>
              </a:rPr>
              <a:t> </a:t>
            </a:r>
            <a:r>
              <a:rPr lang="pl-PL" sz="2000" dirty="0">
                <a:solidFill>
                  <a:srgbClr val="002060"/>
                </a:solidFill>
                <a:effectLst>
                  <a:outerShdw blurRad="38100" dist="38100" dir="2700000" algn="tl">
                    <a:srgbClr val="000000">
                      <a:alpha val="43137"/>
                    </a:srgbClr>
                  </a:outerShdw>
                </a:effectLst>
              </a:rPr>
              <a:t>of the food and </a:t>
            </a:r>
            <a:r>
              <a:rPr lang="pl-PL" sz="2000" dirty="0" err="1">
                <a:solidFill>
                  <a:srgbClr val="002060"/>
                </a:solidFill>
                <a:effectLst>
                  <a:outerShdw blurRad="38100" dist="38100" dir="2700000" algn="tl">
                    <a:srgbClr val="000000">
                      <a:alpha val="43137"/>
                    </a:srgbClr>
                  </a:outerShdw>
                </a:effectLst>
              </a:rPr>
              <a:t>places</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where</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it</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is</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served</a:t>
            </a:r>
            <a:r>
              <a:rPr lang="pl-PL" sz="2000" dirty="0">
                <a:solidFill>
                  <a:srgbClr val="002060"/>
                </a:solidFill>
                <a:effectLst>
                  <a:outerShdw blurRad="38100" dist="38100" dir="2700000" algn="tl">
                    <a:srgbClr val="000000">
                      <a:alpha val="43137"/>
                    </a:srgbClr>
                  </a:outerShdw>
                </a:effectLst>
              </a:rPr>
              <a:t> to be </a:t>
            </a:r>
            <a:r>
              <a:rPr lang="pl-PL" sz="2000" dirty="0" err="1">
                <a:solidFill>
                  <a:srgbClr val="002060"/>
                </a:solidFill>
                <a:effectLst>
                  <a:outerShdw blurRad="38100" dist="38100" dir="2700000" algn="tl">
                    <a:srgbClr val="000000">
                      <a:alpha val="43137"/>
                    </a:srgbClr>
                  </a:outerShdw>
                </a:effectLst>
              </a:rPr>
              <a:t>included</a:t>
            </a:r>
            <a:r>
              <a:rPr lang="pl-PL" sz="2000" dirty="0">
                <a:solidFill>
                  <a:srgbClr val="002060"/>
                </a:solidFill>
                <a:effectLst>
                  <a:outerShdw blurRad="38100" dist="38100" dir="2700000" algn="tl">
                    <a:srgbClr val="000000">
                      <a:alpha val="43137"/>
                    </a:srgbClr>
                  </a:outerShdw>
                </a:effectLst>
              </a:rPr>
              <a:t> in the </a:t>
            </a:r>
            <a:r>
              <a:rPr lang="pl-PL" sz="2000" dirty="0" err="1">
                <a:solidFill>
                  <a:srgbClr val="002060"/>
                </a:solidFill>
                <a:effectLst>
                  <a:outerShdw blurRad="38100" dist="38100" dir="2700000" algn="tl">
                    <a:srgbClr val="000000">
                      <a:alpha val="43137"/>
                    </a:srgbClr>
                  </a:outerShdw>
                </a:effectLst>
              </a:rPr>
              <a:t>project</a:t>
            </a:r>
            <a:r>
              <a:rPr lang="pl-PL" sz="2000" dirty="0">
                <a:solidFill>
                  <a:srgbClr val="002060"/>
                </a:solidFill>
                <a:effectLst>
                  <a:outerShdw blurRad="38100" dist="38100" dir="2700000" algn="tl">
                    <a:srgbClr val="000000">
                      <a:alpha val="43137"/>
                    </a:srgbClr>
                  </a:outerShdw>
                </a:effectLst>
              </a:rPr>
              <a:t>  - </a:t>
            </a:r>
            <a:r>
              <a:rPr lang="pl-PL" sz="2000" dirty="0" err="1">
                <a:solidFill>
                  <a:srgbClr val="002060"/>
                </a:solidFill>
                <a:effectLst>
                  <a:outerShdw blurRad="38100" dist="38100" dir="2700000" algn="tl">
                    <a:srgbClr val="000000">
                      <a:alpha val="43137"/>
                    </a:srgbClr>
                  </a:outerShdw>
                </a:effectLst>
              </a:rPr>
              <a:t>indications</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made</a:t>
            </a:r>
            <a:r>
              <a:rPr lang="pl-PL" sz="2000" dirty="0">
                <a:solidFill>
                  <a:srgbClr val="002060"/>
                </a:solidFill>
                <a:effectLst>
                  <a:outerShdw blurRad="38100" dist="38100" dir="2700000" algn="tl">
                    <a:srgbClr val="000000">
                      <a:alpha val="43137"/>
                    </a:srgbClr>
                  </a:outerShdw>
                </a:effectLst>
              </a:rPr>
              <a:t> by </a:t>
            </a:r>
            <a:r>
              <a:rPr lang="pl-PL" sz="2000" dirty="0" err="1">
                <a:solidFill>
                  <a:srgbClr val="002060"/>
                </a:solidFill>
                <a:effectLst>
                  <a:outerShdw blurRad="38100" dist="38100" dir="2700000" algn="tl">
                    <a:srgbClr val="000000">
                      <a:alpha val="43137"/>
                    </a:srgbClr>
                  </a:outerShdw>
                </a:effectLst>
              </a:rPr>
              <a:t>member</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cities</a:t>
            </a:r>
            <a:r>
              <a:rPr lang="pl-PL" sz="2000" dirty="0">
                <a:solidFill>
                  <a:srgbClr val="002060"/>
                </a:solidFill>
                <a:effectLst>
                  <a:outerShdw blurRad="38100" dist="38100" dir="2700000" algn="tl">
                    <a:srgbClr val="000000">
                      <a:alpha val="43137"/>
                    </a:srgbClr>
                  </a:outerShdw>
                </a:effectLst>
              </a:rPr>
              <a:t> of UBC</a:t>
            </a:r>
          </a:p>
          <a:p>
            <a:pPr marL="457200" lvl="0" indent="-457200">
              <a:buAutoNum type="arabicPeriod" startAt="4"/>
            </a:pPr>
            <a:r>
              <a:rPr lang="pl-PL" sz="2000" dirty="0" smtClean="0">
                <a:solidFill>
                  <a:srgbClr val="002060"/>
                </a:solidFill>
                <a:effectLst>
                  <a:outerShdw blurRad="38100" dist="38100" dir="2700000" algn="tl">
                    <a:srgbClr val="000000">
                      <a:alpha val="43137"/>
                    </a:srgbClr>
                  </a:outerShdw>
                </a:effectLst>
              </a:rPr>
              <a:t>Preliminary </a:t>
            </a:r>
            <a:r>
              <a:rPr lang="pl-PL" sz="2000" dirty="0" err="1">
                <a:solidFill>
                  <a:srgbClr val="002060"/>
                </a:solidFill>
                <a:effectLst>
                  <a:outerShdw blurRad="38100" dist="38100" dir="2700000" algn="tl">
                    <a:srgbClr val="000000">
                      <a:alpha val="43137"/>
                    </a:srgbClr>
                  </a:outerShdw>
                </a:effectLst>
              </a:rPr>
              <a:t>delimitation</a:t>
            </a:r>
            <a:r>
              <a:rPr lang="pl-PL" sz="2000" dirty="0">
                <a:solidFill>
                  <a:srgbClr val="002060"/>
                </a:solidFill>
                <a:effectLst>
                  <a:outerShdw blurRad="38100" dist="38100" dir="2700000" algn="tl">
                    <a:srgbClr val="000000">
                      <a:alpha val="43137"/>
                    </a:srgbClr>
                  </a:outerShdw>
                </a:effectLst>
              </a:rPr>
              <a:t> of BCR on the </a:t>
            </a:r>
            <a:r>
              <a:rPr lang="pl-PL" sz="2000" dirty="0" err="1">
                <a:solidFill>
                  <a:srgbClr val="002060"/>
                </a:solidFill>
                <a:effectLst>
                  <a:outerShdw blurRad="38100" dist="38100" dir="2700000" algn="tl">
                    <a:srgbClr val="000000">
                      <a:alpha val="43137"/>
                    </a:srgbClr>
                  </a:outerShdw>
                </a:effectLst>
              </a:rPr>
              <a:t>basis</a:t>
            </a:r>
            <a:r>
              <a:rPr lang="pl-PL" sz="2000" dirty="0">
                <a:solidFill>
                  <a:srgbClr val="002060"/>
                </a:solidFill>
                <a:effectLst>
                  <a:outerShdw blurRad="38100" dist="38100" dir="2700000" algn="tl">
                    <a:srgbClr val="000000">
                      <a:alpha val="43137"/>
                    </a:srgbClr>
                  </a:outerShdw>
                </a:effectLst>
              </a:rPr>
              <a:t> of </a:t>
            </a:r>
            <a:r>
              <a:rPr lang="pl-PL" sz="2000" dirty="0" err="1">
                <a:solidFill>
                  <a:srgbClr val="002060"/>
                </a:solidFill>
                <a:effectLst>
                  <a:outerShdw blurRad="38100" dist="38100" dir="2700000" algn="tl">
                    <a:srgbClr val="000000">
                      <a:alpha val="43137"/>
                    </a:srgbClr>
                  </a:outerShdw>
                </a:effectLst>
              </a:rPr>
              <a:t>collected</a:t>
            </a:r>
            <a:r>
              <a:rPr lang="pl-PL" sz="2000" dirty="0">
                <a:solidFill>
                  <a:srgbClr val="002060"/>
                </a:solidFill>
                <a:effectLst>
                  <a:outerShdw blurRad="38100" dist="38100" dir="2700000" algn="tl">
                    <a:srgbClr val="000000">
                      <a:alpha val="43137"/>
                    </a:srgbClr>
                  </a:outerShdw>
                </a:effectLst>
              </a:rPr>
              <a:t> </a:t>
            </a:r>
            <a:r>
              <a:rPr lang="pl-PL" sz="2000" dirty="0" err="1" smtClean="0">
                <a:solidFill>
                  <a:srgbClr val="002060"/>
                </a:solidFill>
                <a:effectLst>
                  <a:outerShdw blurRad="38100" dist="38100" dir="2700000" algn="tl">
                    <a:srgbClr val="000000">
                      <a:alpha val="43137"/>
                    </a:srgbClr>
                  </a:outerShdw>
                </a:effectLst>
              </a:rPr>
              <a:t>information</a:t>
            </a:r>
            <a:endParaRPr lang="pl-PL" sz="2000" dirty="0">
              <a:solidFill>
                <a:srgbClr val="002060"/>
              </a:solidFill>
              <a:effectLst>
                <a:outerShdw blurRad="38100" dist="38100" dir="2700000" algn="tl">
                  <a:srgbClr val="000000">
                    <a:alpha val="43137"/>
                  </a:srgbClr>
                </a:outerShdw>
              </a:effectLst>
            </a:endParaRPr>
          </a:p>
        </p:txBody>
      </p:sp>
      <p:pic>
        <p:nvPicPr>
          <p:cNvPr id="9" name="Picture 4" descr="C:\Users\Ryszard Admin\AppData\Local\Microsoft\Windows\Temporary Internet Files\Content.IE5\HOE7EB3U\MP90040058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1196752"/>
            <a:ext cx="2822024"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828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Asia\KARR\Logo\KARR-aktualne-przezroczys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6213988"/>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2901243" y="264864"/>
            <a:ext cx="5979522" cy="461665"/>
          </a:xfrm>
          <a:prstGeom prst="rect">
            <a:avLst/>
          </a:prstGeom>
        </p:spPr>
        <p:txBody>
          <a:bodyPr wrap="none">
            <a:spAutoFit/>
          </a:bodyPr>
          <a:lstStyle/>
          <a:p>
            <a:r>
              <a:rPr lang="pl-PL" sz="2400" b="1" dirty="0">
                <a:solidFill>
                  <a:srgbClr val="FF0000"/>
                </a:solidFill>
                <a:effectLst>
                  <a:outerShdw blurRad="38100" dist="38100" dir="2700000" algn="tl">
                    <a:srgbClr val="000000">
                      <a:alpha val="43137"/>
                    </a:srgbClr>
                  </a:outerShdw>
                </a:effectLst>
              </a:rPr>
              <a:t>"</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Culinary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Route</a:t>
            </a:r>
            <a:r>
              <a:rPr lang="pl-PL" sz="2400" b="1" dirty="0">
                <a:solidFill>
                  <a:srgbClr val="FF0000"/>
                </a:solidFill>
                <a:effectLst>
                  <a:outerShdw blurRad="38100" dist="38100" dir="2700000" algn="tl">
                    <a:srgbClr val="000000">
                      <a:alpha val="43137"/>
                    </a:srgbClr>
                  </a:outerShdw>
                </a:effectLst>
              </a:rPr>
              <a:t> - </a:t>
            </a:r>
            <a:r>
              <a:rPr lang="pl-PL" sz="2400" b="1" dirty="0" err="1">
                <a:solidFill>
                  <a:srgbClr val="FF0000"/>
                </a:solidFill>
                <a:effectLst>
                  <a:outerShdw blurRad="38100" dist="38100" dir="2700000" algn="tl">
                    <a:srgbClr val="000000">
                      <a:alpha val="43137"/>
                    </a:srgbClr>
                  </a:outerShdw>
                </a:effectLst>
              </a:rPr>
              <a:t>enjoy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Cuisine</a:t>
            </a:r>
            <a:r>
              <a:rPr lang="pl-PL" sz="2400" b="1" dirty="0">
                <a:solidFill>
                  <a:srgbClr val="FF0000"/>
                </a:solidFill>
                <a:effectLst>
                  <a:outerShdw blurRad="38100" dist="38100" dir="2700000" algn="tl">
                    <a:srgbClr val="000000">
                      <a:alpha val="43137"/>
                    </a:srgbClr>
                  </a:outerShdw>
                </a:effectLst>
              </a:rPr>
              <a:t>"</a:t>
            </a:r>
            <a:endParaRPr lang="pl-PL" sz="2400" b="1"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45" y="5858336"/>
            <a:ext cx="2204335" cy="89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52" y="285568"/>
            <a:ext cx="2587891" cy="123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ostokąt 2"/>
          <p:cNvSpPr/>
          <p:nvPr/>
        </p:nvSpPr>
        <p:spPr>
          <a:xfrm>
            <a:off x="3779912" y="1340768"/>
            <a:ext cx="5112568" cy="4154984"/>
          </a:xfrm>
          <a:prstGeom prst="rect">
            <a:avLst/>
          </a:prstGeom>
        </p:spPr>
        <p:txBody>
          <a:bodyPr wrap="square">
            <a:spAutoFit/>
          </a:bodyPr>
          <a:lstStyle/>
          <a:p>
            <a:pPr marL="457200" lvl="0" indent="-457200">
              <a:buAutoNum type="arabicPeriod" startAt="7"/>
            </a:pPr>
            <a:r>
              <a:rPr lang="pl-PL" sz="2000" dirty="0" smtClean="0">
                <a:solidFill>
                  <a:srgbClr val="002060"/>
                </a:solidFill>
                <a:effectLst>
                  <a:outerShdw blurRad="38100" dist="38100" dir="2700000" algn="tl">
                    <a:srgbClr val="000000">
                      <a:alpha val="43137"/>
                    </a:srgbClr>
                  </a:outerShdw>
                </a:effectLst>
              </a:rPr>
              <a:t>Development </a:t>
            </a:r>
            <a:r>
              <a:rPr lang="pl-PL" sz="2000" dirty="0">
                <a:solidFill>
                  <a:srgbClr val="002060"/>
                </a:solidFill>
                <a:effectLst>
                  <a:outerShdw blurRad="38100" dist="38100" dir="2700000" algn="tl">
                    <a:srgbClr val="000000">
                      <a:alpha val="43137"/>
                    </a:srgbClr>
                  </a:outerShdw>
                </a:effectLst>
              </a:rPr>
              <a:t>of the </a:t>
            </a:r>
            <a:r>
              <a:rPr lang="pl-PL" sz="2000" dirty="0" err="1">
                <a:solidFill>
                  <a:srgbClr val="002060"/>
                </a:solidFill>
                <a:effectLst>
                  <a:outerShdw blurRad="38100" dist="38100" dir="2700000" algn="tl">
                    <a:srgbClr val="000000">
                      <a:alpha val="43137"/>
                    </a:srgbClr>
                  </a:outerShdw>
                </a:effectLst>
              </a:rPr>
              <a:t>final</a:t>
            </a:r>
            <a:r>
              <a:rPr lang="pl-PL" sz="2000" dirty="0">
                <a:solidFill>
                  <a:srgbClr val="002060"/>
                </a:solidFill>
                <a:effectLst>
                  <a:outerShdw blurRad="38100" dist="38100" dir="2700000" algn="tl">
                    <a:srgbClr val="000000">
                      <a:alpha val="43137"/>
                    </a:srgbClr>
                  </a:outerShdw>
                </a:effectLst>
              </a:rPr>
              <a:t> version of BCR with multimedia </a:t>
            </a:r>
            <a:r>
              <a:rPr lang="pl-PL" sz="2000" dirty="0" err="1" smtClean="0">
                <a:solidFill>
                  <a:srgbClr val="002060"/>
                </a:solidFill>
                <a:effectLst>
                  <a:outerShdw blurRad="38100" dist="38100" dir="2700000" algn="tl">
                    <a:srgbClr val="000000">
                      <a:alpha val="43137"/>
                    </a:srgbClr>
                  </a:outerShdw>
                </a:effectLst>
              </a:rPr>
              <a:t>material</a:t>
            </a:r>
            <a:r>
              <a:rPr lang="pl-PL" sz="2000" dirty="0" smtClean="0">
                <a:solidFill>
                  <a:srgbClr val="002060"/>
                </a:solidFill>
                <a:effectLst>
                  <a:outerShdw blurRad="38100" dist="38100" dir="2700000" algn="tl">
                    <a:srgbClr val="000000">
                      <a:alpha val="43137"/>
                    </a:srgbClr>
                  </a:outerShdw>
                </a:effectLst>
              </a:rPr>
              <a:t>. </a:t>
            </a:r>
            <a:r>
              <a:rPr lang="pl-PL" sz="2000" dirty="0" err="1" smtClean="0">
                <a:solidFill>
                  <a:srgbClr val="002060"/>
                </a:solidFill>
                <a:effectLst>
                  <a:outerShdw blurRad="38100" dist="38100" dir="2700000" algn="tl">
                    <a:srgbClr val="000000">
                      <a:alpha val="43137"/>
                    </a:srgbClr>
                  </a:outerShdw>
                </a:effectLst>
              </a:rPr>
              <a:t>Elaboration</a:t>
            </a:r>
            <a:r>
              <a:rPr lang="pl-PL" sz="2000" dirty="0" smtClean="0">
                <a:solidFill>
                  <a:srgbClr val="002060"/>
                </a:solidFill>
                <a:effectLst>
                  <a:outerShdw blurRad="38100" dist="38100" dir="2700000" algn="tl">
                    <a:srgbClr val="000000">
                      <a:alpha val="43137"/>
                    </a:srgbClr>
                  </a:outerShdw>
                </a:effectLst>
              </a:rPr>
              <a:t>  and </a:t>
            </a:r>
            <a:r>
              <a:rPr lang="pl-PL" sz="2000" dirty="0" err="1" smtClean="0">
                <a:solidFill>
                  <a:srgbClr val="002060"/>
                </a:solidFill>
                <a:effectLst>
                  <a:outerShdw blurRad="38100" dist="38100" dir="2700000" algn="tl">
                    <a:srgbClr val="000000">
                      <a:alpha val="43137"/>
                    </a:srgbClr>
                  </a:outerShdw>
                </a:effectLst>
              </a:rPr>
              <a:t>edition</a:t>
            </a:r>
            <a:r>
              <a:rPr lang="pl-PL" sz="2000" dirty="0" smtClean="0">
                <a:solidFill>
                  <a:srgbClr val="002060"/>
                </a:solidFill>
                <a:effectLst>
                  <a:outerShdw blurRad="38100" dist="38100" dir="2700000" algn="tl">
                    <a:srgbClr val="000000">
                      <a:alpha val="43137"/>
                    </a:srgbClr>
                  </a:outerShdw>
                </a:effectLst>
              </a:rPr>
              <a:t> of  data and </a:t>
            </a:r>
            <a:r>
              <a:rPr lang="pl-PL" sz="2000" dirty="0" err="1" smtClean="0">
                <a:solidFill>
                  <a:srgbClr val="002060"/>
                </a:solidFill>
                <a:effectLst>
                  <a:outerShdw blurRad="38100" dist="38100" dir="2700000" algn="tl">
                    <a:srgbClr val="000000">
                      <a:alpha val="43137"/>
                    </a:srgbClr>
                  </a:outerShdw>
                </a:effectLst>
              </a:rPr>
              <a:t>preparing</a:t>
            </a:r>
            <a:r>
              <a:rPr lang="pl-PL" sz="2000" dirty="0" smtClean="0">
                <a:solidFill>
                  <a:srgbClr val="002060"/>
                </a:solidFill>
                <a:effectLst>
                  <a:outerShdw blurRad="38100" dist="38100" dir="2700000" algn="tl">
                    <a:srgbClr val="000000">
                      <a:alpha val="43137"/>
                    </a:srgbClr>
                  </a:outerShdw>
                </a:effectLst>
              </a:rPr>
              <a:t> </a:t>
            </a:r>
            <a:r>
              <a:rPr lang="pl-PL" sz="2000" dirty="0" err="1" smtClean="0">
                <a:solidFill>
                  <a:srgbClr val="002060"/>
                </a:solidFill>
                <a:effectLst>
                  <a:outerShdw blurRad="38100" dist="38100" dir="2700000" algn="tl">
                    <a:srgbClr val="000000">
                      <a:alpha val="43137"/>
                    </a:srgbClr>
                  </a:outerShdw>
                </a:effectLst>
              </a:rPr>
              <a:t>it</a:t>
            </a:r>
            <a:r>
              <a:rPr lang="pl-PL" sz="2000" dirty="0" smtClean="0">
                <a:solidFill>
                  <a:srgbClr val="002060"/>
                </a:solidFill>
                <a:effectLst>
                  <a:outerShdw blurRad="38100" dist="38100" dir="2700000" algn="tl">
                    <a:srgbClr val="000000">
                      <a:alpha val="43137"/>
                    </a:srgbClr>
                  </a:outerShdw>
                </a:effectLst>
              </a:rPr>
              <a:t> for printing</a:t>
            </a:r>
            <a:endParaRPr lang="pl-PL" sz="2000" dirty="0">
              <a:solidFill>
                <a:srgbClr val="002060"/>
              </a:solidFill>
              <a:effectLst>
                <a:outerShdw blurRad="38100" dist="38100" dir="2700000" algn="tl">
                  <a:srgbClr val="000000">
                    <a:alpha val="43137"/>
                  </a:srgbClr>
                </a:outerShdw>
              </a:effectLst>
            </a:endParaRPr>
          </a:p>
          <a:p>
            <a:pPr marL="457200" lvl="0" indent="-457200">
              <a:buAutoNum type="arabicPeriod" startAt="7"/>
            </a:pPr>
            <a:r>
              <a:rPr lang="pl-PL" sz="2000" dirty="0" err="1" smtClean="0">
                <a:solidFill>
                  <a:srgbClr val="002060"/>
                </a:solidFill>
                <a:effectLst>
                  <a:outerShdw blurRad="38100" dist="38100" dir="2700000" algn="tl">
                    <a:srgbClr val="000000">
                      <a:alpha val="43137"/>
                    </a:srgbClr>
                  </a:outerShdw>
                </a:effectLst>
              </a:rPr>
              <a:t>Preparing</a:t>
            </a:r>
            <a:r>
              <a:rPr lang="pl-PL" sz="2000" dirty="0" smtClean="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an</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electronic</a:t>
            </a:r>
            <a:r>
              <a:rPr lang="pl-PL" sz="2000" dirty="0">
                <a:solidFill>
                  <a:srgbClr val="002060"/>
                </a:solidFill>
                <a:effectLst>
                  <a:outerShdw blurRad="38100" dist="38100" dir="2700000" algn="tl">
                    <a:srgbClr val="000000">
                      <a:alpha val="43137"/>
                    </a:srgbClr>
                  </a:outerShdw>
                </a:effectLst>
              </a:rPr>
              <a:t> version of </a:t>
            </a:r>
            <a:r>
              <a:rPr lang="pl-PL" sz="2000" dirty="0" err="1">
                <a:solidFill>
                  <a:srgbClr val="002060"/>
                </a:solidFill>
                <a:effectLst>
                  <a:outerShdw blurRad="38100" dist="38100" dir="2700000" algn="tl">
                    <a:srgbClr val="000000">
                      <a:alpha val="43137"/>
                    </a:srgbClr>
                  </a:outerShdw>
                </a:effectLst>
              </a:rPr>
              <a:t>guide</a:t>
            </a:r>
            <a:r>
              <a:rPr lang="pl-PL" sz="2000" dirty="0">
                <a:solidFill>
                  <a:srgbClr val="002060"/>
                </a:solidFill>
                <a:effectLst>
                  <a:outerShdw blurRad="38100" dist="38100" dir="2700000" algn="tl">
                    <a:srgbClr val="000000">
                      <a:alpha val="43137"/>
                    </a:srgbClr>
                  </a:outerShdw>
                </a:effectLst>
              </a:rPr>
              <a:t> on BCR to be </a:t>
            </a:r>
            <a:r>
              <a:rPr lang="pl-PL" sz="2000" dirty="0" err="1">
                <a:solidFill>
                  <a:srgbClr val="002060"/>
                </a:solidFill>
                <a:effectLst>
                  <a:outerShdw blurRad="38100" dist="38100" dir="2700000" algn="tl">
                    <a:srgbClr val="000000">
                      <a:alpha val="43137"/>
                    </a:srgbClr>
                  </a:outerShdw>
                </a:effectLst>
              </a:rPr>
              <a:t>used</a:t>
            </a:r>
            <a:r>
              <a:rPr lang="pl-PL" sz="2000" dirty="0">
                <a:solidFill>
                  <a:srgbClr val="002060"/>
                </a:solidFill>
                <a:effectLst>
                  <a:outerShdw blurRad="38100" dist="38100" dir="2700000" algn="tl">
                    <a:srgbClr val="000000">
                      <a:alpha val="43137"/>
                    </a:srgbClr>
                  </a:outerShdw>
                </a:effectLst>
              </a:rPr>
              <a:t> on the Internet (in English)</a:t>
            </a:r>
          </a:p>
          <a:p>
            <a:pPr marL="457200" lvl="0" indent="-457200">
              <a:buAutoNum type="arabicPeriod" startAt="7"/>
            </a:pPr>
            <a:r>
              <a:rPr lang="pl-PL" sz="2000" dirty="0" err="1" smtClean="0">
                <a:solidFill>
                  <a:srgbClr val="002060"/>
                </a:solidFill>
                <a:effectLst>
                  <a:outerShdw blurRad="38100" dist="38100" dir="2700000" algn="tl">
                    <a:srgbClr val="000000">
                      <a:alpha val="43137"/>
                    </a:srgbClr>
                  </a:outerShdw>
                </a:effectLst>
              </a:rPr>
              <a:t>Providing</a:t>
            </a:r>
            <a:r>
              <a:rPr lang="pl-PL" sz="2000" dirty="0" smtClean="0">
                <a:solidFill>
                  <a:srgbClr val="002060"/>
                </a:solidFill>
                <a:effectLst>
                  <a:outerShdw blurRad="38100" dist="38100" dir="2700000" algn="tl">
                    <a:srgbClr val="000000">
                      <a:alpha val="43137"/>
                    </a:srgbClr>
                  </a:outerShdw>
                </a:effectLst>
              </a:rPr>
              <a:t> </a:t>
            </a:r>
            <a:r>
              <a:rPr lang="pl-PL" sz="2000" dirty="0">
                <a:solidFill>
                  <a:srgbClr val="002060"/>
                </a:solidFill>
                <a:effectLst>
                  <a:outerShdw blurRad="38100" dist="38100" dir="2700000" algn="tl">
                    <a:srgbClr val="000000">
                      <a:alpha val="43137"/>
                    </a:srgbClr>
                  </a:outerShdw>
                </a:effectLst>
              </a:rPr>
              <a:t>the UBC </a:t>
            </a:r>
            <a:r>
              <a:rPr lang="pl-PL" sz="2000" dirty="0" err="1">
                <a:solidFill>
                  <a:srgbClr val="002060"/>
                </a:solidFill>
                <a:effectLst>
                  <a:outerShdw blurRad="38100" dist="38100" dir="2700000" algn="tl">
                    <a:srgbClr val="000000">
                      <a:alpha val="43137"/>
                    </a:srgbClr>
                  </a:outerShdw>
                </a:effectLst>
              </a:rPr>
              <a:t>member</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cities</a:t>
            </a:r>
            <a:r>
              <a:rPr lang="pl-PL" sz="2000" dirty="0">
                <a:solidFill>
                  <a:srgbClr val="002060"/>
                </a:solidFill>
                <a:effectLst>
                  <a:outerShdw blurRad="38100" dist="38100" dir="2700000" algn="tl">
                    <a:srgbClr val="000000">
                      <a:alpha val="43137"/>
                    </a:srgbClr>
                  </a:outerShdw>
                </a:effectLst>
              </a:rPr>
              <a:t> and </a:t>
            </a:r>
            <a:r>
              <a:rPr lang="pl-PL" sz="2000" dirty="0" err="1">
                <a:solidFill>
                  <a:srgbClr val="002060"/>
                </a:solidFill>
                <a:effectLst>
                  <a:outerShdw blurRad="38100" dist="38100" dir="2700000" algn="tl">
                    <a:srgbClr val="000000">
                      <a:alpha val="43137"/>
                    </a:srgbClr>
                  </a:outerShdw>
                </a:effectLst>
              </a:rPr>
              <a:t>structures</a:t>
            </a:r>
            <a:r>
              <a:rPr lang="pl-PL" sz="2000" dirty="0">
                <a:solidFill>
                  <a:srgbClr val="002060"/>
                </a:solidFill>
                <a:effectLst>
                  <a:outerShdw blurRad="38100" dist="38100" dir="2700000" algn="tl">
                    <a:srgbClr val="000000">
                      <a:alpha val="43137"/>
                    </a:srgbClr>
                  </a:outerShdw>
                </a:effectLst>
              </a:rPr>
              <a:t> of UBC with the </a:t>
            </a:r>
            <a:r>
              <a:rPr lang="pl-PL" sz="2000" dirty="0" err="1">
                <a:solidFill>
                  <a:srgbClr val="002060"/>
                </a:solidFill>
                <a:effectLst>
                  <a:outerShdw blurRad="38100" dist="38100" dir="2700000" algn="tl">
                    <a:srgbClr val="000000">
                      <a:alpha val="43137"/>
                    </a:srgbClr>
                  </a:outerShdw>
                </a:effectLst>
              </a:rPr>
              <a:t>electronic</a:t>
            </a:r>
            <a:r>
              <a:rPr lang="pl-PL" sz="2000" dirty="0">
                <a:solidFill>
                  <a:srgbClr val="002060"/>
                </a:solidFill>
                <a:effectLst>
                  <a:outerShdw blurRad="38100" dist="38100" dir="2700000" algn="tl">
                    <a:srgbClr val="000000">
                      <a:alpha val="43137"/>
                    </a:srgbClr>
                  </a:outerShdw>
                </a:effectLst>
              </a:rPr>
              <a:t> version of the </a:t>
            </a:r>
            <a:r>
              <a:rPr lang="pl-PL" sz="2000" dirty="0" err="1">
                <a:solidFill>
                  <a:srgbClr val="002060"/>
                </a:solidFill>
                <a:effectLst>
                  <a:outerShdw blurRad="38100" dist="38100" dir="2700000" algn="tl">
                    <a:srgbClr val="000000">
                      <a:alpha val="43137"/>
                    </a:srgbClr>
                  </a:outerShdw>
                </a:effectLst>
              </a:rPr>
              <a:t>guide</a:t>
            </a:r>
            <a:r>
              <a:rPr lang="pl-PL" sz="2000" dirty="0">
                <a:solidFill>
                  <a:srgbClr val="002060"/>
                </a:solidFill>
                <a:effectLst>
                  <a:outerShdw blurRad="38100" dist="38100" dir="2700000" algn="tl">
                    <a:srgbClr val="000000">
                      <a:alpha val="43137"/>
                    </a:srgbClr>
                  </a:outerShdw>
                </a:effectLst>
              </a:rPr>
              <a:t> on BCR with the </a:t>
            </a:r>
            <a:r>
              <a:rPr lang="pl-PL" sz="2000" dirty="0" err="1">
                <a:solidFill>
                  <a:srgbClr val="002060"/>
                </a:solidFill>
                <a:effectLst>
                  <a:outerShdw blurRad="38100" dist="38100" dir="2700000" algn="tl">
                    <a:srgbClr val="000000">
                      <a:alpha val="43137"/>
                    </a:srgbClr>
                  </a:outerShdw>
                </a:effectLst>
              </a:rPr>
              <a:t>request</a:t>
            </a:r>
            <a:r>
              <a:rPr lang="pl-PL" sz="2000" dirty="0">
                <a:solidFill>
                  <a:srgbClr val="002060"/>
                </a:solidFill>
                <a:effectLst>
                  <a:outerShdw blurRad="38100" dist="38100" dir="2700000" algn="tl">
                    <a:srgbClr val="000000">
                      <a:alpha val="43137"/>
                    </a:srgbClr>
                  </a:outerShdw>
                </a:effectLst>
              </a:rPr>
              <a:t>  to place </a:t>
            </a:r>
            <a:r>
              <a:rPr lang="pl-PL" sz="2000" dirty="0" err="1">
                <a:solidFill>
                  <a:srgbClr val="002060"/>
                </a:solidFill>
                <a:effectLst>
                  <a:outerShdw blurRad="38100" dist="38100" dir="2700000" algn="tl">
                    <a:srgbClr val="000000">
                      <a:alpha val="43137"/>
                    </a:srgbClr>
                  </a:outerShdw>
                </a:effectLst>
              </a:rPr>
              <a:t>it</a:t>
            </a:r>
            <a:r>
              <a:rPr lang="pl-PL" sz="2000" dirty="0">
                <a:solidFill>
                  <a:srgbClr val="002060"/>
                </a:solidFill>
                <a:effectLst>
                  <a:outerShdw blurRad="38100" dist="38100" dir="2700000" algn="tl">
                    <a:srgbClr val="000000">
                      <a:alpha val="43137"/>
                    </a:srgbClr>
                  </a:outerShdw>
                </a:effectLst>
              </a:rPr>
              <a:t> on </a:t>
            </a:r>
            <a:r>
              <a:rPr lang="pl-PL" sz="2000" dirty="0" err="1">
                <a:solidFill>
                  <a:srgbClr val="002060"/>
                </a:solidFill>
                <a:effectLst>
                  <a:outerShdw blurRad="38100" dist="38100" dir="2700000" algn="tl">
                    <a:srgbClr val="000000">
                      <a:alpha val="43137"/>
                    </a:srgbClr>
                  </a:outerShdw>
                </a:effectLst>
              </a:rPr>
              <a:t>their</a:t>
            </a:r>
            <a:r>
              <a:rPr lang="pl-PL" sz="2000" dirty="0">
                <a:solidFill>
                  <a:srgbClr val="002060"/>
                </a:solidFill>
                <a:effectLst>
                  <a:outerShdw blurRad="38100" dist="38100" dir="2700000" algn="tl">
                    <a:srgbClr val="000000">
                      <a:alpha val="43137"/>
                    </a:srgbClr>
                  </a:outerShdw>
                </a:effectLst>
              </a:rPr>
              <a:t> web </a:t>
            </a:r>
            <a:r>
              <a:rPr lang="pl-PL" sz="2000" dirty="0" err="1">
                <a:solidFill>
                  <a:srgbClr val="002060"/>
                </a:solidFill>
                <a:effectLst>
                  <a:outerShdw blurRad="38100" dist="38100" dir="2700000" algn="tl">
                    <a:srgbClr val="000000">
                      <a:alpha val="43137"/>
                    </a:srgbClr>
                  </a:outerShdw>
                </a:effectLst>
              </a:rPr>
              <a:t>sites</a:t>
            </a:r>
            <a:r>
              <a:rPr lang="pl-PL" sz="2000" dirty="0">
                <a:solidFill>
                  <a:srgbClr val="002060"/>
                </a:solidFill>
                <a:effectLst>
                  <a:outerShdw blurRad="38100" dist="38100" dir="2700000" algn="tl">
                    <a:srgbClr val="000000">
                      <a:alpha val="43137"/>
                    </a:srgbClr>
                  </a:outerShdw>
                </a:effectLst>
              </a:rPr>
              <a:t> </a:t>
            </a:r>
            <a:endParaRPr lang="pl-PL" sz="2000" dirty="0" smtClean="0">
              <a:solidFill>
                <a:srgbClr val="002060"/>
              </a:solidFill>
              <a:effectLst>
                <a:outerShdw blurRad="38100" dist="38100" dir="2700000" algn="tl">
                  <a:srgbClr val="000000">
                    <a:alpha val="43137"/>
                  </a:srgbClr>
                </a:outerShdw>
              </a:effectLst>
            </a:endParaRPr>
          </a:p>
          <a:p>
            <a:pPr marL="457200" lvl="0" indent="-457200">
              <a:buAutoNum type="arabicPeriod" startAt="7"/>
            </a:pPr>
            <a:r>
              <a:rPr lang="pl-PL" sz="2000" dirty="0">
                <a:solidFill>
                  <a:srgbClr val="002060"/>
                </a:solidFill>
                <a:effectLst>
                  <a:outerShdw blurRad="38100" dist="38100" dir="2700000" algn="tl">
                    <a:srgbClr val="000000">
                      <a:alpha val="43137"/>
                    </a:srgbClr>
                  </a:outerShdw>
                </a:effectLst>
              </a:rPr>
              <a:t>P</a:t>
            </a:r>
            <a:r>
              <a:rPr lang="pl-PL" sz="2000" dirty="0" smtClean="0">
                <a:solidFill>
                  <a:srgbClr val="002060"/>
                </a:solidFill>
                <a:effectLst>
                  <a:outerShdw blurRad="38100" dist="38100" dir="2700000" algn="tl">
                    <a:srgbClr val="000000">
                      <a:alpha val="43137"/>
                    </a:srgbClr>
                  </a:outerShdw>
                </a:effectLst>
              </a:rPr>
              <a:t>rinting out the </a:t>
            </a:r>
            <a:r>
              <a:rPr lang="pl-PL" sz="2000" dirty="0" err="1" smtClean="0">
                <a:solidFill>
                  <a:srgbClr val="002060"/>
                </a:solidFill>
                <a:effectLst>
                  <a:outerShdw blurRad="38100" dist="38100" dir="2700000" algn="tl">
                    <a:srgbClr val="000000">
                      <a:alpha val="43137"/>
                    </a:srgbClr>
                  </a:outerShdw>
                </a:effectLst>
              </a:rPr>
              <a:t>booklet</a:t>
            </a:r>
            <a:r>
              <a:rPr lang="pl-PL" sz="2000" dirty="0" smtClean="0">
                <a:solidFill>
                  <a:srgbClr val="002060"/>
                </a:solidFill>
                <a:effectLst>
                  <a:outerShdw blurRad="38100" dist="38100" dir="2700000" algn="tl">
                    <a:srgbClr val="000000">
                      <a:alpha val="43137"/>
                    </a:srgbClr>
                  </a:outerShdw>
                </a:effectLst>
              </a:rPr>
              <a:t> of </a:t>
            </a:r>
            <a:r>
              <a:rPr lang="pl-PL" sz="2000" dirty="0" err="1" smtClean="0">
                <a:solidFill>
                  <a:srgbClr val="002060"/>
                </a:solidFill>
                <a:effectLst>
                  <a:outerShdw blurRad="38100" dist="38100" dir="2700000" algn="tl">
                    <a:srgbClr val="000000">
                      <a:alpha val="43137"/>
                    </a:srgbClr>
                  </a:outerShdw>
                </a:effectLst>
              </a:rPr>
              <a:t>Baltic</a:t>
            </a:r>
            <a:r>
              <a:rPr lang="pl-PL" sz="2000" dirty="0" smtClean="0">
                <a:solidFill>
                  <a:srgbClr val="002060"/>
                </a:solidFill>
                <a:effectLst>
                  <a:outerShdw blurRad="38100" dist="38100" dir="2700000" algn="tl">
                    <a:srgbClr val="000000">
                      <a:alpha val="43137"/>
                    </a:srgbClr>
                  </a:outerShdw>
                </a:effectLst>
              </a:rPr>
              <a:t> </a:t>
            </a:r>
            <a:r>
              <a:rPr lang="pl-PL" sz="2000" dirty="0" err="1" smtClean="0">
                <a:solidFill>
                  <a:srgbClr val="002060"/>
                </a:solidFill>
                <a:effectLst>
                  <a:outerShdw blurRad="38100" dist="38100" dir="2700000" algn="tl">
                    <a:srgbClr val="000000">
                      <a:alpha val="43137"/>
                    </a:srgbClr>
                  </a:outerShdw>
                </a:effectLst>
              </a:rPr>
              <a:t>Culinary</a:t>
            </a:r>
            <a:r>
              <a:rPr lang="pl-PL" sz="2000" dirty="0" smtClean="0">
                <a:solidFill>
                  <a:srgbClr val="002060"/>
                </a:solidFill>
                <a:effectLst>
                  <a:outerShdw blurRad="38100" dist="38100" dir="2700000" algn="tl">
                    <a:srgbClr val="000000">
                      <a:alpha val="43137"/>
                    </a:srgbClr>
                  </a:outerShdw>
                </a:effectLst>
              </a:rPr>
              <a:t> </a:t>
            </a:r>
            <a:r>
              <a:rPr lang="pl-PL" sz="2000" dirty="0" err="1" smtClean="0">
                <a:solidFill>
                  <a:srgbClr val="002060"/>
                </a:solidFill>
                <a:effectLst>
                  <a:outerShdw blurRad="38100" dist="38100" dir="2700000" algn="tl">
                    <a:srgbClr val="000000">
                      <a:alpha val="43137"/>
                    </a:srgbClr>
                  </a:outerShdw>
                </a:effectLst>
              </a:rPr>
              <a:t>Route</a:t>
            </a:r>
            <a:endParaRPr lang="pl-PL" sz="2000" dirty="0">
              <a:solidFill>
                <a:srgbClr val="002060"/>
              </a:solidFill>
              <a:effectLst>
                <a:outerShdw blurRad="38100" dist="38100" dir="2700000" algn="tl">
                  <a:srgbClr val="000000">
                    <a:alpha val="43137"/>
                  </a:srgbClr>
                </a:outerShdw>
              </a:effectLst>
            </a:endParaRPr>
          </a:p>
        </p:txBody>
      </p:sp>
      <p:pic>
        <p:nvPicPr>
          <p:cNvPr id="8" name="Picture 2" descr="C:\Users\Ryszard Admin\AppData\Local\Microsoft\Windows\Temporary Internet Files\Content.IE5\S23UVS92\MP90042213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803915"/>
            <a:ext cx="2966229"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376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Asia\KARR\Logo\KARR-aktualne-przezroczys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6213988"/>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2901243" y="264864"/>
            <a:ext cx="5979522" cy="461665"/>
          </a:xfrm>
          <a:prstGeom prst="rect">
            <a:avLst/>
          </a:prstGeom>
        </p:spPr>
        <p:txBody>
          <a:bodyPr wrap="none">
            <a:spAutoFit/>
          </a:bodyPr>
          <a:lstStyle/>
          <a:p>
            <a:r>
              <a:rPr lang="pl-PL" sz="2400" b="1" dirty="0">
                <a:solidFill>
                  <a:srgbClr val="FF0000"/>
                </a:solidFill>
                <a:effectLst>
                  <a:outerShdw blurRad="38100" dist="38100" dir="2700000" algn="tl">
                    <a:srgbClr val="000000">
                      <a:alpha val="43137"/>
                    </a:srgbClr>
                  </a:outerShdw>
                </a:effectLst>
              </a:rPr>
              <a:t>"</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Culinary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Route</a:t>
            </a:r>
            <a:r>
              <a:rPr lang="pl-PL" sz="2400" b="1" dirty="0">
                <a:solidFill>
                  <a:srgbClr val="FF0000"/>
                </a:solidFill>
                <a:effectLst>
                  <a:outerShdw blurRad="38100" dist="38100" dir="2700000" algn="tl">
                    <a:srgbClr val="000000">
                      <a:alpha val="43137"/>
                    </a:srgbClr>
                  </a:outerShdw>
                </a:effectLst>
              </a:rPr>
              <a:t> - </a:t>
            </a:r>
            <a:r>
              <a:rPr lang="pl-PL" sz="2400" b="1" dirty="0" err="1">
                <a:solidFill>
                  <a:srgbClr val="FF0000"/>
                </a:solidFill>
                <a:effectLst>
                  <a:outerShdw blurRad="38100" dist="38100" dir="2700000" algn="tl">
                    <a:srgbClr val="000000">
                      <a:alpha val="43137"/>
                    </a:srgbClr>
                  </a:outerShdw>
                </a:effectLst>
              </a:rPr>
              <a:t>enjoy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Cuisine</a:t>
            </a:r>
            <a:r>
              <a:rPr lang="pl-PL" sz="2400" b="1" dirty="0">
                <a:solidFill>
                  <a:srgbClr val="FF0000"/>
                </a:solidFill>
                <a:effectLst>
                  <a:outerShdw blurRad="38100" dist="38100" dir="2700000" algn="tl">
                    <a:srgbClr val="000000">
                      <a:alpha val="43137"/>
                    </a:srgbClr>
                  </a:outerShdw>
                </a:effectLst>
              </a:rPr>
              <a:t>"</a:t>
            </a:r>
            <a:endParaRPr lang="pl-PL" sz="2400" b="1"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45" y="5858336"/>
            <a:ext cx="2204335" cy="89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52" y="285568"/>
            <a:ext cx="2587891" cy="123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ostokąt 2"/>
          <p:cNvSpPr/>
          <p:nvPr/>
        </p:nvSpPr>
        <p:spPr>
          <a:xfrm>
            <a:off x="251520" y="2198791"/>
            <a:ext cx="5112568" cy="2862322"/>
          </a:xfrm>
          <a:prstGeom prst="rect">
            <a:avLst/>
          </a:prstGeom>
        </p:spPr>
        <p:txBody>
          <a:bodyPr wrap="square">
            <a:spAutoFit/>
          </a:bodyPr>
          <a:lstStyle/>
          <a:p>
            <a:r>
              <a:rPr lang="pl-PL" sz="2000" dirty="0">
                <a:solidFill>
                  <a:srgbClr val="002060"/>
                </a:solidFill>
                <a:effectLst>
                  <a:outerShdw blurRad="38100" dist="38100" dir="2700000" algn="tl">
                    <a:srgbClr val="000000">
                      <a:alpha val="43137"/>
                    </a:srgbClr>
                  </a:outerShdw>
                </a:effectLst>
              </a:rPr>
              <a:t>We </a:t>
            </a:r>
            <a:r>
              <a:rPr lang="pl-PL" sz="2000" dirty="0" err="1">
                <a:solidFill>
                  <a:srgbClr val="002060"/>
                </a:solidFill>
                <a:effectLst>
                  <a:outerShdw blurRad="38100" dist="38100" dir="2700000" algn="tl">
                    <a:srgbClr val="000000">
                      <a:alpha val="43137"/>
                    </a:srgbClr>
                  </a:outerShdw>
                </a:effectLst>
              </a:rPr>
              <a:t>assume</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that</a:t>
            </a:r>
            <a:r>
              <a:rPr lang="pl-PL" sz="2000" dirty="0">
                <a:solidFill>
                  <a:srgbClr val="002060"/>
                </a:solidFill>
                <a:effectLst>
                  <a:outerShdw blurRad="38100" dist="38100" dir="2700000" algn="tl">
                    <a:srgbClr val="000000">
                      <a:alpha val="43137"/>
                    </a:srgbClr>
                  </a:outerShdw>
                </a:effectLst>
              </a:rPr>
              <a:t> the </a:t>
            </a:r>
            <a:r>
              <a:rPr lang="pl-PL" sz="2000" dirty="0" err="1">
                <a:solidFill>
                  <a:srgbClr val="002060"/>
                </a:solidFill>
                <a:effectLst>
                  <a:outerShdw blurRad="38100" dist="38100" dir="2700000" algn="tl">
                    <a:srgbClr val="000000">
                      <a:alpha val="43137"/>
                    </a:srgbClr>
                  </a:outerShdw>
                </a:effectLst>
              </a:rPr>
              <a:t>CoT</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should</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look</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at</a:t>
            </a:r>
            <a:r>
              <a:rPr lang="pl-PL" sz="2000" dirty="0">
                <a:solidFill>
                  <a:srgbClr val="002060"/>
                </a:solidFill>
                <a:effectLst>
                  <a:outerShdw blurRad="38100" dist="38100" dir="2700000" algn="tl">
                    <a:srgbClr val="000000">
                      <a:alpha val="43137"/>
                    </a:srgbClr>
                  </a:outerShdw>
                </a:effectLst>
              </a:rPr>
              <a:t> the </a:t>
            </a:r>
            <a:r>
              <a:rPr lang="pl-PL" sz="2000" dirty="0" err="1">
                <a:solidFill>
                  <a:srgbClr val="002060"/>
                </a:solidFill>
                <a:effectLst>
                  <a:outerShdw blurRad="38100" dist="38100" dir="2700000" algn="tl">
                    <a:srgbClr val="000000">
                      <a:alpha val="43137"/>
                    </a:srgbClr>
                  </a:outerShdw>
                </a:effectLst>
              </a:rPr>
              <a:t>annual</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updating</a:t>
            </a:r>
            <a:r>
              <a:rPr lang="pl-PL" sz="2000" dirty="0">
                <a:solidFill>
                  <a:srgbClr val="002060"/>
                </a:solidFill>
                <a:effectLst>
                  <a:outerShdw blurRad="38100" dist="38100" dir="2700000" algn="tl">
                    <a:srgbClr val="000000">
                      <a:alpha val="43137"/>
                    </a:srgbClr>
                  </a:outerShdw>
                </a:effectLst>
              </a:rPr>
              <a:t> of data in the </a:t>
            </a:r>
            <a:r>
              <a:rPr lang="pl-PL" sz="2000" dirty="0" err="1">
                <a:solidFill>
                  <a:srgbClr val="002060"/>
                </a:solidFill>
                <a:effectLst>
                  <a:outerShdw blurRad="38100" dist="38100" dir="2700000" algn="tl">
                    <a:srgbClr val="000000">
                      <a:alpha val="43137"/>
                    </a:srgbClr>
                  </a:outerShdw>
                </a:effectLst>
              </a:rPr>
              <a:t>guide</a:t>
            </a:r>
            <a:r>
              <a:rPr lang="pl-PL" sz="2000" dirty="0">
                <a:solidFill>
                  <a:srgbClr val="002060"/>
                </a:solidFill>
                <a:effectLst>
                  <a:outerShdw blurRad="38100" dist="38100" dir="2700000" algn="tl">
                    <a:srgbClr val="000000">
                      <a:alpha val="43137"/>
                    </a:srgbClr>
                  </a:outerShdw>
                </a:effectLst>
              </a:rPr>
              <a:t> on BCR in </a:t>
            </a:r>
            <a:r>
              <a:rPr lang="pl-PL" sz="2000" dirty="0" err="1">
                <a:solidFill>
                  <a:srgbClr val="002060"/>
                </a:solidFill>
                <a:effectLst>
                  <a:outerShdw blurRad="38100" dist="38100" dir="2700000" algn="tl">
                    <a:srgbClr val="000000">
                      <a:alpha val="43137"/>
                    </a:srgbClr>
                  </a:outerShdw>
                </a:effectLst>
              </a:rPr>
              <a:t>collaboration</a:t>
            </a:r>
            <a:r>
              <a:rPr lang="pl-PL" sz="2000" dirty="0">
                <a:solidFill>
                  <a:srgbClr val="002060"/>
                </a:solidFill>
                <a:effectLst>
                  <a:outerShdw blurRad="38100" dist="38100" dir="2700000" algn="tl">
                    <a:srgbClr val="000000">
                      <a:alpha val="43137"/>
                    </a:srgbClr>
                  </a:outerShdw>
                </a:effectLst>
              </a:rPr>
              <a:t> with </a:t>
            </a:r>
            <a:r>
              <a:rPr lang="pl-PL" sz="2000" dirty="0" err="1">
                <a:solidFill>
                  <a:srgbClr val="002060"/>
                </a:solidFill>
                <a:effectLst>
                  <a:outerShdw blurRad="38100" dist="38100" dir="2700000" algn="tl">
                    <a:srgbClr val="000000">
                      <a:alpha val="43137"/>
                    </a:srgbClr>
                  </a:outerShdw>
                </a:effectLst>
              </a:rPr>
              <a:t>Commission</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Members</a:t>
            </a:r>
            <a:r>
              <a:rPr lang="pl-PL" sz="2000" dirty="0">
                <a:solidFill>
                  <a:srgbClr val="002060"/>
                </a:solidFill>
                <a:effectLst>
                  <a:outerShdw blurRad="38100" dist="38100" dir="2700000" algn="tl">
                    <a:srgbClr val="000000">
                      <a:alpha val="43137"/>
                    </a:srgbClr>
                  </a:outerShdw>
                </a:effectLst>
              </a:rPr>
              <a:t> and UBC </a:t>
            </a:r>
            <a:r>
              <a:rPr lang="pl-PL" sz="2000" dirty="0" err="1">
                <a:solidFill>
                  <a:srgbClr val="002060"/>
                </a:solidFill>
                <a:effectLst>
                  <a:outerShdw blurRad="38100" dist="38100" dir="2700000" algn="tl">
                    <a:srgbClr val="000000">
                      <a:alpha val="43137"/>
                    </a:srgbClr>
                  </a:outerShdw>
                </a:effectLst>
              </a:rPr>
              <a:t>member</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cities</a:t>
            </a:r>
            <a:r>
              <a:rPr lang="pl-PL" sz="2000" dirty="0">
                <a:solidFill>
                  <a:srgbClr val="002060"/>
                </a:solidFill>
                <a:effectLst>
                  <a:outerShdw blurRad="38100" dist="38100" dir="2700000" algn="tl">
                    <a:srgbClr val="000000">
                      <a:alpha val="43137"/>
                    </a:srgbClr>
                  </a:outerShdw>
                </a:effectLst>
              </a:rPr>
              <a:t>. </a:t>
            </a:r>
            <a:endParaRPr lang="pl-PL" sz="2000" dirty="0" smtClean="0">
              <a:solidFill>
                <a:srgbClr val="002060"/>
              </a:solidFill>
              <a:effectLst>
                <a:outerShdw blurRad="38100" dist="38100" dir="2700000" algn="tl">
                  <a:srgbClr val="000000">
                    <a:alpha val="43137"/>
                  </a:srgbClr>
                </a:outerShdw>
              </a:effectLst>
            </a:endParaRPr>
          </a:p>
          <a:p>
            <a:r>
              <a:rPr lang="pl-PL" sz="2000" dirty="0" smtClean="0">
                <a:solidFill>
                  <a:srgbClr val="002060"/>
                </a:solidFill>
                <a:effectLst>
                  <a:outerShdw blurRad="38100" dist="38100" dir="2700000" algn="tl">
                    <a:srgbClr val="000000">
                      <a:alpha val="43137"/>
                    </a:srgbClr>
                  </a:outerShdw>
                </a:effectLst>
              </a:rPr>
              <a:t>The Guide </a:t>
            </a:r>
            <a:r>
              <a:rPr lang="pl-PL" sz="2000" dirty="0" err="1">
                <a:solidFill>
                  <a:srgbClr val="002060"/>
                </a:solidFill>
                <a:effectLst>
                  <a:outerShdw blurRad="38100" dist="38100" dir="2700000" algn="tl">
                    <a:srgbClr val="000000">
                      <a:alpha val="43137"/>
                    </a:srgbClr>
                  </a:outerShdw>
                </a:effectLst>
              </a:rPr>
              <a:t>will</a:t>
            </a:r>
            <a:r>
              <a:rPr lang="pl-PL" sz="2000" dirty="0">
                <a:solidFill>
                  <a:srgbClr val="002060"/>
                </a:solidFill>
                <a:effectLst>
                  <a:outerShdw blurRad="38100" dist="38100" dir="2700000" algn="tl">
                    <a:srgbClr val="000000">
                      <a:alpha val="43137"/>
                    </a:srgbClr>
                  </a:outerShdw>
                </a:effectLst>
              </a:rPr>
              <a:t> be </a:t>
            </a:r>
            <a:r>
              <a:rPr lang="pl-PL" sz="2000" dirty="0" err="1">
                <a:solidFill>
                  <a:srgbClr val="002060"/>
                </a:solidFill>
                <a:effectLst>
                  <a:outerShdw blurRad="38100" dist="38100" dir="2700000" algn="tl">
                    <a:srgbClr val="000000">
                      <a:alpha val="43137"/>
                    </a:srgbClr>
                  </a:outerShdw>
                </a:effectLst>
              </a:rPr>
              <a:t>regularly</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updated</a:t>
            </a:r>
            <a:r>
              <a:rPr lang="pl-PL" sz="2000" dirty="0">
                <a:solidFill>
                  <a:srgbClr val="002060"/>
                </a:solidFill>
                <a:effectLst>
                  <a:outerShdw blurRad="38100" dist="38100" dir="2700000" algn="tl">
                    <a:srgbClr val="000000">
                      <a:alpha val="43137"/>
                    </a:srgbClr>
                  </a:outerShdw>
                </a:effectLst>
              </a:rPr>
              <a:t> with </a:t>
            </a:r>
            <a:r>
              <a:rPr lang="pl-PL" sz="2000" dirty="0" err="1">
                <a:solidFill>
                  <a:srgbClr val="002060"/>
                </a:solidFill>
                <a:effectLst>
                  <a:outerShdw blurRad="38100" dist="38100" dir="2700000" algn="tl">
                    <a:srgbClr val="000000">
                      <a:alpha val="43137"/>
                    </a:srgbClr>
                  </a:outerShdw>
                </a:effectLst>
              </a:rPr>
              <a:t>interesting</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facts</a:t>
            </a:r>
            <a:r>
              <a:rPr lang="pl-PL" sz="2000" dirty="0">
                <a:solidFill>
                  <a:srgbClr val="002060"/>
                </a:solidFill>
                <a:effectLst>
                  <a:outerShdw blurRad="38100" dist="38100" dir="2700000" algn="tl">
                    <a:srgbClr val="000000">
                      <a:alpha val="43137"/>
                    </a:srgbClr>
                  </a:outerShdw>
                </a:effectLst>
              </a:rPr>
              <a:t> and </a:t>
            </a:r>
            <a:r>
              <a:rPr lang="pl-PL" sz="2000" dirty="0" err="1">
                <a:solidFill>
                  <a:srgbClr val="002060"/>
                </a:solidFill>
                <a:effectLst>
                  <a:outerShdw blurRad="38100" dist="38100" dir="2700000" algn="tl">
                    <a:srgbClr val="000000">
                      <a:alpha val="43137"/>
                    </a:srgbClr>
                  </a:outerShdw>
                </a:effectLst>
              </a:rPr>
              <a:t>anecdotes</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about</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places</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along</a:t>
            </a:r>
            <a:r>
              <a:rPr lang="pl-PL" sz="2000" dirty="0">
                <a:solidFill>
                  <a:srgbClr val="002060"/>
                </a:solidFill>
                <a:effectLst>
                  <a:outerShdw blurRad="38100" dist="38100" dir="2700000" algn="tl">
                    <a:srgbClr val="000000">
                      <a:alpha val="43137"/>
                    </a:srgbClr>
                  </a:outerShdw>
                </a:effectLst>
              </a:rPr>
              <a:t> the </a:t>
            </a:r>
            <a:r>
              <a:rPr lang="pl-PL" sz="2000" dirty="0" err="1">
                <a:solidFill>
                  <a:srgbClr val="002060"/>
                </a:solidFill>
                <a:effectLst>
                  <a:outerShdw blurRad="38100" dist="38100" dir="2700000" algn="tl">
                    <a:srgbClr val="000000">
                      <a:alpha val="43137"/>
                    </a:srgbClr>
                  </a:outerShdw>
                </a:effectLst>
              </a:rPr>
              <a:t>route</a:t>
            </a:r>
            <a:r>
              <a:rPr lang="pl-PL" sz="2000" dirty="0">
                <a:solidFill>
                  <a:srgbClr val="002060"/>
                </a:solidFill>
                <a:effectLst>
                  <a:outerShdw blurRad="38100" dist="38100" dir="2700000" algn="tl">
                    <a:srgbClr val="000000">
                      <a:alpha val="43137"/>
                    </a:srgbClr>
                  </a:outerShdw>
                </a:effectLst>
              </a:rPr>
              <a:t>. The </a:t>
            </a:r>
            <a:r>
              <a:rPr lang="pl-PL" sz="2000" dirty="0" err="1">
                <a:solidFill>
                  <a:srgbClr val="002060"/>
                </a:solidFill>
                <a:effectLst>
                  <a:outerShdw blurRad="38100" dist="38100" dir="2700000" algn="tl">
                    <a:srgbClr val="000000">
                      <a:alpha val="43137"/>
                    </a:srgbClr>
                  </a:outerShdw>
                </a:effectLst>
              </a:rPr>
              <a:t>Commission</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will</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also</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collect</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unique</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recipes</a:t>
            </a:r>
            <a:r>
              <a:rPr lang="pl-PL" sz="2000" dirty="0">
                <a:solidFill>
                  <a:srgbClr val="002060"/>
                </a:solidFill>
                <a:effectLst>
                  <a:outerShdw blurRad="38100" dist="38100" dir="2700000" algn="tl">
                    <a:srgbClr val="000000">
                      <a:alpha val="43137"/>
                    </a:srgbClr>
                  </a:outerShdw>
                </a:effectLst>
              </a:rPr>
              <a:t> for </a:t>
            </a:r>
            <a:r>
              <a:rPr lang="pl-PL" sz="2000" dirty="0" err="1">
                <a:solidFill>
                  <a:srgbClr val="002060"/>
                </a:solidFill>
                <a:effectLst>
                  <a:outerShdw blurRad="38100" dist="38100" dir="2700000" algn="tl">
                    <a:srgbClr val="000000">
                      <a:alpha val="43137"/>
                    </a:srgbClr>
                  </a:outerShdw>
                </a:effectLst>
              </a:rPr>
              <a:t>local</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dishes</a:t>
            </a:r>
            <a:r>
              <a:rPr lang="pl-PL" sz="2000" dirty="0">
                <a:solidFill>
                  <a:srgbClr val="002060"/>
                </a:solidFill>
                <a:effectLst>
                  <a:outerShdw blurRad="38100" dist="38100" dir="2700000" algn="tl">
                    <a:srgbClr val="000000">
                      <a:alpha val="43137"/>
                    </a:srgbClr>
                  </a:outerShdw>
                </a:effectLst>
              </a:rPr>
              <a:t> and in </a:t>
            </a:r>
            <a:r>
              <a:rPr lang="pl-PL" sz="2000" dirty="0" err="1">
                <a:solidFill>
                  <a:srgbClr val="002060"/>
                </a:solidFill>
                <a:effectLst>
                  <a:outerShdw blurRad="38100" dist="38100" dir="2700000" algn="tl">
                    <a:srgbClr val="000000">
                      <a:alpha val="43137"/>
                    </a:srgbClr>
                  </a:outerShdw>
                </a:effectLst>
              </a:rPr>
              <a:t>this</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way</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will</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save</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them</a:t>
            </a:r>
            <a:r>
              <a:rPr lang="pl-PL" sz="2000" dirty="0">
                <a:solidFill>
                  <a:srgbClr val="002060"/>
                </a:solidFill>
                <a:effectLst>
                  <a:outerShdw blurRad="38100" dist="38100" dir="2700000" algn="tl">
                    <a:srgbClr val="000000">
                      <a:alpha val="43137"/>
                    </a:srgbClr>
                  </a:outerShdw>
                </a:effectLst>
              </a:rPr>
              <a:t> from </a:t>
            </a:r>
            <a:r>
              <a:rPr lang="pl-PL" sz="2000" dirty="0" err="1">
                <a:solidFill>
                  <a:srgbClr val="002060"/>
                </a:solidFill>
                <a:effectLst>
                  <a:outerShdw blurRad="38100" dist="38100" dir="2700000" algn="tl">
                    <a:srgbClr val="000000">
                      <a:alpha val="43137"/>
                    </a:srgbClr>
                  </a:outerShdw>
                </a:effectLst>
              </a:rPr>
              <a:t>forgetting</a:t>
            </a:r>
            <a:r>
              <a:rPr lang="pl-PL" sz="2000" dirty="0" smtClean="0">
                <a:solidFill>
                  <a:srgbClr val="002060"/>
                </a:solidFill>
                <a:effectLst>
                  <a:outerShdw blurRad="38100" dist="38100" dir="2700000" algn="tl">
                    <a:srgbClr val="000000">
                      <a:alpha val="43137"/>
                    </a:srgbClr>
                  </a:outerShdw>
                </a:effectLst>
              </a:rPr>
              <a:t>.</a:t>
            </a:r>
            <a:endParaRPr lang="pl-PL" sz="2000" dirty="0">
              <a:solidFill>
                <a:srgbClr val="002060"/>
              </a:solidFill>
              <a:effectLst>
                <a:outerShdw blurRad="38100" dist="38100" dir="2700000" algn="tl">
                  <a:srgbClr val="000000">
                    <a:alpha val="43137"/>
                  </a:srgbClr>
                </a:outerShdw>
              </a:effectLst>
            </a:endParaRPr>
          </a:p>
        </p:txBody>
      </p:sp>
      <p:pic>
        <p:nvPicPr>
          <p:cNvPr id="9" name="Picture 2" descr="C:\Users\Ryszard Admin\AppData\Local\Microsoft\Windows\Temporary Internet Files\Content.IE5\1UIP1IE1\MP90042763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1879" y="1268760"/>
            <a:ext cx="2828886"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6680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Asia\KARR\Logo\KARR-aktualne-przezroczys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6213988"/>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2901243" y="264864"/>
            <a:ext cx="5979522" cy="461665"/>
          </a:xfrm>
          <a:prstGeom prst="rect">
            <a:avLst/>
          </a:prstGeom>
        </p:spPr>
        <p:txBody>
          <a:bodyPr wrap="none">
            <a:spAutoFit/>
          </a:bodyPr>
          <a:lstStyle/>
          <a:p>
            <a:r>
              <a:rPr lang="pl-PL" sz="2400" b="1" dirty="0">
                <a:solidFill>
                  <a:srgbClr val="FF0000"/>
                </a:solidFill>
                <a:effectLst>
                  <a:outerShdw blurRad="38100" dist="38100" dir="2700000" algn="tl">
                    <a:srgbClr val="000000">
                      <a:alpha val="43137"/>
                    </a:srgbClr>
                  </a:outerShdw>
                </a:effectLst>
              </a:rPr>
              <a:t>"</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Culinary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Route</a:t>
            </a:r>
            <a:r>
              <a:rPr lang="pl-PL" sz="2400" b="1" dirty="0">
                <a:solidFill>
                  <a:srgbClr val="FF0000"/>
                </a:solidFill>
                <a:effectLst>
                  <a:outerShdw blurRad="38100" dist="38100" dir="2700000" algn="tl">
                    <a:srgbClr val="000000">
                      <a:alpha val="43137"/>
                    </a:srgbClr>
                  </a:outerShdw>
                </a:effectLst>
              </a:rPr>
              <a:t> - </a:t>
            </a:r>
            <a:r>
              <a:rPr lang="pl-PL" sz="2400" b="1" dirty="0" err="1">
                <a:solidFill>
                  <a:srgbClr val="FF0000"/>
                </a:solidFill>
                <a:effectLst>
                  <a:outerShdw blurRad="38100" dist="38100" dir="2700000" algn="tl">
                    <a:srgbClr val="000000">
                      <a:alpha val="43137"/>
                    </a:srgbClr>
                  </a:outerShdw>
                </a:effectLst>
              </a:rPr>
              <a:t>enjoy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Cuisine</a:t>
            </a:r>
            <a:r>
              <a:rPr lang="pl-PL" sz="2400" b="1" dirty="0">
                <a:solidFill>
                  <a:srgbClr val="FF0000"/>
                </a:solidFill>
                <a:effectLst>
                  <a:outerShdw blurRad="38100" dist="38100" dir="2700000" algn="tl">
                    <a:srgbClr val="000000">
                      <a:alpha val="43137"/>
                    </a:srgbClr>
                  </a:outerShdw>
                </a:effectLst>
              </a:rPr>
              <a:t>"</a:t>
            </a:r>
            <a:endParaRPr lang="pl-PL" sz="2400" b="1"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45" y="5858336"/>
            <a:ext cx="2204335" cy="89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52" y="285568"/>
            <a:ext cx="2587891" cy="123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ostokąt 2"/>
          <p:cNvSpPr/>
          <p:nvPr/>
        </p:nvSpPr>
        <p:spPr>
          <a:xfrm>
            <a:off x="3768197" y="1521599"/>
            <a:ext cx="5112568" cy="3477875"/>
          </a:xfrm>
          <a:prstGeom prst="rect">
            <a:avLst/>
          </a:prstGeom>
        </p:spPr>
        <p:txBody>
          <a:bodyPr wrap="square">
            <a:spAutoFit/>
          </a:bodyPr>
          <a:lstStyle/>
          <a:p>
            <a:r>
              <a:rPr lang="pl-PL" sz="2000" dirty="0">
                <a:solidFill>
                  <a:srgbClr val="002060"/>
                </a:solidFill>
                <a:effectLst>
                  <a:outerShdw blurRad="38100" dist="38100" dir="2700000" algn="tl">
                    <a:srgbClr val="000000">
                      <a:alpha val="43137"/>
                    </a:srgbClr>
                  </a:outerShdw>
                </a:effectLst>
              </a:rPr>
              <a:t>The </a:t>
            </a:r>
            <a:r>
              <a:rPr lang="pl-PL" sz="2000" dirty="0" err="1">
                <a:solidFill>
                  <a:srgbClr val="002060"/>
                </a:solidFill>
                <a:effectLst>
                  <a:outerShdw blurRad="38100" dist="38100" dir="2700000" algn="tl">
                    <a:srgbClr val="000000">
                      <a:alpha val="43137"/>
                    </a:srgbClr>
                  </a:outerShdw>
                </a:effectLst>
              </a:rPr>
              <a:t>planned</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project</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will</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help</a:t>
            </a:r>
            <a:r>
              <a:rPr lang="pl-PL" sz="2000" dirty="0">
                <a:solidFill>
                  <a:srgbClr val="002060"/>
                </a:solidFill>
                <a:effectLst>
                  <a:outerShdw blurRad="38100" dist="38100" dir="2700000" algn="tl">
                    <a:srgbClr val="000000">
                      <a:alpha val="43137"/>
                    </a:srgbClr>
                  </a:outerShdw>
                </a:effectLst>
              </a:rPr>
              <a:t> in </a:t>
            </a:r>
            <a:r>
              <a:rPr lang="pl-PL" sz="2000" dirty="0" err="1">
                <a:solidFill>
                  <a:srgbClr val="002060"/>
                </a:solidFill>
                <a:effectLst>
                  <a:outerShdw blurRad="38100" dist="38100" dir="2700000" algn="tl">
                    <a:srgbClr val="000000">
                      <a:alpha val="43137"/>
                    </a:srgbClr>
                  </a:outerShdw>
                </a:effectLst>
              </a:rPr>
              <a:t>creating</a:t>
            </a:r>
            <a:r>
              <a:rPr lang="pl-PL" sz="2000" dirty="0">
                <a:solidFill>
                  <a:srgbClr val="002060"/>
                </a:solidFill>
                <a:effectLst>
                  <a:outerShdw blurRad="38100" dist="38100" dir="2700000" algn="tl">
                    <a:srgbClr val="000000">
                      <a:alpha val="43137"/>
                    </a:srgbClr>
                  </a:outerShdw>
                </a:effectLst>
              </a:rPr>
              <a:t> and </a:t>
            </a:r>
            <a:r>
              <a:rPr lang="pl-PL" sz="2000" dirty="0" err="1">
                <a:solidFill>
                  <a:srgbClr val="002060"/>
                </a:solidFill>
                <a:effectLst>
                  <a:outerShdw blurRad="38100" dist="38100" dir="2700000" algn="tl">
                    <a:srgbClr val="000000">
                      <a:alpha val="43137"/>
                    </a:srgbClr>
                  </a:outerShdw>
                </a:effectLst>
              </a:rPr>
              <a:t>promoting</a:t>
            </a:r>
            <a:r>
              <a:rPr lang="pl-PL" sz="2000" dirty="0">
                <a:solidFill>
                  <a:srgbClr val="002060"/>
                </a:solidFill>
                <a:effectLst>
                  <a:outerShdw blurRad="38100" dist="38100" dir="2700000" algn="tl">
                    <a:srgbClr val="000000">
                      <a:alpha val="43137"/>
                    </a:srgbClr>
                  </a:outerShdw>
                </a:effectLst>
              </a:rPr>
              <a:t> the </a:t>
            </a:r>
            <a:r>
              <a:rPr lang="pl-PL" sz="2000" dirty="0" err="1">
                <a:solidFill>
                  <a:srgbClr val="002060"/>
                </a:solidFill>
                <a:effectLst>
                  <a:outerShdw blurRad="38100" dist="38100" dir="2700000" algn="tl">
                    <a:srgbClr val="000000">
                      <a:alpha val="43137"/>
                    </a:srgbClr>
                  </a:outerShdw>
                </a:effectLst>
              </a:rPr>
              <a:t>concept</a:t>
            </a:r>
            <a:r>
              <a:rPr lang="pl-PL" sz="2000" dirty="0">
                <a:solidFill>
                  <a:srgbClr val="002060"/>
                </a:solidFill>
                <a:effectLst>
                  <a:outerShdw blurRad="38100" dist="38100" dir="2700000" algn="tl">
                    <a:srgbClr val="000000">
                      <a:alpha val="43137"/>
                    </a:srgbClr>
                  </a:outerShdw>
                </a:effectLst>
              </a:rPr>
              <a:t> of "</a:t>
            </a:r>
            <a:r>
              <a:rPr lang="pl-PL" sz="2000" dirty="0" err="1">
                <a:solidFill>
                  <a:srgbClr val="002060"/>
                </a:solidFill>
                <a:effectLst>
                  <a:outerShdw blurRad="38100" dist="38100" dir="2700000" algn="tl">
                    <a:srgbClr val="000000">
                      <a:alpha val="43137"/>
                    </a:srgbClr>
                  </a:outerShdw>
                </a:effectLst>
              </a:rPr>
              <a:t>Baltic</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Cuisine</a:t>
            </a:r>
            <a:r>
              <a:rPr lang="pl-PL" sz="2000" dirty="0">
                <a:solidFill>
                  <a:srgbClr val="002060"/>
                </a:solidFill>
                <a:effectLst>
                  <a:outerShdw blurRad="38100" dist="38100" dir="2700000" algn="tl">
                    <a:srgbClr val="000000">
                      <a:alpha val="43137"/>
                    </a:srgbClr>
                  </a:outerShdw>
                </a:effectLst>
              </a:rPr>
              <a:t>". </a:t>
            </a:r>
            <a:endParaRPr lang="pl-PL" sz="2000" dirty="0" smtClean="0">
              <a:solidFill>
                <a:srgbClr val="002060"/>
              </a:solidFill>
              <a:effectLst>
                <a:outerShdw blurRad="38100" dist="38100" dir="2700000" algn="tl">
                  <a:srgbClr val="000000">
                    <a:alpha val="43137"/>
                  </a:srgbClr>
                </a:outerShdw>
              </a:effectLst>
            </a:endParaRPr>
          </a:p>
          <a:p>
            <a:endParaRPr lang="pl-PL" sz="2000" dirty="0">
              <a:solidFill>
                <a:srgbClr val="002060"/>
              </a:solidFill>
              <a:effectLst>
                <a:outerShdw blurRad="38100" dist="38100" dir="2700000" algn="tl">
                  <a:srgbClr val="000000">
                    <a:alpha val="43137"/>
                  </a:srgbClr>
                </a:outerShdw>
              </a:effectLst>
            </a:endParaRPr>
          </a:p>
          <a:p>
            <a:r>
              <a:rPr lang="pl-PL" sz="2000" dirty="0" smtClean="0">
                <a:solidFill>
                  <a:srgbClr val="002060"/>
                </a:solidFill>
                <a:effectLst>
                  <a:outerShdw blurRad="38100" dist="38100" dir="2700000" algn="tl">
                    <a:srgbClr val="000000">
                      <a:alpha val="43137"/>
                    </a:srgbClr>
                  </a:outerShdw>
                </a:effectLst>
              </a:rPr>
              <a:t>The </a:t>
            </a:r>
            <a:r>
              <a:rPr lang="pl-PL" sz="2000" dirty="0" err="1">
                <a:solidFill>
                  <a:srgbClr val="002060"/>
                </a:solidFill>
                <a:effectLst>
                  <a:outerShdw blurRad="38100" dist="38100" dir="2700000" algn="tl">
                    <a:srgbClr val="000000">
                      <a:alpha val="43137"/>
                    </a:srgbClr>
                  </a:outerShdw>
                </a:effectLst>
              </a:rPr>
              <a:t>results</a:t>
            </a:r>
            <a:r>
              <a:rPr lang="pl-PL" sz="2000" dirty="0">
                <a:solidFill>
                  <a:srgbClr val="002060"/>
                </a:solidFill>
                <a:effectLst>
                  <a:outerShdw blurRad="38100" dist="38100" dir="2700000" algn="tl">
                    <a:srgbClr val="000000">
                      <a:alpha val="43137"/>
                    </a:srgbClr>
                  </a:outerShdw>
                </a:effectLst>
              </a:rPr>
              <a:t> of </a:t>
            </a:r>
            <a:r>
              <a:rPr lang="pl-PL" sz="2000" dirty="0" err="1">
                <a:solidFill>
                  <a:srgbClr val="002060"/>
                </a:solidFill>
                <a:effectLst>
                  <a:outerShdw blurRad="38100" dist="38100" dir="2700000" algn="tl">
                    <a:srgbClr val="000000">
                      <a:alpha val="43137"/>
                    </a:srgbClr>
                  </a:outerShdw>
                </a:effectLst>
              </a:rPr>
              <a:t>this</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project</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will</a:t>
            </a:r>
            <a:r>
              <a:rPr lang="pl-PL" sz="2000" dirty="0">
                <a:solidFill>
                  <a:srgbClr val="002060"/>
                </a:solidFill>
                <a:effectLst>
                  <a:outerShdw blurRad="38100" dist="38100" dir="2700000" algn="tl">
                    <a:srgbClr val="000000">
                      <a:alpha val="43137"/>
                    </a:srgbClr>
                  </a:outerShdw>
                </a:effectLst>
              </a:rPr>
              <a:t> be </a:t>
            </a:r>
            <a:r>
              <a:rPr lang="pl-PL" sz="2000" dirty="0" err="1">
                <a:solidFill>
                  <a:srgbClr val="002060"/>
                </a:solidFill>
                <a:effectLst>
                  <a:outerShdw blurRad="38100" dist="38100" dir="2700000" algn="tl">
                    <a:srgbClr val="000000">
                      <a:alpha val="43137"/>
                    </a:srgbClr>
                  </a:outerShdw>
                </a:effectLst>
              </a:rPr>
              <a:t>used</a:t>
            </a:r>
            <a:r>
              <a:rPr lang="pl-PL" sz="2000" dirty="0">
                <a:solidFill>
                  <a:srgbClr val="002060"/>
                </a:solidFill>
                <a:effectLst>
                  <a:outerShdw blurRad="38100" dist="38100" dir="2700000" algn="tl">
                    <a:srgbClr val="000000">
                      <a:alpha val="43137"/>
                    </a:srgbClr>
                  </a:outerShdw>
                </a:effectLst>
              </a:rPr>
              <a:t> by the </a:t>
            </a:r>
            <a:r>
              <a:rPr lang="pl-PL" sz="2000" dirty="0" err="1">
                <a:solidFill>
                  <a:srgbClr val="002060"/>
                </a:solidFill>
                <a:effectLst>
                  <a:outerShdw blurRad="38100" dist="38100" dir="2700000" algn="tl">
                    <a:srgbClr val="000000">
                      <a:alpha val="43137"/>
                    </a:srgbClr>
                  </a:outerShdw>
                </a:effectLst>
              </a:rPr>
              <a:t>CoT</a:t>
            </a:r>
            <a:r>
              <a:rPr lang="pl-PL" sz="2000" dirty="0">
                <a:solidFill>
                  <a:srgbClr val="002060"/>
                </a:solidFill>
                <a:effectLst>
                  <a:outerShdw blurRad="38100" dist="38100" dir="2700000" algn="tl">
                    <a:srgbClr val="000000">
                      <a:alpha val="43137"/>
                    </a:srgbClr>
                  </a:outerShdw>
                </a:effectLst>
              </a:rPr>
              <a:t> in the </a:t>
            </a:r>
            <a:r>
              <a:rPr lang="pl-PL" sz="2000" dirty="0" err="1">
                <a:solidFill>
                  <a:srgbClr val="002060"/>
                </a:solidFill>
                <a:effectLst>
                  <a:outerShdw blurRad="38100" dist="38100" dir="2700000" algn="tl">
                    <a:srgbClr val="000000">
                      <a:alpha val="43137"/>
                    </a:srgbClr>
                  </a:outerShdw>
                </a:effectLst>
              </a:rPr>
              <a:t>projects</a:t>
            </a:r>
            <a:r>
              <a:rPr lang="pl-PL" sz="2000" dirty="0">
                <a:solidFill>
                  <a:srgbClr val="002060"/>
                </a:solidFill>
                <a:effectLst>
                  <a:outerShdw blurRad="38100" dist="38100" dir="2700000" algn="tl">
                    <a:srgbClr val="000000">
                      <a:alpha val="43137"/>
                    </a:srgbClr>
                  </a:outerShdw>
                </a:effectLst>
              </a:rPr>
              <a:t>  „AGORA 2.0” </a:t>
            </a:r>
            <a:r>
              <a:rPr lang="pl-PL" sz="2000" dirty="0" smtClean="0">
                <a:solidFill>
                  <a:srgbClr val="002060"/>
                </a:solidFill>
                <a:effectLst>
                  <a:outerShdw blurRad="38100" dist="38100" dir="2700000" algn="tl">
                    <a:srgbClr val="000000">
                      <a:alpha val="43137"/>
                    </a:srgbClr>
                  </a:outerShdw>
                </a:effectLst>
              </a:rPr>
              <a:t>and </a:t>
            </a:r>
            <a:r>
              <a:rPr lang="pl-PL" sz="2000" dirty="0">
                <a:solidFill>
                  <a:srgbClr val="002060"/>
                </a:solidFill>
                <a:effectLst>
                  <a:outerShdw blurRad="38100" dist="38100" dir="2700000" algn="tl">
                    <a:srgbClr val="000000">
                      <a:alpha val="43137"/>
                    </a:srgbClr>
                  </a:outerShdw>
                </a:effectLst>
              </a:rPr>
              <a:t>„</a:t>
            </a:r>
            <a:r>
              <a:rPr lang="pl-PL" sz="2000" dirty="0" err="1">
                <a:solidFill>
                  <a:srgbClr val="002060"/>
                </a:solidFill>
                <a:effectLst>
                  <a:outerShdw blurRad="38100" dist="38100" dir="2700000" algn="tl">
                    <a:srgbClr val="000000">
                      <a:alpha val="43137"/>
                    </a:srgbClr>
                  </a:outerShdw>
                </a:effectLst>
              </a:rPr>
              <a:t>Enjoy</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South</a:t>
            </a:r>
            <a:r>
              <a:rPr lang="pl-PL" sz="2000" dirty="0">
                <a:solidFill>
                  <a:srgbClr val="002060"/>
                </a:solidFill>
                <a:effectLst>
                  <a:outerShdw blurRad="38100" dist="38100" dir="2700000" algn="tl">
                    <a:srgbClr val="000000">
                      <a:alpha val="43137"/>
                    </a:srgbClr>
                  </a:outerShdw>
                </a:effectLst>
              </a:rPr>
              <a:t> </a:t>
            </a:r>
            <a:r>
              <a:rPr lang="pl-PL" sz="2000" dirty="0" err="1" smtClean="0">
                <a:solidFill>
                  <a:srgbClr val="002060"/>
                </a:solidFill>
                <a:effectLst>
                  <a:outerShdw blurRad="38100" dist="38100" dir="2700000" algn="tl">
                    <a:srgbClr val="000000">
                      <a:alpha val="43137"/>
                    </a:srgbClr>
                  </a:outerShdw>
                </a:effectLst>
              </a:rPr>
              <a:t>Baltic</a:t>
            </a:r>
            <a:r>
              <a:rPr lang="pl-PL" sz="2000" dirty="0" smtClean="0">
                <a:solidFill>
                  <a:srgbClr val="002060"/>
                </a:solidFill>
                <a:effectLst>
                  <a:outerShdw blurRad="38100" dist="38100" dir="2700000" algn="tl">
                    <a:srgbClr val="000000">
                      <a:alpha val="43137"/>
                    </a:srgbClr>
                  </a:outerShdw>
                </a:effectLst>
              </a:rPr>
              <a:t>!”, and </a:t>
            </a:r>
            <a:r>
              <a:rPr lang="pl-PL" sz="2000" dirty="0" err="1">
                <a:solidFill>
                  <a:srgbClr val="002060"/>
                </a:solidFill>
                <a:effectLst>
                  <a:outerShdw blurRad="38100" dist="38100" dir="2700000" algn="tl">
                    <a:srgbClr val="000000">
                      <a:alpha val="43137"/>
                    </a:srgbClr>
                  </a:outerShdw>
                </a:effectLst>
              </a:rPr>
              <a:t>will</a:t>
            </a:r>
            <a:r>
              <a:rPr lang="pl-PL" sz="2000" dirty="0">
                <a:solidFill>
                  <a:srgbClr val="002060"/>
                </a:solidFill>
                <a:effectLst>
                  <a:outerShdw blurRad="38100" dist="38100" dir="2700000" algn="tl">
                    <a:srgbClr val="000000">
                      <a:alpha val="43137"/>
                    </a:srgbClr>
                  </a:outerShdw>
                </a:effectLst>
              </a:rPr>
              <a:t> be </a:t>
            </a:r>
            <a:r>
              <a:rPr lang="pl-PL" sz="2000" dirty="0" err="1">
                <a:solidFill>
                  <a:srgbClr val="002060"/>
                </a:solidFill>
                <a:effectLst>
                  <a:outerShdw blurRad="38100" dist="38100" dir="2700000" algn="tl">
                    <a:srgbClr val="000000">
                      <a:alpha val="43137"/>
                    </a:srgbClr>
                  </a:outerShdw>
                </a:effectLst>
              </a:rPr>
              <a:t>available</a:t>
            </a:r>
            <a:r>
              <a:rPr lang="pl-PL" sz="2000" dirty="0">
                <a:solidFill>
                  <a:srgbClr val="002060"/>
                </a:solidFill>
                <a:effectLst>
                  <a:outerShdw blurRad="38100" dist="38100" dir="2700000" algn="tl">
                    <a:srgbClr val="000000">
                      <a:alpha val="43137"/>
                    </a:srgbClr>
                  </a:outerShdw>
                </a:effectLst>
              </a:rPr>
              <a:t> for </a:t>
            </a:r>
            <a:r>
              <a:rPr lang="pl-PL" sz="2000" dirty="0" err="1">
                <a:solidFill>
                  <a:srgbClr val="002060"/>
                </a:solidFill>
                <a:effectLst>
                  <a:outerShdw blurRad="38100" dist="38100" dir="2700000" algn="tl">
                    <a:srgbClr val="000000">
                      <a:alpha val="43137"/>
                    </a:srgbClr>
                  </a:outerShdw>
                </a:effectLst>
              </a:rPr>
              <a:t>own</a:t>
            </a:r>
            <a:r>
              <a:rPr lang="pl-PL" sz="2000" dirty="0">
                <a:solidFill>
                  <a:srgbClr val="002060"/>
                </a:solidFill>
                <a:effectLst>
                  <a:outerShdw blurRad="38100" dist="38100" dir="2700000" algn="tl">
                    <a:srgbClr val="000000">
                      <a:alpha val="43137"/>
                    </a:srgbClr>
                  </a:outerShdw>
                </a:effectLst>
              </a:rPr>
              <a:t> and </a:t>
            </a:r>
            <a:r>
              <a:rPr lang="pl-PL" sz="2000" dirty="0" err="1">
                <a:solidFill>
                  <a:srgbClr val="002060"/>
                </a:solidFill>
                <a:effectLst>
                  <a:outerShdw blurRad="38100" dist="38100" dir="2700000" algn="tl">
                    <a:srgbClr val="000000">
                      <a:alpha val="43137"/>
                    </a:srgbClr>
                  </a:outerShdw>
                </a:effectLst>
              </a:rPr>
              <a:t>foreign</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publications</a:t>
            </a:r>
            <a:r>
              <a:rPr lang="pl-PL" sz="2000" dirty="0">
                <a:solidFill>
                  <a:srgbClr val="002060"/>
                </a:solidFill>
                <a:effectLst>
                  <a:outerShdw blurRad="38100" dist="38100" dir="2700000" algn="tl">
                    <a:srgbClr val="000000">
                      <a:alpha val="43137"/>
                    </a:srgbClr>
                  </a:outerShdw>
                </a:effectLst>
              </a:rPr>
              <a:t>. </a:t>
            </a:r>
            <a:endParaRPr lang="pl-PL" sz="2000" dirty="0" smtClean="0">
              <a:solidFill>
                <a:srgbClr val="002060"/>
              </a:solidFill>
              <a:effectLst>
                <a:outerShdw blurRad="38100" dist="38100" dir="2700000" algn="tl">
                  <a:srgbClr val="000000">
                    <a:alpha val="43137"/>
                  </a:srgbClr>
                </a:outerShdw>
              </a:effectLst>
            </a:endParaRPr>
          </a:p>
          <a:p>
            <a:endParaRPr lang="pl-PL" sz="2000" dirty="0" smtClean="0">
              <a:solidFill>
                <a:srgbClr val="002060"/>
              </a:solidFill>
              <a:effectLst>
                <a:outerShdw blurRad="38100" dist="38100" dir="2700000" algn="tl">
                  <a:srgbClr val="000000">
                    <a:alpha val="43137"/>
                  </a:srgbClr>
                </a:outerShdw>
              </a:effectLst>
            </a:endParaRPr>
          </a:p>
          <a:p>
            <a:r>
              <a:rPr lang="pl-PL" sz="2000" dirty="0" smtClean="0">
                <a:solidFill>
                  <a:srgbClr val="002060"/>
                </a:solidFill>
                <a:effectLst>
                  <a:outerShdw blurRad="38100" dist="38100" dir="2700000" algn="tl">
                    <a:srgbClr val="000000">
                      <a:alpha val="43137"/>
                    </a:srgbClr>
                  </a:outerShdw>
                </a:effectLst>
              </a:rPr>
              <a:t>It </a:t>
            </a:r>
            <a:r>
              <a:rPr lang="pl-PL" sz="2000" dirty="0" err="1">
                <a:solidFill>
                  <a:srgbClr val="002060"/>
                </a:solidFill>
                <a:effectLst>
                  <a:outerShdw blurRad="38100" dist="38100" dir="2700000" algn="tl">
                    <a:srgbClr val="000000">
                      <a:alpha val="43137"/>
                    </a:srgbClr>
                  </a:outerShdw>
                </a:effectLst>
              </a:rPr>
              <a:t>is</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anticipated</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that</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over</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time</a:t>
            </a:r>
            <a:r>
              <a:rPr lang="pl-PL" sz="2000" dirty="0">
                <a:solidFill>
                  <a:srgbClr val="002060"/>
                </a:solidFill>
                <a:effectLst>
                  <a:outerShdw blurRad="38100" dist="38100" dir="2700000" algn="tl">
                    <a:srgbClr val="000000">
                      <a:alpha val="43137"/>
                    </a:srgbClr>
                  </a:outerShdw>
                </a:effectLst>
              </a:rPr>
              <a:t>, the </a:t>
            </a:r>
            <a:r>
              <a:rPr lang="pl-PL" sz="2000" dirty="0" err="1">
                <a:solidFill>
                  <a:srgbClr val="002060"/>
                </a:solidFill>
                <a:effectLst>
                  <a:outerShdw blurRad="38100" dist="38100" dir="2700000" algn="tl">
                    <a:srgbClr val="000000">
                      <a:alpha val="43137"/>
                    </a:srgbClr>
                  </a:outerShdw>
                </a:effectLst>
              </a:rPr>
              <a:t>guide</a:t>
            </a:r>
            <a:r>
              <a:rPr lang="pl-PL" sz="2000" dirty="0">
                <a:solidFill>
                  <a:srgbClr val="002060"/>
                </a:solidFill>
                <a:effectLst>
                  <a:outerShdw blurRad="38100" dist="38100" dir="2700000" algn="tl">
                    <a:srgbClr val="000000">
                      <a:alpha val="43137"/>
                    </a:srgbClr>
                  </a:outerShdw>
                </a:effectLst>
              </a:rPr>
              <a:t> on BCR </a:t>
            </a:r>
            <a:r>
              <a:rPr lang="pl-PL" sz="2000" dirty="0" err="1">
                <a:solidFill>
                  <a:srgbClr val="002060"/>
                </a:solidFill>
                <a:effectLst>
                  <a:outerShdw blurRad="38100" dist="38100" dir="2700000" algn="tl">
                    <a:srgbClr val="000000">
                      <a:alpha val="43137"/>
                    </a:srgbClr>
                  </a:outerShdw>
                </a:effectLst>
              </a:rPr>
              <a:t>will</a:t>
            </a:r>
            <a:r>
              <a:rPr lang="pl-PL" sz="2000" dirty="0">
                <a:solidFill>
                  <a:srgbClr val="002060"/>
                </a:solidFill>
                <a:effectLst>
                  <a:outerShdw blurRad="38100" dist="38100" dir="2700000" algn="tl">
                    <a:srgbClr val="000000">
                      <a:alpha val="43137"/>
                    </a:srgbClr>
                  </a:outerShdw>
                </a:effectLst>
              </a:rPr>
              <a:t> be </a:t>
            </a:r>
            <a:r>
              <a:rPr lang="pl-PL" sz="2000" dirty="0" err="1">
                <a:solidFill>
                  <a:srgbClr val="002060"/>
                </a:solidFill>
                <a:effectLst>
                  <a:outerShdw blurRad="38100" dist="38100" dir="2700000" algn="tl">
                    <a:srgbClr val="000000">
                      <a:alpha val="43137"/>
                    </a:srgbClr>
                  </a:outerShdw>
                </a:effectLst>
              </a:rPr>
              <a:t>translated</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into</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national</a:t>
            </a:r>
            <a:r>
              <a:rPr lang="pl-PL" sz="2000" dirty="0">
                <a:solidFill>
                  <a:srgbClr val="002060"/>
                </a:solidFill>
                <a:effectLst>
                  <a:outerShdw blurRad="38100" dist="38100" dir="2700000" algn="tl">
                    <a:srgbClr val="000000">
                      <a:alpha val="43137"/>
                    </a:srgbClr>
                  </a:outerShdw>
                </a:effectLst>
              </a:rPr>
              <a:t> </a:t>
            </a:r>
            <a:r>
              <a:rPr lang="pl-PL" sz="2000" dirty="0" err="1">
                <a:solidFill>
                  <a:srgbClr val="002060"/>
                </a:solidFill>
                <a:effectLst>
                  <a:outerShdw blurRad="38100" dist="38100" dir="2700000" algn="tl">
                    <a:srgbClr val="000000">
                      <a:alpha val="43137"/>
                    </a:srgbClr>
                  </a:outerShdw>
                </a:effectLst>
              </a:rPr>
              <a:t>languages</a:t>
            </a:r>
            <a:r>
              <a:rPr lang="pl-PL" sz="2000" dirty="0">
                <a:solidFill>
                  <a:srgbClr val="002060"/>
                </a:solidFill>
                <a:effectLst>
                  <a:outerShdw blurRad="38100" dist="38100" dir="2700000" algn="tl">
                    <a:srgbClr val="000000">
                      <a:alpha val="43137"/>
                    </a:srgbClr>
                  </a:outerShdw>
                </a:effectLst>
              </a:rPr>
              <a:t> ​​of the </a:t>
            </a:r>
            <a:r>
              <a:rPr lang="pl-PL" sz="2000" dirty="0" err="1">
                <a:solidFill>
                  <a:srgbClr val="002060"/>
                </a:solidFill>
                <a:effectLst>
                  <a:outerShdw blurRad="38100" dist="38100" dir="2700000" algn="tl">
                    <a:srgbClr val="000000">
                      <a:alpha val="43137"/>
                    </a:srgbClr>
                  </a:outerShdw>
                </a:effectLst>
              </a:rPr>
              <a:t>Baltic</a:t>
            </a:r>
            <a:r>
              <a:rPr lang="pl-PL" sz="2000" dirty="0">
                <a:solidFill>
                  <a:srgbClr val="002060"/>
                </a:solidFill>
                <a:effectLst>
                  <a:outerShdw blurRad="38100" dist="38100" dir="2700000" algn="tl">
                    <a:srgbClr val="000000">
                      <a:alpha val="43137"/>
                    </a:srgbClr>
                  </a:outerShdw>
                </a:effectLst>
              </a:rPr>
              <a:t> Region </a:t>
            </a:r>
            <a:r>
              <a:rPr lang="pl-PL" sz="2000" dirty="0" err="1">
                <a:solidFill>
                  <a:srgbClr val="002060"/>
                </a:solidFill>
                <a:effectLst>
                  <a:outerShdw blurRad="38100" dist="38100" dir="2700000" algn="tl">
                    <a:srgbClr val="000000">
                      <a:alpha val="43137"/>
                    </a:srgbClr>
                  </a:outerShdw>
                </a:effectLst>
              </a:rPr>
              <a:t>countries</a:t>
            </a:r>
            <a:r>
              <a:rPr lang="pl-PL" sz="2000" dirty="0" smtClean="0">
                <a:solidFill>
                  <a:srgbClr val="002060"/>
                </a:solidFill>
                <a:effectLst>
                  <a:outerShdw blurRad="38100" dist="38100" dir="2700000" algn="tl">
                    <a:srgbClr val="000000">
                      <a:alpha val="43137"/>
                    </a:srgbClr>
                  </a:outerShdw>
                </a:effectLst>
              </a:rPr>
              <a:t>.</a:t>
            </a:r>
            <a:endParaRPr lang="pl-PL" sz="2000" dirty="0">
              <a:solidFill>
                <a:srgbClr val="002060"/>
              </a:solidFill>
              <a:effectLst>
                <a:outerShdw blurRad="38100" dist="38100" dir="2700000" algn="tl">
                  <a:srgbClr val="000000">
                    <a:alpha val="43137"/>
                  </a:srgbClr>
                </a:outerShdw>
              </a:effectLst>
            </a:endParaRPr>
          </a:p>
        </p:txBody>
      </p:sp>
      <p:pic>
        <p:nvPicPr>
          <p:cNvPr id="8" name="Picture 2" descr="C:\Users\Ryszard Admin\AppData\Local\Microsoft\Windows\Temporary Internet Files\Content.IE5\XEVEQ257\MP90040059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768259"/>
            <a:ext cx="2880320" cy="4338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431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Asia\KARR\Logo\KARR-aktualne-przezroczys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6213988"/>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2901243" y="264864"/>
            <a:ext cx="5979522" cy="461665"/>
          </a:xfrm>
          <a:prstGeom prst="rect">
            <a:avLst/>
          </a:prstGeom>
        </p:spPr>
        <p:txBody>
          <a:bodyPr wrap="none">
            <a:spAutoFit/>
          </a:bodyPr>
          <a:lstStyle/>
          <a:p>
            <a:r>
              <a:rPr lang="pl-PL" sz="2400" b="1" dirty="0">
                <a:solidFill>
                  <a:srgbClr val="FF0000"/>
                </a:solidFill>
                <a:effectLst>
                  <a:outerShdw blurRad="38100" dist="38100" dir="2700000" algn="tl">
                    <a:srgbClr val="000000">
                      <a:alpha val="43137"/>
                    </a:srgbClr>
                  </a:outerShdw>
                </a:effectLst>
              </a:rPr>
              <a:t>"</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Culinary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Route</a:t>
            </a:r>
            <a:r>
              <a:rPr lang="pl-PL" sz="2400" b="1" dirty="0">
                <a:solidFill>
                  <a:srgbClr val="FF0000"/>
                </a:solidFill>
                <a:effectLst>
                  <a:outerShdw blurRad="38100" dist="38100" dir="2700000" algn="tl">
                    <a:srgbClr val="000000">
                      <a:alpha val="43137"/>
                    </a:srgbClr>
                  </a:outerShdw>
                </a:effectLst>
              </a:rPr>
              <a:t> - </a:t>
            </a:r>
            <a:r>
              <a:rPr lang="pl-PL" sz="2400" b="1" dirty="0" err="1">
                <a:solidFill>
                  <a:srgbClr val="FF0000"/>
                </a:solidFill>
                <a:effectLst>
                  <a:outerShdw blurRad="38100" dist="38100" dir="2700000" algn="tl">
                    <a:srgbClr val="000000">
                      <a:alpha val="43137"/>
                    </a:srgbClr>
                  </a:outerShdw>
                </a:effectLst>
              </a:rPr>
              <a:t>enjoy</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Baltic</a:t>
            </a:r>
            <a:r>
              <a:rPr lang="pl-PL" sz="2400" b="1" dirty="0">
                <a:solidFill>
                  <a:srgbClr val="FF0000"/>
                </a:solidFill>
                <a:effectLst>
                  <a:outerShdw blurRad="38100" dist="38100" dir="2700000" algn="tl">
                    <a:srgbClr val="000000">
                      <a:alpha val="43137"/>
                    </a:srgbClr>
                  </a:outerShdw>
                </a:effectLst>
              </a:rPr>
              <a:t> </a:t>
            </a:r>
            <a:r>
              <a:rPr lang="pl-PL" sz="2400" b="1" dirty="0" err="1">
                <a:solidFill>
                  <a:srgbClr val="FF0000"/>
                </a:solidFill>
                <a:effectLst>
                  <a:outerShdw blurRad="38100" dist="38100" dir="2700000" algn="tl">
                    <a:srgbClr val="000000">
                      <a:alpha val="43137"/>
                    </a:srgbClr>
                  </a:outerShdw>
                </a:effectLst>
              </a:rPr>
              <a:t>Cuisine</a:t>
            </a:r>
            <a:r>
              <a:rPr lang="pl-PL" sz="2400" b="1" dirty="0">
                <a:solidFill>
                  <a:srgbClr val="FF0000"/>
                </a:solidFill>
                <a:effectLst>
                  <a:outerShdw blurRad="38100" dist="38100" dir="2700000" algn="tl">
                    <a:srgbClr val="000000">
                      <a:alpha val="43137"/>
                    </a:srgbClr>
                  </a:outerShdw>
                </a:effectLst>
              </a:rPr>
              <a:t>"</a:t>
            </a:r>
            <a:endParaRPr lang="pl-PL" sz="2400" b="1"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145" y="5858336"/>
            <a:ext cx="2204335" cy="89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52" y="285568"/>
            <a:ext cx="2587891" cy="123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ostokąt 2"/>
          <p:cNvSpPr/>
          <p:nvPr/>
        </p:nvSpPr>
        <p:spPr>
          <a:xfrm>
            <a:off x="251520" y="2198791"/>
            <a:ext cx="5112568" cy="400110"/>
          </a:xfrm>
          <a:prstGeom prst="rect">
            <a:avLst/>
          </a:prstGeom>
        </p:spPr>
        <p:txBody>
          <a:bodyPr wrap="square">
            <a:spAutoFit/>
          </a:bodyPr>
          <a:lstStyle/>
          <a:p>
            <a:endParaRPr lang="pl-PL" sz="2000" dirty="0">
              <a:solidFill>
                <a:srgbClr val="002060"/>
              </a:solidFill>
              <a:effectLst>
                <a:outerShdw blurRad="38100" dist="38100" dir="2700000" algn="tl">
                  <a:srgbClr val="000000">
                    <a:alpha val="43137"/>
                  </a:srgbClr>
                </a:outerShdw>
              </a:effectLst>
            </a:endParaRPr>
          </a:p>
        </p:txBody>
      </p:sp>
      <p:sp>
        <p:nvSpPr>
          <p:cNvPr id="4" name="Prostokąt 3"/>
          <p:cNvSpPr/>
          <p:nvPr/>
        </p:nvSpPr>
        <p:spPr>
          <a:xfrm>
            <a:off x="1205372" y="2244958"/>
            <a:ext cx="6654386" cy="707886"/>
          </a:xfrm>
          <a:prstGeom prst="rect">
            <a:avLst/>
          </a:prstGeom>
        </p:spPr>
        <p:txBody>
          <a:bodyPr wrap="none">
            <a:spAutoFit/>
          </a:bodyPr>
          <a:lstStyle/>
          <a:p>
            <a:r>
              <a:rPr lang="pl-PL" sz="4000" b="1" dirty="0" err="1">
                <a:solidFill>
                  <a:srgbClr val="002060"/>
                </a:solidFill>
                <a:effectLst>
                  <a:outerShdw blurRad="38100" dist="38100" dir="2700000" algn="tl">
                    <a:srgbClr val="000000">
                      <a:alpha val="43137"/>
                    </a:srgbClr>
                  </a:outerShdw>
                </a:effectLst>
              </a:rPr>
              <a:t>Thank</a:t>
            </a:r>
            <a:r>
              <a:rPr lang="pl-PL" sz="4000" b="1" dirty="0">
                <a:solidFill>
                  <a:srgbClr val="002060"/>
                </a:solidFill>
                <a:effectLst>
                  <a:outerShdw blurRad="38100" dist="38100" dir="2700000" algn="tl">
                    <a:srgbClr val="000000">
                      <a:alpha val="43137"/>
                    </a:srgbClr>
                  </a:outerShdw>
                </a:effectLst>
              </a:rPr>
              <a:t> </a:t>
            </a:r>
            <a:r>
              <a:rPr lang="pl-PL" sz="4000" b="1" dirty="0" err="1">
                <a:solidFill>
                  <a:srgbClr val="002060"/>
                </a:solidFill>
                <a:effectLst>
                  <a:outerShdw blurRad="38100" dist="38100" dir="2700000" algn="tl">
                    <a:srgbClr val="000000">
                      <a:alpha val="43137"/>
                    </a:srgbClr>
                  </a:outerShdw>
                </a:effectLst>
              </a:rPr>
              <a:t>you</a:t>
            </a:r>
            <a:r>
              <a:rPr lang="pl-PL" sz="4000" b="1" dirty="0">
                <a:solidFill>
                  <a:srgbClr val="002060"/>
                </a:solidFill>
                <a:effectLst>
                  <a:outerShdw blurRad="38100" dist="38100" dir="2700000" algn="tl">
                    <a:srgbClr val="000000">
                      <a:alpha val="43137"/>
                    </a:srgbClr>
                  </a:outerShdw>
                </a:effectLst>
              </a:rPr>
              <a:t> for </a:t>
            </a:r>
            <a:r>
              <a:rPr lang="pl-PL" sz="4000" b="1" dirty="0" err="1">
                <a:solidFill>
                  <a:srgbClr val="002060"/>
                </a:solidFill>
                <a:effectLst>
                  <a:outerShdw blurRad="38100" dist="38100" dir="2700000" algn="tl">
                    <a:srgbClr val="000000">
                      <a:alpha val="43137"/>
                    </a:srgbClr>
                  </a:outerShdw>
                </a:effectLst>
              </a:rPr>
              <a:t>your</a:t>
            </a:r>
            <a:r>
              <a:rPr lang="pl-PL" sz="4000" b="1" dirty="0">
                <a:solidFill>
                  <a:srgbClr val="002060"/>
                </a:solidFill>
                <a:effectLst>
                  <a:outerShdw blurRad="38100" dist="38100" dir="2700000" algn="tl">
                    <a:srgbClr val="000000">
                      <a:alpha val="43137"/>
                    </a:srgbClr>
                  </a:outerShdw>
                </a:effectLst>
              </a:rPr>
              <a:t> </a:t>
            </a:r>
            <a:r>
              <a:rPr lang="pl-PL" sz="4000" b="1" dirty="0" err="1">
                <a:solidFill>
                  <a:srgbClr val="002060"/>
                </a:solidFill>
                <a:effectLst>
                  <a:outerShdw blurRad="38100" dist="38100" dir="2700000" algn="tl">
                    <a:srgbClr val="000000">
                      <a:alpha val="43137"/>
                    </a:srgbClr>
                  </a:outerShdw>
                </a:effectLst>
              </a:rPr>
              <a:t>attention</a:t>
            </a:r>
            <a:r>
              <a:rPr lang="pl-PL" sz="4000" b="1" dirty="0">
                <a:solidFill>
                  <a:srgbClr val="002060"/>
                </a:solidFill>
                <a:effectLst>
                  <a:outerShdw blurRad="38100" dist="38100" dir="2700000" algn="tl">
                    <a:srgbClr val="000000">
                      <a:alpha val="43137"/>
                    </a:srgbClr>
                  </a:outerShdw>
                </a:effectLst>
              </a:rPr>
              <a:t>!</a:t>
            </a:r>
            <a:endParaRPr lang="pl-PL" sz="4000" b="1" dirty="0">
              <a:solidFill>
                <a:srgbClr val="002060"/>
              </a:solidFill>
              <a:effectLst>
                <a:outerShdw blurRad="38100" dist="38100" dir="2700000" algn="tl">
                  <a:srgbClr val="000000">
                    <a:alpha val="43137"/>
                  </a:srgbClr>
                </a:outerShdw>
              </a:effectLst>
            </a:endParaRPr>
          </a:p>
        </p:txBody>
      </p:sp>
      <p:pic>
        <p:nvPicPr>
          <p:cNvPr id="10" name="Picture 2" descr="C:\Users\Ryszard Admin\AppData\Local\Microsoft\Windows\Temporary Internet Files\Content.IE5\HOE7EB3U\MP90040056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8161" y="3284984"/>
            <a:ext cx="2688808" cy="1944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59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23728" y="260648"/>
            <a:ext cx="6332925" cy="542113"/>
          </a:xfrm>
        </p:spPr>
        <p:txBody>
          <a:bodyPr>
            <a:noAutofit/>
          </a:bodyPr>
          <a:lstStyle/>
          <a:p>
            <a:pPr algn="ctr"/>
            <a:r>
              <a:rPr lang="pl-PL" sz="2400" dirty="0" err="1" smtClean="0">
                <a:solidFill>
                  <a:schemeClr val="tx2">
                    <a:lumMod val="50000"/>
                  </a:schemeClr>
                </a:solidFill>
                <a:effectLst>
                  <a:outerShdw blurRad="38100" dist="38100" dir="2700000" algn="tl">
                    <a:srgbClr val="000000">
                      <a:alpha val="43137"/>
                    </a:srgbClr>
                  </a:outerShdw>
                </a:effectLst>
                <a:latin typeface="Cambria" pitchFamily="18" charset="0"/>
              </a:rPr>
              <a:t>Commission</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 </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on </a:t>
            </a:r>
            <a:r>
              <a:rPr lang="pl-PL" sz="2400" dirty="0" err="1" smtClean="0">
                <a:solidFill>
                  <a:schemeClr val="tx2">
                    <a:lumMod val="50000"/>
                  </a:schemeClr>
                </a:solidFill>
                <a:effectLst>
                  <a:outerShdw blurRad="38100" dist="38100" dir="2700000" algn="tl">
                    <a:srgbClr val="000000">
                      <a:alpha val="43137"/>
                    </a:srgbClr>
                  </a:outerShdw>
                </a:effectLst>
                <a:latin typeface="Cambria" pitchFamily="18" charset="0"/>
              </a:rPr>
              <a:t>Tourism</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 </a:t>
            </a:r>
            <a:r>
              <a:rPr lang="pl-PL" sz="2400" dirty="0" err="1" smtClean="0">
                <a:solidFill>
                  <a:schemeClr val="tx2">
                    <a:lumMod val="50000"/>
                  </a:schemeClr>
                </a:solidFill>
                <a:effectLst>
                  <a:outerShdw blurRad="38100" dist="38100" dir="2700000" algn="tl">
                    <a:srgbClr val="000000">
                      <a:alpha val="43137"/>
                    </a:srgbClr>
                  </a:outerShdw>
                </a:effectLst>
                <a:latin typeface="Cambria" pitchFamily="18" charset="0"/>
              </a:rPr>
              <a:t>activity</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 report</a:t>
            </a:r>
            <a:endParaRPr lang="pl-PL" sz="3200" dirty="0">
              <a:solidFill>
                <a:schemeClr val="tx2">
                  <a:lumMod val="50000"/>
                </a:schemeClr>
              </a:solidFill>
              <a:latin typeface="Cambria" pitchFamily="18" charset="0"/>
            </a:endParaRPr>
          </a:p>
        </p:txBody>
      </p:sp>
      <p:pic>
        <p:nvPicPr>
          <p:cNvPr id="1028" name="Picture 4" descr="http://a0.twimg.com/profile_images/521202975/Itamerilogo.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404664"/>
            <a:ext cx="1224136" cy="1109279"/>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115618"/>
            <a:ext cx="1728192" cy="742382"/>
          </a:xfrm>
          <a:prstGeom prst="rect">
            <a:avLst/>
          </a:prstGeom>
        </p:spPr>
      </p:pic>
      <p:sp>
        <p:nvSpPr>
          <p:cNvPr id="3" name="pole tekstowe 2"/>
          <p:cNvSpPr txBox="1"/>
          <p:nvPr/>
        </p:nvSpPr>
        <p:spPr>
          <a:xfrm>
            <a:off x="212524" y="1700808"/>
            <a:ext cx="3816424" cy="4893647"/>
          </a:xfrm>
          <a:prstGeom prst="rect">
            <a:avLst/>
          </a:prstGeom>
          <a:noFill/>
        </p:spPr>
        <p:txBody>
          <a:bodyPr wrap="square" rtlCol="0">
            <a:spAutoFit/>
          </a:bodyPr>
          <a:lstStyle/>
          <a:p>
            <a:r>
              <a:rPr lang="pl-PL" sz="2400" b="1" u="sng" dirty="0" err="1" smtClean="0">
                <a:effectLst>
                  <a:outerShdw blurRad="38100" dist="38100" dir="2700000" algn="tl">
                    <a:srgbClr val="000000">
                      <a:alpha val="43137"/>
                    </a:srgbClr>
                  </a:outerShdw>
                </a:effectLst>
              </a:rPr>
              <a:t>CoT</a:t>
            </a:r>
            <a:r>
              <a:rPr lang="pl-PL" sz="2400" b="1" u="sng" dirty="0" smtClean="0">
                <a:effectLst>
                  <a:outerShdw blurRad="38100" dist="38100" dir="2700000" algn="tl">
                    <a:srgbClr val="000000">
                      <a:alpha val="43137"/>
                    </a:srgbClr>
                  </a:outerShdw>
                </a:effectLst>
              </a:rPr>
              <a:t> </a:t>
            </a:r>
            <a:r>
              <a:rPr lang="pl-PL" sz="2400" b="1" u="sng" dirty="0" err="1" smtClean="0">
                <a:effectLst>
                  <a:outerShdw blurRad="38100" dist="38100" dir="2700000" algn="tl">
                    <a:srgbClr val="000000">
                      <a:alpha val="43137"/>
                    </a:srgbClr>
                  </a:outerShdw>
                </a:effectLst>
              </a:rPr>
              <a:t>meeting</a:t>
            </a:r>
            <a:r>
              <a:rPr lang="pl-PL" sz="2400" b="1" u="sng" dirty="0" smtClean="0">
                <a:effectLst>
                  <a:outerShdw blurRad="38100" dist="38100" dir="2700000" algn="tl">
                    <a:srgbClr val="000000">
                      <a:alpha val="43137"/>
                    </a:srgbClr>
                  </a:outerShdw>
                </a:effectLst>
              </a:rPr>
              <a:t> in </a:t>
            </a:r>
            <a:r>
              <a:rPr lang="pl-PL" sz="2400" b="1" u="sng" dirty="0" err="1" smtClean="0">
                <a:effectLst>
                  <a:outerShdw blurRad="38100" dist="38100" dir="2700000" algn="tl">
                    <a:srgbClr val="000000">
                      <a:alpha val="43137"/>
                    </a:srgbClr>
                  </a:outerShdw>
                </a:effectLst>
              </a:rPr>
              <a:t>Vilnius</a:t>
            </a:r>
            <a:r>
              <a:rPr lang="pl-PL" sz="2400" b="1" u="sng" dirty="0" smtClean="0">
                <a:effectLst>
                  <a:outerShdw blurRad="38100" dist="38100" dir="2700000" algn="tl">
                    <a:srgbClr val="000000">
                      <a:alpha val="43137"/>
                    </a:srgbClr>
                  </a:outerShdw>
                </a:effectLst>
              </a:rPr>
              <a:t> </a:t>
            </a:r>
          </a:p>
          <a:p>
            <a:endParaRPr lang="pl-PL" sz="2400" dirty="0" smtClean="0">
              <a:effectLst>
                <a:outerShdw blurRad="38100" dist="38100" dir="2700000" algn="tl">
                  <a:srgbClr val="000000">
                    <a:alpha val="43137"/>
                  </a:srgbClr>
                </a:outerShdw>
              </a:effectLst>
            </a:endParaRPr>
          </a:p>
          <a:p>
            <a:r>
              <a:rPr lang="en-US" sz="2400" dirty="0">
                <a:effectLst>
                  <a:outerShdw blurRad="38100" dist="38100" dir="2700000" algn="tl">
                    <a:srgbClr val="000000">
                      <a:alpha val="43137"/>
                    </a:srgbClr>
                  </a:outerShdw>
                </a:effectLst>
              </a:rPr>
              <a:t>The annual meeting of the UBC Commission on Tourism took place in Vilnius, Lithuania between 29 and 31 March 2012. </a:t>
            </a:r>
            <a:endParaRPr lang="pl-PL" sz="2400" dirty="0" smtClean="0">
              <a:effectLst>
                <a:outerShdw blurRad="38100" dist="38100" dir="2700000" algn="tl">
                  <a:srgbClr val="000000">
                    <a:alpha val="43137"/>
                  </a:srgbClr>
                </a:outerShdw>
              </a:effectLst>
            </a:endParaRPr>
          </a:p>
          <a:p>
            <a:r>
              <a:rPr lang="pl-PL" sz="2400" dirty="0" smtClean="0">
                <a:effectLst>
                  <a:outerShdw blurRad="38100" dist="38100" dir="2700000" algn="tl">
                    <a:srgbClr val="000000">
                      <a:alpha val="43137"/>
                    </a:srgbClr>
                  </a:outerShdw>
                </a:effectLst>
              </a:rPr>
              <a:t>20</a:t>
            </a:r>
            <a:r>
              <a:rPr lang="en-US" sz="2400" dirty="0" smtClean="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CoT</a:t>
            </a:r>
            <a:r>
              <a:rPr lang="en-US" sz="2400" dirty="0">
                <a:effectLst>
                  <a:outerShdw blurRad="38100" dist="38100" dir="2700000" algn="tl">
                    <a:srgbClr val="000000">
                      <a:alpha val="43137"/>
                    </a:srgbClr>
                  </a:outerShdw>
                </a:effectLst>
              </a:rPr>
              <a:t> members, guests and observers were welcomed by </a:t>
            </a:r>
            <a:r>
              <a:rPr lang="lt-LT" sz="2400" dirty="0">
                <a:effectLst>
                  <a:outerShdw blurRad="38100" dist="38100" dir="2700000" algn="tl">
                    <a:srgbClr val="000000">
                      <a:alpha val="43137"/>
                    </a:srgbClr>
                  </a:outerShdw>
                </a:effectLst>
              </a:rPr>
              <a:t>Mr. Jaroslav Kaminski, Deputy Mayor of the City of Vilnius. </a:t>
            </a:r>
            <a:endParaRPr lang="pl-PL" sz="2400" dirty="0">
              <a:effectLst>
                <a:outerShdw blurRad="38100" dist="38100" dir="2700000" algn="tl">
                  <a:srgbClr val="000000">
                    <a:alpha val="43137"/>
                  </a:srgbClr>
                </a:outerShdw>
              </a:effectLst>
            </a:endParaRPr>
          </a:p>
          <a:p>
            <a:endParaRPr lang="pl-PL" sz="2400" dirty="0" smtClean="0">
              <a:effectLst>
                <a:outerShdw blurRad="38100" dist="38100" dir="2700000" algn="tl">
                  <a:srgbClr val="000000">
                    <a:alpha val="43137"/>
                  </a:srgbClr>
                </a:outerShdw>
              </a:effectLst>
            </a:endParaRPr>
          </a:p>
        </p:txBody>
      </p:sp>
      <p:pic>
        <p:nvPicPr>
          <p:cNvPr id="7" name="Obraz 6"/>
          <p:cNvPicPr/>
          <p:nvPr/>
        </p:nvPicPr>
        <p:blipFill>
          <a:blip r:embed="rId4"/>
          <a:stretch>
            <a:fillRect/>
          </a:stretch>
        </p:blipFill>
        <p:spPr>
          <a:xfrm>
            <a:off x="4283968" y="1844824"/>
            <a:ext cx="4608512" cy="3168352"/>
          </a:xfrm>
          <a:prstGeom prst="rect">
            <a:avLst/>
          </a:prstGeom>
        </p:spPr>
      </p:pic>
    </p:spTree>
    <p:extLst>
      <p:ext uri="{BB962C8B-B14F-4D97-AF65-F5344CB8AC3E}">
        <p14:creationId xmlns:p14="http://schemas.microsoft.com/office/powerpoint/2010/main" val="960984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23728" y="260648"/>
            <a:ext cx="6332925" cy="542113"/>
          </a:xfrm>
        </p:spPr>
        <p:txBody>
          <a:bodyPr>
            <a:noAutofit/>
          </a:bodyPr>
          <a:lstStyle/>
          <a:p>
            <a:pPr algn="ctr"/>
            <a:r>
              <a:rPr lang="pl-PL" sz="2400" dirty="0" err="1" smtClean="0">
                <a:solidFill>
                  <a:schemeClr val="tx2">
                    <a:lumMod val="50000"/>
                  </a:schemeClr>
                </a:solidFill>
                <a:effectLst>
                  <a:outerShdw blurRad="38100" dist="38100" dir="2700000" algn="tl">
                    <a:srgbClr val="000000">
                      <a:alpha val="43137"/>
                    </a:srgbClr>
                  </a:outerShdw>
                </a:effectLst>
                <a:latin typeface="Cambria" pitchFamily="18" charset="0"/>
              </a:rPr>
              <a:t>Commission</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 </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on </a:t>
            </a:r>
            <a:r>
              <a:rPr lang="pl-PL" sz="2400" dirty="0" err="1" smtClean="0">
                <a:solidFill>
                  <a:schemeClr val="tx2">
                    <a:lumMod val="50000"/>
                  </a:schemeClr>
                </a:solidFill>
                <a:effectLst>
                  <a:outerShdw blurRad="38100" dist="38100" dir="2700000" algn="tl">
                    <a:srgbClr val="000000">
                      <a:alpha val="43137"/>
                    </a:srgbClr>
                  </a:outerShdw>
                </a:effectLst>
                <a:latin typeface="Cambria" pitchFamily="18" charset="0"/>
              </a:rPr>
              <a:t>Tourism</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 </a:t>
            </a:r>
            <a:r>
              <a:rPr lang="pl-PL" sz="2400" dirty="0" err="1" smtClean="0">
                <a:solidFill>
                  <a:schemeClr val="tx2">
                    <a:lumMod val="50000"/>
                  </a:schemeClr>
                </a:solidFill>
                <a:effectLst>
                  <a:outerShdw blurRad="38100" dist="38100" dir="2700000" algn="tl">
                    <a:srgbClr val="000000">
                      <a:alpha val="43137"/>
                    </a:srgbClr>
                  </a:outerShdw>
                </a:effectLst>
                <a:latin typeface="Cambria" pitchFamily="18" charset="0"/>
              </a:rPr>
              <a:t>activity</a:t>
            </a:r>
            <a:r>
              <a:rPr lang="pl-PL" sz="2400" dirty="0" smtClean="0">
                <a:solidFill>
                  <a:schemeClr val="tx2">
                    <a:lumMod val="50000"/>
                  </a:schemeClr>
                </a:solidFill>
                <a:effectLst>
                  <a:outerShdw blurRad="38100" dist="38100" dir="2700000" algn="tl">
                    <a:srgbClr val="000000">
                      <a:alpha val="43137"/>
                    </a:srgbClr>
                  </a:outerShdw>
                </a:effectLst>
                <a:latin typeface="Cambria" pitchFamily="18" charset="0"/>
              </a:rPr>
              <a:t> report</a:t>
            </a:r>
            <a:endParaRPr lang="pl-PL" sz="3200" dirty="0">
              <a:solidFill>
                <a:schemeClr val="tx2">
                  <a:lumMod val="50000"/>
                </a:schemeClr>
              </a:solidFill>
              <a:latin typeface="Cambria" pitchFamily="18" charset="0"/>
            </a:endParaRPr>
          </a:p>
        </p:txBody>
      </p:sp>
      <p:pic>
        <p:nvPicPr>
          <p:cNvPr id="1028" name="Picture 4" descr="http://a0.twimg.com/profile_images/521202975/Itamerilogo.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404664"/>
            <a:ext cx="1224136" cy="1109279"/>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115618"/>
            <a:ext cx="1728192" cy="742382"/>
          </a:xfrm>
          <a:prstGeom prst="rect">
            <a:avLst/>
          </a:prstGeom>
        </p:spPr>
      </p:pic>
      <p:sp>
        <p:nvSpPr>
          <p:cNvPr id="3" name="pole tekstowe 2"/>
          <p:cNvSpPr txBox="1"/>
          <p:nvPr/>
        </p:nvSpPr>
        <p:spPr>
          <a:xfrm>
            <a:off x="4600456" y="1844824"/>
            <a:ext cx="4392488" cy="4524315"/>
          </a:xfrm>
          <a:prstGeom prst="rect">
            <a:avLst/>
          </a:prstGeom>
          <a:noFill/>
        </p:spPr>
        <p:txBody>
          <a:bodyPr wrap="square" rtlCol="0">
            <a:spAutoFit/>
          </a:bodyPr>
          <a:lstStyle/>
          <a:p>
            <a:r>
              <a:rPr lang="pl-PL" sz="2400" b="1" u="sng" dirty="0" err="1" smtClean="0">
                <a:effectLst>
                  <a:outerShdw blurRad="38100" dist="38100" dir="2700000" algn="tl">
                    <a:srgbClr val="000000">
                      <a:alpha val="43137"/>
                    </a:srgbClr>
                  </a:outerShdw>
                </a:effectLst>
              </a:rPr>
              <a:t>CoT</a:t>
            </a:r>
            <a:r>
              <a:rPr lang="pl-PL" sz="2400" b="1" u="sng" dirty="0" smtClean="0">
                <a:effectLst>
                  <a:outerShdw blurRad="38100" dist="38100" dir="2700000" algn="tl">
                    <a:srgbClr val="000000">
                      <a:alpha val="43137"/>
                    </a:srgbClr>
                  </a:outerShdw>
                </a:effectLst>
              </a:rPr>
              <a:t> </a:t>
            </a:r>
            <a:r>
              <a:rPr lang="pl-PL" sz="2400" b="1" u="sng" dirty="0" err="1" smtClean="0">
                <a:effectLst>
                  <a:outerShdw blurRad="38100" dist="38100" dir="2700000" algn="tl">
                    <a:srgbClr val="000000">
                      <a:alpha val="43137"/>
                    </a:srgbClr>
                  </a:outerShdw>
                </a:effectLst>
              </a:rPr>
              <a:t>meeting</a:t>
            </a:r>
            <a:r>
              <a:rPr lang="pl-PL" sz="2400" b="1" u="sng" dirty="0" smtClean="0">
                <a:effectLst>
                  <a:outerShdw blurRad="38100" dist="38100" dir="2700000" algn="tl">
                    <a:srgbClr val="000000">
                      <a:alpha val="43137"/>
                    </a:srgbClr>
                  </a:outerShdw>
                </a:effectLst>
              </a:rPr>
              <a:t> in </a:t>
            </a:r>
            <a:r>
              <a:rPr lang="pl-PL" sz="2400" b="1" u="sng" dirty="0" err="1" smtClean="0">
                <a:effectLst>
                  <a:outerShdw blurRad="38100" dist="38100" dir="2700000" algn="tl">
                    <a:srgbClr val="000000">
                      <a:alpha val="43137"/>
                    </a:srgbClr>
                  </a:outerShdw>
                </a:effectLst>
              </a:rPr>
              <a:t>Vilnius</a:t>
            </a:r>
            <a:r>
              <a:rPr lang="pl-PL" sz="2400" b="1" u="sng" dirty="0" smtClean="0">
                <a:effectLst>
                  <a:outerShdw blurRad="38100" dist="38100" dir="2700000" algn="tl">
                    <a:srgbClr val="000000">
                      <a:alpha val="43137"/>
                    </a:srgbClr>
                  </a:outerShdw>
                </a:effectLst>
              </a:rPr>
              <a:t> </a:t>
            </a:r>
          </a:p>
          <a:p>
            <a:endParaRPr lang="pl-PL" sz="2400" dirty="0" smtClean="0">
              <a:effectLst>
                <a:outerShdw blurRad="38100" dist="38100" dir="2700000" algn="tl">
                  <a:srgbClr val="000000">
                    <a:alpha val="43137"/>
                  </a:srgbClr>
                </a:outerShdw>
              </a:effectLst>
            </a:endParaRPr>
          </a:p>
          <a:p>
            <a:r>
              <a:rPr lang="lt-LT" sz="2400" dirty="0"/>
              <a:t>„</a:t>
            </a:r>
            <a:r>
              <a:rPr lang="lt-LT" sz="2400" b="1" dirty="0"/>
              <a:t>Baltic Sea Region – Perfect Tourism Zone</a:t>
            </a:r>
            <a:r>
              <a:rPr lang="lt-LT" sz="2400" dirty="0"/>
              <a:t>“ –new eddition of the publication showing the tourist attractions of the cities within </a:t>
            </a:r>
            <a:r>
              <a:rPr lang="lt-LT" sz="2400" dirty="0" smtClean="0"/>
              <a:t>BSR</a:t>
            </a:r>
            <a:r>
              <a:rPr lang="pl-PL" sz="2400" dirty="0" smtClean="0"/>
              <a:t> was </a:t>
            </a:r>
            <a:r>
              <a:rPr lang="pl-PL" sz="2400" dirty="0" err="1" smtClean="0"/>
              <a:t>presented</a:t>
            </a:r>
            <a:r>
              <a:rPr lang="pl-PL" sz="2400" dirty="0" smtClean="0"/>
              <a:t>, as </a:t>
            </a:r>
            <a:r>
              <a:rPr lang="pl-PL" sz="2400" dirty="0" err="1" smtClean="0"/>
              <a:t>well</a:t>
            </a:r>
            <a:r>
              <a:rPr lang="pl-PL" sz="2400" dirty="0" smtClean="0"/>
              <a:t> as </a:t>
            </a:r>
            <a:r>
              <a:rPr lang="pl-PL" sz="2400" dirty="0" err="1" smtClean="0"/>
              <a:t>our</a:t>
            </a:r>
            <a:r>
              <a:rPr lang="pl-PL" sz="2400" dirty="0" smtClean="0"/>
              <a:t> </a:t>
            </a:r>
            <a:r>
              <a:rPr lang="pl-PL" sz="2400" dirty="0" err="1" smtClean="0"/>
              <a:t>two</a:t>
            </a:r>
            <a:r>
              <a:rPr lang="pl-PL" sz="2400" dirty="0" smtClean="0"/>
              <a:t> </a:t>
            </a:r>
            <a:r>
              <a:rPr lang="pl-PL" sz="2400" dirty="0" err="1" smtClean="0"/>
              <a:t>projects</a:t>
            </a:r>
            <a:r>
              <a:rPr lang="pl-PL" sz="2400" dirty="0" smtClean="0"/>
              <a:t> – </a:t>
            </a:r>
            <a:r>
              <a:rPr lang="pl-PL" sz="2400" b="1" dirty="0" smtClean="0"/>
              <a:t>AGORA 2.0 </a:t>
            </a:r>
            <a:r>
              <a:rPr lang="pl-PL" sz="2400" dirty="0" smtClean="0"/>
              <a:t>and „</a:t>
            </a:r>
            <a:r>
              <a:rPr lang="pl-PL" sz="2400" b="1" dirty="0" err="1" smtClean="0"/>
              <a:t>Enjoy</a:t>
            </a:r>
            <a:r>
              <a:rPr lang="pl-PL" sz="2400" b="1" dirty="0" smtClean="0"/>
              <a:t> </a:t>
            </a:r>
            <a:r>
              <a:rPr lang="pl-PL" sz="2400" b="1" dirty="0" err="1" smtClean="0"/>
              <a:t>South</a:t>
            </a:r>
            <a:r>
              <a:rPr lang="pl-PL" sz="2400" b="1" dirty="0" smtClean="0"/>
              <a:t> </a:t>
            </a:r>
            <a:r>
              <a:rPr lang="pl-PL" sz="2400" b="1" dirty="0" err="1" smtClean="0"/>
              <a:t>Baltic</a:t>
            </a:r>
            <a:r>
              <a:rPr lang="pl-PL" sz="2400" b="1" dirty="0" smtClean="0"/>
              <a:t>!</a:t>
            </a:r>
            <a:r>
              <a:rPr lang="pl-PL" sz="2400" dirty="0" smtClean="0"/>
              <a:t>”. We </a:t>
            </a:r>
            <a:r>
              <a:rPr lang="pl-PL" sz="2400" dirty="0" err="1" smtClean="0"/>
              <a:t>have</a:t>
            </a:r>
            <a:r>
              <a:rPr lang="pl-PL" sz="2400" dirty="0" smtClean="0"/>
              <a:t> </a:t>
            </a:r>
            <a:r>
              <a:rPr lang="pl-PL" sz="2400" dirty="0" err="1" smtClean="0"/>
              <a:t>also</a:t>
            </a:r>
            <a:r>
              <a:rPr lang="pl-PL" sz="2400" dirty="0" smtClean="0"/>
              <a:t> </a:t>
            </a:r>
            <a:r>
              <a:rPr lang="pl-PL" sz="2400" dirty="0" err="1" smtClean="0"/>
              <a:t>discussed</a:t>
            </a:r>
            <a:r>
              <a:rPr lang="lt-LT" sz="2400" dirty="0" smtClean="0"/>
              <a:t> </a:t>
            </a:r>
            <a:r>
              <a:rPr lang="lt-LT" sz="2400" dirty="0"/>
              <a:t>the new concept - project </a:t>
            </a:r>
            <a:r>
              <a:rPr lang="lt-LT" sz="2400" b="1" dirty="0"/>
              <a:t>"Baltic Culinary Route"</a:t>
            </a:r>
            <a:r>
              <a:rPr lang="lt-LT" sz="2400" dirty="0"/>
              <a:t>. </a:t>
            </a:r>
            <a:endParaRPr lang="pl-PL" sz="2400" dirty="0" smtClean="0">
              <a:effectLst>
                <a:outerShdw blurRad="38100" dist="38100" dir="2700000" algn="tl">
                  <a:srgbClr val="000000">
                    <a:alpha val="43137"/>
                  </a:srgbClr>
                </a:outerShdw>
              </a:effectLst>
            </a:endParaRPr>
          </a:p>
        </p:txBody>
      </p:sp>
      <p:pic>
        <p:nvPicPr>
          <p:cNvPr id="8" name="Obraz 7"/>
          <p:cNvPicPr/>
          <p:nvPr/>
        </p:nvPicPr>
        <p:blipFill>
          <a:blip r:embed="rId4"/>
          <a:stretch>
            <a:fillRect/>
          </a:stretch>
        </p:blipFill>
        <p:spPr>
          <a:xfrm>
            <a:off x="323527" y="1844824"/>
            <a:ext cx="4176465" cy="3600400"/>
          </a:xfrm>
          <a:prstGeom prst="rect">
            <a:avLst/>
          </a:prstGeom>
        </p:spPr>
      </p:pic>
    </p:spTree>
    <p:extLst>
      <p:ext uri="{BB962C8B-B14F-4D97-AF65-F5344CB8AC3E}">
        <p14:creationId xmlns:p14="http://schemas.microsoft.com/office/powerpoint/2010/main" val="3434032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Desktop\EU_log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6151" y="5617969"/>
            <a:ext cx="1118011" cy="7596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 Minkiewicz\Desktop\logo_SBP_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0751" y="5378733"/>
            <a:ext cx="1411920" cy="1091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J. Minkiewicz\AppData\Local\Microsoft\Windows\Temporary Internet Files\Content.Outlook\0XMKCTYC\logo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5701570"/>
            <a:ext cx="1919464" cy="1006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pole tekstowe 3"/>
          <p:cNvSpPr txBox="1"/>
          <p:nvPr/>
        </p:nvSpPr>
        <p:spPr>
          <a:xfrm>
            <a:off x="216151" y="6469945"/>
            <a:ext cx="6833114" cy="307777"/>
          </a:xfrm>
          <a:prstGeom prst="rect">
            <a:avLst/>
          </a:prstGeom>
          <a:noFill/>
        </p:spPr>
        <p:txBody>
          <a:bodyPr wrap="square" rtlCol="0">
            <a:spAutoFit/>
          </a:bodyPr>
          <a:lstStyle/>
          <a:p>
            <a:r>
              <a:rPr lang="en-US" sz="1400" dirty="0">
                <a:solidFill>
                  <a:srgbClr val="002060"/>
                </a:solidFill>
                <a:latin typeface="Cambria" pitchFamily="18" charset="0"/>
              </a:rPr>
              <a:t>Part-financed by the European </a:t>
            </a:r>
            <a:r>
              <a:rPr lang="en-US" sz="1400" dirty="0" smtClean="0">
                <a:solidFill>
                  <a:srgbClr val="002060"/>
                </a:solidFill>
                <a:latin typeface="Cambria" pitchFamily="18" charset="0"/>
              </a:rPr>
              <a:t>Union</a:t>
            </a:r>
            <a:r>
              <a:rPr lang="pl-PL" sz="1400" dirty="0" smtClean="0">
                <a:solidFill>
                  <a:srgbClr val="002060"/>
                </a:solidFill>
                <a:latin typeface="Cambria" pitchFamily="18" charset="0"/>
              </a:rPr>
              <a:t> - </a:t>
            </a:r>
            <a:r>
              <a:rPr lang="en-US" sz="1400" dirty="0" smtClean="0">
                <a:solidFill>
                  <a:srgbClr val="002060"/>
                </a:solidFill>
                <a:latin typeface="Cambria" pitchFamily="18" charset="0"/>
              </a:rPr>
              <a:t>European </a:t>
            </a:r>
            <a:r>
              <a:rPr lang="en-US" sz="1400" dirty="0">
                <a:solidFill>
                  <a:srgbClr val="002060"/>
                </a:solidFill>
                <a:latin typeface="Cambria" pitchFamily="18" charset="0"/>
              </a:rPr>
              <a:t>Regional Development </a:t>
            </a:r>
            <a:r>
              <a:rPr lang="en-US" sz="1400" dirty="0" smtClean="0">
                <a:solidFill>
                  <a:srgbClr val="002060"/>
                </a:solidFill>
                <a:latin typeface="Cambria" pitchFamily="18" charset="0"/>
              </a:rPr>
              <a:t>Fund </a:t>
            </a:r>
            <a:endParaRPr lang="pl-PL" sz="1400" dirty="0">
              <a:solidFill>
                <a:srgbClr val="002060"/>
              </a:solidFill>
              <a:latin typeface="Cambria" pitchFamily="18" charset="0"/>
            </a:endParaRPr>
          </a:p>
        </p:txBody>
      </p:sp>
      <p:pic>
        <p:nvPicPr>
          <p:cNvPr id="1029" name="Picture 5" descr="D:\Asia\KARR\Logo\KARR-aktualne-przezroczyst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93879" y="5822613"/>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696640" y="764704"/>
            <a:ext cx="7829292" cy="4062651"/>
          </a:xfrm>
          <a:prstGeom prst="rect">
            <a:avLst/>
          </a:prstGeom>
          <a:noFill/>
        </p:spPr>
        <p:txBody>
          <a:bodyPr wrap="square" rtlCol="0">
            <a:spAutoFit/>
          </a:bodyPr>
          <a:lstStyle/>
          <a:p>
            <a:pPr algn="ctr"/>
            <a:r>
              <a:rPr lang="en-US" sz="4000" dirty="0" smtClean="0">
                <a:solidFill>
                  <a:srgbClr val="002060"/>
                </a:solidFill>
                <a:effectLst>
                  <a:outerShdw blurRad="38100" dist="38100" dir="2700000" algn="tl">
                    <a:srgbClr val="000000">
                      <a:alpha val="43137"/>
                    </a:srgbClr>
                  </a:outerShdw>
                </a:effectLst>
              </a:rPr>
              <a:t>ENJOY SOUTH BALTIC! </a:t>
            </a:r>
            <a:endParaRPr lang="pl-PL" sz="4000" dirty="0" smtClean="0">
              <a:solidFill>
                <a:srgbClr val="002060"/>
              </a:solidFill>
              <a:effectLst>
                <a:outerShdw blurRad="38100" dist="38100" dir="2700000" algn="tl">
                  <a:srgbClr val="000000">
                    <a:alpha val="43137"/>
                  </a:srgbClr>
                </a:outerShdw>
              </a:effectLst>
            </a:endParaRPr>
          </a:p>
          <a:p>
            <a:pPr algn="ctr"/>
            <a:endParaRPr lang="pl-PL" sz="4000" dirty="0" smtClean="0">
              <a:solidFill>
                <a:srgbClr val="002060"/>
              </a:solidFill>
            </a:endParaRPr>
          </a:p>
          <a:p>
            <a:pPr algn="ctr"/>
            <a:endParaRPr lang="pl-PL" sz="4000" dirty="0" smtClean="0">
              <a:solidFill>
                <a:srgbClr val="002060"/>
              </a:solidFill>
            </a:endParaRPr>
          </a:p>
          <a:p>
            <a:pPr algn="ctr"/>
            <a:endParaRPr lang="pl-PL" sz="4000" dirty="0" smtClean="0">
              <a:solidFill>
                <a:srgbClr val="002060"/>
              </a:solidFill>
            </a:endParaRPr>
          </a:p>
          <a:p>
            <a:pPr algn="ctr"/>
            <a:r>
              <a:rPr lang="en-US" sz="4000" dirty="0" smtClean="0">
                <a:solidFill>
                  <a:srgbClr val="002060"/>
                </a:solidFill>
              </a:rPr>
              <a:t>Joint </a:t>
            </a:r>
            <a:r>
              <a:rPr lang="en-US" sz="4000" dirty="0">
                <a:solidFill>
                  <a:srgbClr val="002060"/>
                </a:solidFill>
              </a:rPr>
              <a:t>actions promoting the South Baltic area as a tourist destination</a:t>
            </a:r>
            <a:r>
              <a:rPr lang="en-US" sz="4000" dirty="0">
                <a:solidFill>
                  <a:schemeClr val="bg1"/>
                </a:solidFill>
              </a:rPr>
              <a:t> </a:t>
            </a:r>
            <a:endParaRPr lang="pl-PL" sz="4000" dirty="0">
              <a:solidFill>
                <a:schemeClr val="bg1"/>
              </a:solidFill>
            </a:endParaRPr>
          </a:p>
          <a:p>
            <a:endParaRPr lang="pl-PL" dirty="0"/>
          </a:p>
        </p:txBody>
      </p:sp>
      <p:pic>
        <p:nvPicPr>
          <p:cNvPr id="8" name="Picture 4" descr="C:\Users\J. Minkiewicz\AppData\Local\Microsoft\Windows\Temporary Internet Files\Content.Outlook\0XMKCTYC\logo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69755" y="1722941"/>
            <a:ext cx="2883062" cy="1512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514084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Desktop\EU_log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6151" y="5617969"/>
            <a:ext cx="1118011" cy="7596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 Minkiewicz\Desktop\logo_SBP_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0751" y="5378733"/>
            <a:ext cx="1411920" cy="1091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J. Minkiewicz\AppData\Local\Microsoft\Windows\Temporary Internet Files\Content.Outlook\0XMKCTYC\logo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5701570"/>
            <a:ext cx="1919464" cy="1006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pole tekstowe 3"/>
          <p:cNvSpPr txBox="1"/>
          <p:nvPr/>
        </p:nvSpPr>
        <p:spPr>
          <a:xfrm>
            <a:off x="216151" y="6469945"/>
            <a:ext cx="6833114" cy="307777"/>
          </a:xfrm>
          <a:prstGeom prst="rect">
            <a:avLst/>
          </a:prstGeom>
          <a:noFill/>
        </p:spPr>
        <p:txBody>
          <a:bodyPr wrap="square" rtlCol="0">
            <a:spAutoFit/>
          </a:bodyPr>
          <a:lstStyle/>
          <a:p>
            <a:r>
              <a:rPr lang="en-US" sz="1400" dirty="0">
                <a:solidFill>
                  <a:srgbClr val="002060"/>
                </a:solidFill>
                <a:latin typeface="Cambria" pitchFamily="18" charset="0"/>
              </a:rPr>
              <a:t>Part-financed by the European </a:t>
            </a:r>
            <a:r>
              <a:rPr lang="en-US" sz="1400" dirty="0" smtClean="0">
                <a:solidFill>
                  <a:srgbClr val="002060"/>
                </a:solidFill>
                <a:latin typeface="Cambria" pitchFamily="18" charset="0"/>
              </a:rPr>
              <a:t>Union</a:t>
            </a:r>
            <a:r>
              <a:rPr lang="pl-PL" sz="1400" dirty="0" smtClean="0">
                <a:solidFill>
                  <a:srgbClr val="002060"/>
                </a:solidFill>
                <a:latin typeface="Cambria" pitchFamily="18" charset="0"/>
              </a:rPr>
              <a:t> - </a:t>
            </a:r>
            <a:r>
              <a:rPr lang="en-US" sz="1400" dirty="0" smtClean="0">
                <a:solidFill>
                  <a:srgbClr val="002060"/>
                </a:solidFill>
                <a:latin typeface="Cambria" pitchFamily="18" charset="0"/>
              </a:rPr>
              <a:t>European </a:t>
            </a:r>
            <a:r>
              <a:rPr lang="en-US" sz="1400" dirty="0">
                <a:solidFill>
                  <a:srgbClr val="002060"/>
                </a:solidFill>
                <a:latin typeface="Cambria" pitchFamily="18" charset="0"/>
              </a:rPr>
              <a:t>Regional Development </a:t>
            </a:r>
            <a:r>
              <a:rPr lang="en-US" sz="1400" dirty="0" smtClean="0">
                <a:solidFill>
                  <a:srgbClr val="002060"/>
                </a:solidFill>
                <a:latin typeface="Cambria" pitchFamily="18" charset="0"/>
              </a:rPr>
              <a:t>Fund</a:t>
            </a:r>
            <a:endParaRPr lang="pl-PL" sz="1400" dirty="0">
              <a:solidFill>
                <a:srgbClr val="002060"/>
              </a:solidFill>
              <a:latin typeface="Cambria" pitchFamily="18" charset="0"/>
            </a:endParaRPr>
          </a:p>
        </p:txBody>
      </p:sp>
      <p:pic>
        <p:nvPicPr>
          <p:cNvPr id="1029" name="Picture 5" descr="D:\Asia\KARR\Logo\KARR-aktualne-przezroczyst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93879" y="5822613"/>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323528" y="332656"/>
            <a:ext cx="8496944" cy="5632311"/>
          </a:xfrm>
          <a:prstGeom prst="rect">
            <a:avLst/>
          </a:prstGeom>
          <a:noFill/>
        </p:spPr>
        <p:txBody>
          <a:bodyPr wrap="square" rtlCol="0">
            <a:spAutoFit/>
          </a:bodyPr>
          <a:lstStyle/>
          <a:p>
            <a:pPr>
              <a:lnSpc>
                <a:spcPct val="150000"/>
              </a:lnSpc>
            </a:pPr>
            <a:r>
              <a:rPr lang="en-US" sz="2400" dirty="0">
                <a:solidFill>
                  <a:srgbClr val="002060"/>
                </a:solidFill>
                <a:effectLst>
                  <a:outerShdw blurRad="38100" dist="38100" dir="2700000" algn="tl">
                    <a:srgbClr val="000000">
                      <a:alpha val="43137"/>
                    </a:srgbClr>
                  </a:outerShdw>
                </a:effectLst>
                <a:latin typeface="Cambria" pitchFamily="18" charset="0"/>
              </a:rPr>
              <a:t>ESB! is a new and innovatory cross-border </a:t>
            </a:r>
            <a:r>
              <a:rPr lang="en-US" sz="2400" dirty="0" smtClean="0">
                <a:solidFill>
                  <a:srgbClr val="002060"/>
                </a:solidFill>
                <a:effectLst>
                  <a:outerShdw blurRad="38100" dist="38100" dir="2700000" algn="tl">
                    <a:srgbClr val="000000">
                      <a:alpha val="43137"/>
                    </a:srgbClr>
                  </a:outerShdw>
                </a:effectLst>
                <a:latin typeface="Cambria" pitchFamily="18" charset="0"/>
              </a:rPr>
              <a:t>project</a:t>
            </a:r>
            <a:r>
              <a:rPr lang="pl-PL" sz="2400" dirty="0" smtClean="0">
                <a:solidFill>
                  <a:srgbClr val="002060"/>
                </a:solidFill>
                <a:effectLst>
                  <a:outerShdw blurRad="38100" dist="38100" dir="2700000" algn="tl">
                    <a:srgbClr val="000000">
                      <a:alpha val="43137"/>
                    </a:srgbClr>
                  </a:outerShdw>
                </a:effectLst>
                <a:latin typeface="Cambria" pitchFamily="18" charset="0"/>
              </a:rPr>
              <a:t> </a:t>
            </a:r>
            <a:r>
              <a:rPr lang="en-US" sz="2400" dirty="0" smtClean="0">
                <a:solidFill>
                  <a:srgbClr val="002060"/>
                </a:solidFill>
                <a:effectLst>
                  <a:outerShdw blurRad="38100" dist="38100" dir="2700000" algn="tl">
                    <a:srgbClr val="000000">
                      <a:alpha val="43137"/>
                    </a:srgbClr>
                  </a:outerShdw>
                </a:effectLst>
                <a:latin typeface="Cambria" pitchFamily="18" charset="0"/>
              </a:rPr>
              <a:t>co-financed </a:t>
            </a:r>
            <a:r>
              <a:rPr lang="en-US" sz="2400" dirty="0">
                <a:solidFill>
                  <a:srgbClr val="002060"/>
                </a:solidFill>
                <a:effectLst>
                  <a:outerShdw blurRad="38100" dist="38100" dir="2700000" algn="tl">
                    <a:srgbClr val="000000">
                      <a:alpha val="43137"/>
                    </a:srgbClr>
                  </a:outerShdw>
                </a:effectLst>
                <a:latin typeface="Cambria" pitchFamily="18" charset="0"/>
              </a:rPr>
              <a:t>from European Development Funds within South Baltic </a:t>
            </a:r>
            <a:r>
              <a:rPr lang="en-US" sz="2400" dirty="0" err="1">
                <a:solidFill>
                  <a:srgbClr val="002060"/>
                </a:solidFill>
                <a:effectLst>
                  <a:outerShdw blurRad="38100" dist="38100" dir="2700000" algn="tl">
                    <a:srgbClr val="000000">
                      <a:alpha val="43137"/>
                    </a:srgbClr>
                  </a:outerShdw>
                </a:effectLst>
                <a:latin typeface="Cambria" pitchFamily="18" charset="0"/>
              </a:rPr>
              <a:t>Programme</a:t>
            </a:r>
            <a:r>
              <a:rPr lang="en-US" sz="2400" dirty="0">
                <a:solidFill>
                  <a:srgbClr val="002060"/>
                </a:solidFill>
                <a:effectLst>
                  <a:outerShdw blurRad="38100" dist="38100" dir="2700000" algn="tl">
                    <a:srgbClr val="000000">
                      <a:alpha val="43137"/>
                    </a:srgbClr>
                  </a:outerShdw>
                </a:effectLst>
                <a:latin typeface="Cambria" pitchFamily="18" charset="0"/>
              </a:rPr>
              <a:t> 2007-2013 implemented by partners form Poland, Lithuania and </a:t>
            </a:r>
            <a:r>
              <a:rPr lang="en-US" sz="2400" dirty="0" smtClean="0">
                <a:solidFill>
                  <a:srgbClr val="002060"/>
                </a:solidFill>
                <a:effectLst>
                  <a:outerShdw blurRad="38100" dist="38100" dir="2700000" algn="tl">
                    <a:srgbClr val="000000">
                      <a:alpha val="43137"/>
                    </a:srgbClr>
                  </a:outerShdw>
                </a:effectLst>
                <a:latin typeface="Cambria" pitchFamily="18" charset="0"/>
              </a:rPr>
              <a:t>Germany</a:t>
            </a:r>
            <a:r>
              <a:rPr lang="pl-PL" sz="2400" dirty="0" smtClean="0">
                <a:solidFill>
                  <a:srgbClr val="002060"/>
                </a:solidFill>
                <a:effectLst>
                  <a:outerShdw blurRad="38100" dist="38100" dir="2700000" algn="tl">
                    <a:srgbClr val="000000">
                      <a:alpha val="43137"/>
                    </a:srgbClr>
                  </a:outerShdw>
                </a:effectLst>
                <a:latin typeface="Cambria" pitchFamily="18" charset="0"/>
              </a:rPr>
              <a:t>:</a:t>
            </a:r>
          </a:p>
          <a:p>
            <a:pPr marL="1257300" lvl="2" indent="-342900">
              <a:lnSpc>
                <a:spcPct val="150000"/>
              </a:lnSpc>
              <a:buFont typeface="Arial" pitchFamily="34" charset="0"/>
              <a:buChar char="•"/>
            </a:pPr>
            <a:r>
              <a:rPr lang="en-GB" sz="2000" dirty="0" err="1">
                <a:solidFill>
                  <a:srgbClr val="002060"/>
                </a:solidFill>
                <a:effectLst>
                  <a:outerShdw blurRad="38100" dist="38100" dir="2700000" algn="tl">
                    <a:srgbClr val="000000">
                      <a:alpha val="43137"/>
                    </a:srgbClr>
                  </a:outerShdw>
                </a:effectLst>
                <a:latin typeface="Cambria" pitchFamily="18" charset="0"/>
              </a:rPr>
              <a:t>Pomorskie</a:t>
            </a:r>
            <a:r>
              <a:rPr lang="en-GB" sz="2000" dirty="0">
                <a:solidFill>
                  <a:srgbClr val="002060"/>
                </a:solidFill>
                <a:effectLst>
                  <a:outerShdw blurRad="38100" dist="38100" dir="2700000" algn="tl">
                    <a:srgbClr val="000000">
                      <a:alpha val="43137"/>
                    </a:srgbClr>
                  </a:outerShdw>
                </a:effectLst>
                <a:latin typeface="Cambria" pitchFamily="18" charset="0"/>
              </a:rPr>
              <a:t> Tourist Board (Lead Beneficiary)</a:t>
            </a:r>
            <a:endParaRPr lang="pl-PL" sz="2000" dirty="0">
              <a:solidFill>
                <a:srgbClr val="002060"/>
              </a:solidFill>
              <a:effectLst>
                <a:outerShdw blurRad="38100" dist="38100" dir="2700000" algn="tl">
                  <a:srgbClr val="000000">
                    <a:alpha val="43137"/>
                  </a:srgbClr>
                </a:outerShdw>
              </a:effectLst>
              <a:latin typeface="Cambria" pitchFamily="18" charset="0"/>
            </a:endParaRPr>
          </a:p>
          <a:p>
            <a:pPr marL="1257300" lvl="2" indent="-342900">
              <a:lnSpc>
                <a:spcPct val="150000"/>
              </a:lnSpc>
              <a:buFont typeface="Arial" pitchFamily="34" charset="0"/>
              <a:buChar char="•"/>
            </a:pPr>
            <a:r>
              <a:rPr lang="en-GB" sz="2000" dirty="0">
                <a:solidFill>
                  <a:srgbClr val="002060"/>
                </a:solidFill>
                <a:effectLst>
                  <a:outerShdw blurRad="38100" dist="38100" dir="2700000" algn="tl">
                    <a:srgbClr val="000000">
                      <a:alpha val="43137"/>
                    </a:srgbClr>
                  </a:outerShdw>
                </a:effectLst>
                <a:latin typeface="Cambria" pitchFamily="18" charset="0"/>
              </a:rPr>
              <a:t>Regional Self-Government of </a:t>
            </a:r>
            <a:r>
              <a:rPr lang="en-GB" sz="2000" dirty="0" err="1" smtClean="0">
                <a:solidFill>
                  <a:srgbClr val="002060"/>
                </a:solidFill>
                <a:effectLst>
                  <a:outerShdw blurRad="38100" dist="38100" dir="2700000" algn="tl">
                    <a:srgbClr val="000000">
                      <a:alpha val="43137"/>
                    </a:srgbClr>
                  </a:outerShdw>
                </a:effectLst>
                <a:latin typeface="Cambria" pitchFamily="18" charset="0"/>
              </a:rPr>
              <a:t>Pomorskie</a:t>
            </a:r>
            <a:r>
              <a:rPr lang="pl-PL" sz="2000" dirty="0" smtClean="0">
                <a:solidFill>
                  <a:srgbClr val="002060"/>
                </a:solidFill>
                <a:effectLst>
                  <a:outerShdw blurRad="38100" dist="38100" dir="2700000" algn="tl">
                    <a:srgbClr val="000000">
                      <a:alpha val="43137"/>
                    </a:srgbClr>
                  </a:outerShdw>
                </a:effectLst>
                <a:latin typeface="Cambria" pitchFamily="18" charset="0"/>
              </a:rPr>
              <a:t> Region</a:t>
            </a:r>
          </a:p>
          <a:p>
            <a:pPr marL="1257300" lvl="2" indent="-342900">
              <a:lnSpc>
                <a:spcPct val="150000"/>
              </a:lnSpc>
              <a:buFont typeface="Arial" pitchFamily="34" charset="0"/>
              <a:buChar char="•"/>
            </a:pPr>
            <a:r>
              <a:rPr lang="en-GB" sz="2000" dirty="0" smtClean="0">
                <a:solidFill>
                  <a:srgbClr val="002060"/>
                </a:solidFill>
                <a:effectLst>
                  <a:outerShdw blurRad="38100" dist="38100" dir="2700000" algn="tl">
                    <a:srgbClr val="000000">
                      <a:alpha val="43137"/>
                    </a:srgbClr>
                  </a:outerShdw>
                </a:effectLst>
                <a:latin typeface="Cambria" pitchFamily="18" charset="0"/>
              </a:rPr>
              <a:t>Regional </a:t>
            </a:r>
            <a:r>
              <a:rPr lang="en-GB" sz="2000" dirty="0">
                <a:solidFill>
                  <a:srgbClr val="002060"/>
                </a:solidFill>
                <a:effectLst>
                  <a:outerShdw blurRad="38100" dist="38100" dir="2700000" algn="tl">
                    <a:srgbClr val="000000">
                      <a:alpha val="43137"/>
                    </a:srgbClr>
                  </a:outerShdw>
                </a:effectLst>
                <a:latin typeface="Cambria" pitchFamily="18" charset="0"/>
              </a:rPr>
              <a:t>Development Agency of </a:t>
            </a:r>
            <a:r>
              <a:rPr lang="en-GB" sz="2000" dirty="0" err="1">
                <a:solidFill>
                  <a:srgbClr val="002060"/>
                </a:solidFill>
                <a:effectLst>
                  <a:outerShdw blurRad="38100" dist="38100" dir="2700000" algn="tl">
                    <a:srgbClr val="000000">
                      <a:alpha val="43137"/>
                    </a:srgbClr>
                  </a:outerShdw>
                </a:effectLst>
                <a:latin typeface="Cambria" pitchFamily="18" charset="0"/>
              </a:rPr>
              <a:t>Koszalin</a:t>
            </a:r>
            <a:endParaRPr lang="pl-PL" sz="2000" dirty="0">
              <a:solidFill>
                <a:srgbClr val="002060"/>
              </a:solidFill>
              <a:effectLst>
                <a:outerShdw blurRad="38100" dist="38100" dir="2700000" algn="tl">
                  <a:srgbClr val="000000">
                    <a:alpha val="43137"/>
                  </a:srgbClr>
                </a:outerShdw>
              </a:effectLst>
              <a:latin typeface="Cambria" pitchFamily="18" charset="0"/>
            </a:endParaRPr>
          </a:p>
          <a:p>
            <a:pPr marL="1257300" lvl="2" indent="-342900">
              <a:lnSpc>
                <a:spcPct val="150000"/>
              </a:lnSpc>
              <a:buFont typeface="Arial" pitchFamily="34" charset="0"/>
              <a:buChar char="•"/>
            </a:pPr>
            <a:r>
              <a:rPr lang="en-GB" sz="2000" dirty="0">
                <a:solidFill>
                  <a:srgbClr val="002060"/>
                </a:solidFill>
                <a:effectLst>
                  <a:outerShdw blurRad="38100" dist="38100" dir="2700000" algn="tl">
                    <a:srgbClr val="000000">
                      <a:alpha val="43137"/>
                    </a:srgbClr>
                  </a:outerShdw>
                </a:effectLst>
                <a:latin typeface="Cambria" pitchFamily="18" charset="0"/>
              </a:rPr>
              <a:t>Mecklenburg-Vorpommern Tourist Board</a:t>
            </a:r>
            <a:endParaRPr lang="pl-PL" sz="2000" dirty="0">
              <a:solidFill>
                <a:srgbClr val="002060"/>
              </a:solidFill>
              <a:effectLst>
                <a:outerShdw blurRad="38100" dist="38100" dir="2700000" algn="tl">
                  <a:srgbClr val="000000">
                    <a:alpha val="43137"/>
                  </a:srgbClr>
                </a:outerShdw>
              </a:effectLst>
              <a:latin typeface="Cambria" pitchFamily="18" charset="0"/>
            </a:endParaRPr>
          </a:p>
          <a:p>
            <a:pPr marL="1257300" lvl="2" indent="-342900">
              <a:lnSpc>
                <a:spcPct val="150000"/>
              </a:lnSpc>
              <a:buFont typeface="Arial" pitchFamily="34" charset="0"/>
              <a:buChar char="•"/>
            </a:pPr>
            <a:r>
              <a:rPr lang="en-GB" sz="2000" dirty="0">
                <a:solidFill>
                  <a:srgbClr val="002060"/>
                </a:solidFill>
                <a:effectLst>
                  <a:outerShdw blurRad="38100" dist="38100" dir="2700000" algn="tl">
                    <a:srgbClr val="000000">
                      <a:alpha val="43137"/>
                    </a:srgbClr>
                  </a:outerShdw>
                </a:effectLst>
                <a:latin typeface="Cambria" pitchFamily="18" charset="0"/>
              </a:rPr>
              <a:t>Administration of </a:t>
            </a:r>
            <a:r>
              <a:rPr lang="en-GB" sz="2000" dirty="0" err="1">
                <a:solidFill>
                  <a:srgbClr val="002060"/>
                </a:solidFill>
                <a:effectLst>
                  <a:outerShdw blurRad="38100" dist="38100" dir="2700000" algn="tl">
                    <a:srgbClr val="000000">
                      <a:alpha val="43137"/>
                    </a:srgbClr>
                  </a:outerShdw>
                </a:effectLst>
                <a:latin typeface="Cambria" pitchFamily="18" charset="0"/>
              </a:rPr>
              <a:t>Neringa</a:t>
            </a:r>
            <a:r>
              <a:rPr lang="en-GB" sz="2000" dirty="0">
                <a:solidFill>
                  <a:srgbClr val="002060"/>
                </a:solidFill>
                <a:effectLst>
                  <a:outerShdw blurRad="38100" dist="38100" dir="2700000" algn="tl">
                    <a:srgbClr val="000000">
                      <a:alpha val="43137"/>
                    </a:srgbClr>
                  </a:outerShdw>
                </a:effectLst>
                <a:latin typeface="Cambria" pitchFamily="18" charset="0"/>
              </a:rPr>
              <a:t> Municipality</a:t>
            </a:r>
            <a:endParaRPr lang="pl-PL" sz="2000" dirty="0">
              <a:solidFill>
                <a:srgbClr val="002060"/>
              </a:solidFill>
              <a:effectLst>
                <a:outerShdw blurRad="38100" dist="38100" dir="2700000" algn="tl">
                  <a:srgbClr val="000000">
                    <a:alpha val="43137"/>
                  </a:srgbClr>
                </a:outerShdw>
              </a:effectLst>
              <a:latin typeface="Cambria" pitchFamily="18" charset="0"/>
            </a:endParaRPr>
          </a:p>
          <a:p>
            <a:pPr marL="1257300" lvl="2" indent="-342900">
              <a:lnSpc>
                <a:spcPct val="150000"/>
              </a:lnSpc>
              <a:buFont typeface="Arial" pitchFamily="34" charset="0"/>
              <a:buChar char="•"/>
            </a:pPr>
            <a:r>
              <a:rPr lang="en-GB" sz="2000" dirty="0" smtClean="0">
                <a:solidFill>
                  <a:srgbClr val="002060"/>
                </a:solidFill>
                <a:effectLst>
                  <a:outerShdw blurRad="38100" dist="38100" dir="2700000" algn="tl">
                    <a:srgbClr val="000000">
                      <a:alpha val="43137"/>
                    </a:srgbClr>
                  </a:outerShdw>
                </a:effectLst>
                <a:latin typeface="Cambria" pitchFamily="18" charset="0"/>
              </a:rPr>
              <a:t>EUCC </a:t>
            </a:r>
            <a:r>
              <a:rPr lang="en-GB" sz="2000" dirty="0">
                <a:solidFill>
                  <a:srgbClr val="002060"/>
                </a:solidFill>
                <a:effectLst>
                  <a:outerShdw blurRad="38100" dist="38100" dir="2700000" algn="tl">
                    <a:srgbClr val="000000">
                      <a:alpha val="43137"/>
                    </a:srgbClr>
                  </a:outerShdw>
                </a:effectLst>
                <a:latin typeface="Cambria" pitchFamily="18" charset="0"/>
              </a:rPr>
              <a:t>Baltic Office</a:t>
            </a:r>
            <a:endParaRPr lang="pl-PL" sz="2000" dirty="0">
              <a:solidFill>
                <a:srgbClr val="002060"/>
              </a:solidFill>
              <a:effectLst>
                <a:outerShdw blurRad="38100" dist="38100" dir="2700000" algn="tl">
                  <a:srgbClr val="000000">
                    <a:alpha val="43137"/>
                  </a:srgbClr>
                </a:outerShdw>
              </a:effectLst>
              <a:latin typeface="Cambria" pitchFamily="18" charset="0"/>
            </a:endParaRPr>
          </a:p>
          <a:p>
            <a:pPr>
              <a:lnSpc>
                <a:spcPct val="150000"/>
              </a:lnSpc>
            </a:pPr>
            <a:endParaRPr lang="pl-PL" sz="2400" dirty="0">
              <a:solidFill>
                <a:srgbClr val="002060"/>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590375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Desktop\EU_log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6151" y="5617969"/>
            <a:ext cx="1118011" cy="7596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 Minkiewicz\Desktop\logo_SBP_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0751" y="5378733"/>
            <a:ext cx="1411920" cy="1091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J. Minkiewicz\AppData\Local\Microsoft\Windows\Temporary Internet Files\Content.Outlook\0XMKCTYC\logo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5701570"/>
            <a:ext cx="1919464" cy="1006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pole tekstowe 3"/>
          <p:cNvSpPr txBox="1"/>
          <p:nvPr/>
        </p:nvSpPr>
        <p:spPr>
          <a:xfrm>
            <a:off x="216151" y="6469945"/>
            <a:ext cx="6833114" cy="307777"/>
          </a:xfrm>
          <a:prstGeom prst="rect">
            <a:avLst/>
          </a:prstGeom>
          <a:noFill/>
        </p:spPr>
        <p:txBody>
          <a:bodyPr wrap="square" rtlCol="0">
            <a:spAutoFit/>
          </a:bodyPr>
          <a:lstStyle/>
          <a:p>
            <a:r>
              <a:rPr lang="en-US" sz="1400" dirty="0">
                <a:solidFill>
                  <a:srgbClr val="002060"/>
                </a:solidFill>
                <a:latin typeface="Cambria" pitchFamily="18" charset="0"/>
              </a:rPr>
              <a:t>Part-financed by the European </a:t>
            </a:r>
            <a:r>
              <a:rPr lang="en-US" sz="1400" dirty="0" smtClean="0">
                <a:solidFill>
                  <a:srgbClr val="002060"/>
                </a:solidFill>
                <a:latin typeface="Cambria" pitchFamily="18" charset="0"/>
              </a:rPr>
              <a:t>Union</a:t>
            </a:r>
            <a:r>
              <a:rPr lang="pl-PL" sz="1400" dirty="0" smtClean="0">
                <a:solidFill>
                  <a:srgbClr val="002060"/>
                </a:solidFill>
                <a:latin typeface="Cambria" pitchFamily="18" charset="0"/>
              </a:rPr>
              <a:t> - </a:t>
            </a:r>
            <a:r>
              <a:rPr lang="en-US" sz="1400" dirty="0" smtClean="0">
                <a:solidFill>
                  <a:srgbClr val="002060"/>
                </a:solidFill>
                <a:latin typeface="Cambria" pitchFamily="18" charset="0"/>
              </a:rPr>
              <a:t>European </a:t>
            </a:r>
            <a:r>
              <a:rPr lang="en-US" sz="1400" dirty="0">
                <a:solidFill>
                  <a:srgbClr val="002060"/>
                </a:solidFill>
                <a:latin typeface="Cambria" pitchFamily="18" charset="0"/>
              </a:rPr>
              <a:t>Regional Development </a:t>
            </a:r>
            <a:r>
              <a:rPr lang="en-US" sz="1400" dirty="0" smtClean="0">
                <a:solidFill>
                  <a:srgbClr val="002060"/>
                </a:solidFill>
                <a:latin typeface="Cambria" pitchFamily="18" charset="0"/>
              </a:rPr>
              <a:t>Fund </a:t>
            </a:r>
            <a:endParaRPr lang="pl-PL" sz="1400" dirty="0">
              <a:solidFill>
                <a:srgbClr val="002060"/>
              </a:solidFill>
              <a:latin typeface="Cambria" pitchFamily="18" charset="0"/>
            </a:endParaRPr>
          </a:p>
        </p:txBody>
      </p:sp>
      <p:pic>
        <p:nvPicPr>
          <p:cNvPr id="1029" name="Picture 5" descr="D:\Asia\KARR\Logo\KARR-aktualne-przezroczyst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93879" y="5822613"/>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395536" y="404664"/>
            <a:ext cx="8352928" cy="5262979"/>
          </a:xfrm>
          <a:prstGeom prst="rect">
            <a:avLst/>
          </a:prstGeom>
          <a:noFill/>
        </p:spPr>
        <p:txBody>
          <a:bodyPr wrap="square" rtlCol="0">
            <a:spAutoFit/>
          </a:bodyPr>
          <a:lstStyle/>
          <a:p>
            <a:r>
              <a:rPr lang="pl-PL" sz="2400" b="1" dirty="0" smtClean="0">
                <a:solidFill>
                  <a:srgbClr val="002060"/>
                </a:solidFill>
                <a:latin typeface="Cambria" pitchFamily="18" charset="0"/>
              </a:rPr>
              <a:t>Project </a:t>
            </a:r>
            <a:r>
              <a:rPr lang="pl-PL" sz="2400" b="1" dirty="0" err="1" smtClean="0">
                <a:solidFill>
                  <a:srgbClr val="002060"/>
                </a:solidFill>
                <a:latin typeface="Cambria" pitchFamily="18" charset="0"/>
              </a:rPr>
              <a:t>duration</a:t>
            </a:r>
            <a:r>
              <a:rPr lang="pl-PL" sz="2400" dirty="0" smtClean="0">
                <a:solidFill>
                  <a:srgbClr val="002060"/>
                </a:solidFill>
                <a:latin typeface="Cambria" pitchFamily="18" charset="0"/>
              </a:rPr>
              <a:t>: 	36 </a:t>
            </a:r>
            <a:r>
              <a:rPr lang="pl-PL" sz="2400" dirty="0" err="1" smtClean="0">
                <a:solidFill>
                  <a:srgbClr val="002060"/>
                </a:solidFill>
                <a:latin typeface="Cambria" pitchFamily="18" charset="0"/>
              </a:rPr>
              <a:t>months</a:t>
            </a:r>
            <a:r>
              <a:rPr lang="pl-PL" sz="2400" dirty="0" smtClean="0">
                <a:solidFill>
                  <a:srgbClr val="002060"/>
                </a:solidFill>
                <a:latin typeface="Cambria" pitchFamily="18" charset="0"/>
              </a:rPr>
              <a:t> </a:t>
            </a:r>
            <a:r>
              <a:rPr lang="pl-PL" sz="2400" dirty="0" smtClean="0">
                <a:solidFill>
                  <a:srgbClr val="002060"/>
                </a:solidFill>
                <a:latin typeface="Cambria" pitchFamily="18" charset="0"/>
              </a:rPr>
              <a:t>  (01.08.2011 </a:t>
            </a:r>
            <a:r>
              <a:rPr lang="pl-PL" sz="2400" dirty="0" smtClean="0">
                <a:solidFill>
                  <a:srgbClr val="002060"/>
                </a:solidFill>
                <a:latin typeface="Cambria" pitchFamily="18" charset="0"/>
              </a:rPr>
              <a:t>– </a:t>
            </a:r>
            <a:r>
              <a:rPr lang="pl-PL" sz="2400" dirty="0" smtClean="0">
                <a:solidFill>
                  <a:srgbClr val="002060"/>
                </a:solidFill>
                <a:latin typeface="Cambria" pitchFamily="18" charset="0"/>
              </a:rPr>
              <a:t>31.07.2014)</a:t>
            </a:r>
            <a:endParaRPr lang="pl-PL" sz="2400" dirty="0" smtClean="0">
              <a:solidFill>
                <a:srgbClr val="002060"/>
              </a:solidFill>
              <a:latin typeface="Cambria" pitchFamily="18" charset="0"/>
            </a:endParaRPr>
          </a:p>
          <a:p>
            <a:r>
              <a:rPr lang="pl-PL" sz="2400" b="1" dirty="0" smtClean="0">
                <a:solidFill>
                  <a:srgbClr val="002060"/>
                </a:solidFill>
                <a:latin typeface="Cambria" pitchFamily="18" charset="0"/>
              </a:rPr>
              <a:t>Project </a:t>
            </a:r>
            <a:r>
              <a:rPr lang="pl-PL" sz="2400" b="1" dirty="0" err="1" smtClean="0">
                <a:solidFill>
                  <a:srgbClr val="002060"/>
                </a:solidFill>
                <a:latin typeface="Cambria" pitchFamily="18" charset="0"/>
              </a:rPr>
              <a:t>budget</a:t>
            </a:r>
            <a:r>
              <a:rPr lang="pl-PL" sz="2400" dirty="0" smtClean="0">
                <a:solidFill>
                  <a:srgbClr val="002060"/>
                </a:solidFill>
                <a:latin typeface="Cambria" pitchFamily="18" charset="0"/>
              </a:rPr>
              <a:t>:	</a:t>
            </a:r>
            <a:r>
              <a:rPr lang="en-US" sz="2400" dirty="0" smtClean="0">
                <a:solidFill>
                  <a:srgbClr val="002060"/>
                </a:solidFill>
                <a:latin typeface="Cambria" pitchFamily="18" charset="0"/>
              </a:rPr>
              <a:t>1</a:t>
            </a:r>
            <a:r>
              <a:rPr lang="pl-PL" sz="2400" dirty="0" smtClean="0">
                <a:solidFill>
                  <a:srgbClr val="002060"/>
                </a:solidFill>
                <a:latin typeface="Cambria" pitchFamily="18" charset="0"/>
              </a:rPr>
              <a:t>.</a:t>
            </a:r>
            <a:r>
              <a:rPr lang="en-US" sz="2400" dirty="0" smtClean="0">
                <a:solidFill>
                  <a:srgbClr val="002060"/>
                </a:solidFill>
                <a:latin typeface="Cambria" pitchFamily="18" charset="0"/>
              </a:rPr>
              <a:t>180</a:t>
            </a:r>
            <a:r>
              <a:rPr lang="pl-PL" sz="2400" dirty="0" smtClean="0">
                <a:solidFill>
                  <a:srgbClr val="002060"/>
                </a:solidFill>
                <a:latin typeface="Cambria" pitchFamily="18" charset="0"/>
              </a:rPr>
              <a:t>.</a:t>
            </a:r>
            <a:r>
              <a:rPr lang="en-US" sz="2400" dirty="0" smtClean="0">
                <a:solidFill>
                  <a:srgbClr val="002060"/>
                </a:solidFill>
                <a:latin typeface="Cambria" pitchFamily="18" charset="0"/>
              </a:rPr>
              <a:t>540</a:t>
            </a:r>
            <a:r>
              <a:rPr lang="pl-PL" sz="2400" dirty="0" smtClean="0">
                <a:solidFill>
                  <a:srgbClr val="002060"/>
                </a:solidFill>
                <a:latin typeface="Cambria" pitchFamily="18" charset="0"/>
              </a:rPr>
              <a:t>,00</a:t>
            </a:r>
            <a:r>
              <a:rPr lang="en-US" sz="2400" dirty="0" smtClean="0">
                <a:solidFill>
                  <a:srgbClr val="002060"/>
                </a:solidFill>
                <a:latin typeface="Cambria" pitchFamily="18" charset="0"/>
              </a:rPr>
              <a:t> </a:t>
            </a:r>
            <a:r>
              <a:rPr lang="en-US" sz="2400" dirty="0" smtClean="0">
                <a:solidFill>
                  <a:srgbClr val="002060"/>
                </a:solidFill>
                <a:latin typeface="Cambria" pitchFamily="18" charset="0"/>
              </a:rPr>
              <a:t>E</a:t>
            </a:r>
            <a:r>
              <a:rPr lang="pl-PL" sz="2400" dirty="0" smtClean="0">
                <a:solidFill>
                  <a:srgbClr val="002060"/>
                </a:solidFill>
                <a:latin typeface="Cambria" pitchFamily="18" charset="0"/>
              </a:rPr>
              <a:t>UR</a:t>
            </a:r>
            <a:r>
              <a:rPr lang="en-US" sz="2400" dirty="0" smtClean="0">
                <a:solidFill>
                  <a:srgbClr val="002060"/>
                </a:solidFill>
                <a:latin typeface="Cambria" pitchFamily="18" charset="0"/>
              </a:rPr>
              <a:t> </a:t>
            </a:r>
            <a:endParaRPr lang="pl-PL" sz="2400" dirty="0" smtClean="0">
              <a:solidFill>
                <a:srgbClr val="002060"/>
              </a:solidFill>
              <a:latin typeface="Cambria" pitchFamily="18" charset="0"/>
            </a:endParaRPr>
          </a:p>
          <a:p>
            <a:r>
              <a:rPr lang="pl-PL" sz="2400" b="1" dirty="0" smtClean="0">
                <a:solidFill>
                  <a:srgbClr val="002060"/>
                </a:solidFill>
                <a:latin typeface="Cambria" pitchFamily="18" charset="0"/>
              </a:rPr>
              <a:t>ERDF</a:t>
            </a:r>
            <a:r>
              <a:rPr lang="pl-PL" sz="2400" dirty="0" smtClean="0">
                <a:solidFill>
                  <a:srgbClr val="002060"/>
                </a:solidFill>
                <a:latin typeface="Cambria" pitchFamily="18" charset="0"/>
              </a:rPr>
              <a:t>:			</a:t>
            </a:r>
            <a:r>
              <a:rPr lang="en-US" sz="2400" dirty="0" smtClean="0">
                <a:solidFill>
                  <a:srgbClr val="002060"/>
                </a:solidFill>
                <a:latin typeface="Cambria" pitchFamily="18" charset="0"/>
              </a:rPr>
              <a:t>1</a:t>
            </a:r>
            <a:r>
              <a:rPr lang="pl-PL" sz="2400" dirty="0" smtClean="0">
                <a:solidFill>
                  <a:srgbClr val="002060"/>
                </a:solidFill>
                <a:latin typeface="Cambria" pitchFamily="18" charset="0"/>
              </a:rPr>
              <a:t>.</a:t>
            </a:r>
            <a:r>
              <a:rPr lang="en-US" sz="2400" dirty="0" smtClean="0">
                <a:solidFill>
                  <a:srgbClr val="002060"/>
                </a:solidFill>
                <a:latin typeface="Cambria" pitchFamily="18" charset="0"/>
              </a:rPr>
              <a:t>003</a:t>
            </a:r>
            <a:r>
              <a:rPr lang="pl-PL" sz="2400" dirty="0" smtClean="0">
                <a:solidFill>
                  <a:srgbClr val="002060"/>
                </a:solidFill>
                <a:latin typeface="Cambria" pitchFamily="18" charset="0"/>
              </a:rPr>
              <a:t>.</a:t>
            </a:r>
            <a:r>
              <a:rPr lang="en-US" sz="2400" dirty="0" smtClean="0">
                <a:solidFill>
                  <a:srgbClr val="002060"/>
                </a:solidFill>
                <a:latin typeface="Cambria" pitchFamily="18" charset="0"/>
              </a:rPr>
              <a:t>45</a:t>
            </a:r>
            <a:r>
              <a:rPr lang="pl-PL" sz="2400" dirty="0" smtClean="0">
                <a:solidFill>
                  <a:srgbClr val="002060"/>
                </a:solidFill>
                <a:latin typeface="Cambria" pitchFamily="18" charset="0"/>
              </a:rPr>
              <a:t>9,00 </a:t>
            </a:r>
            <a:r>
              <a:rPr lang="pl-PL" sz="2400" dirty="0" smtClean="0">
                <a:solidFill>
                  <a:srgbClr val="002060"/>
                </a:solidFill>
                <a:latin typeface="Cambria" pitchFamily="18" charset="0"/>
              </a:rPr>
              <a:t>EUR</a:t>
            </a:r>
            <a:endParaRPr lang="en-US" sz="2400" dirty="0">
              <a:solidFill>
                <a:srgbClr val="002060"/>
              </a:solidFill>
              <a:latin typeface="Cambria" pitchFamily="18" charset="0"/>
            </a:endParaRPr>
          </a:p>
          <a:p>
            <a:r>
              <a:rPr lang="pl-PL" sz="2000" dirty="0" smtClean="0">
                <a:solidFill>
                  <a:srgbClr val="002060"/>
                </a:solidFill>
                <a:latin typeface="Cambria" pitchFamily="18" charset="0"/>
              </a:rPr>
              <a:t> </a:t>
            </a:r>
            <a:endParaRPr lang="pl-PL" sz="2000" dirty="0" smtClean="0">
              <a:solidFill>
                <a:srgbClr val="002060"/>
              </a:solidFill>
              <a:latin typeface="Cambria" pitchFamily="18" charset="0"/>
            </a:endParaRPr>
          </a:p>
          <a:p>
            <a:pPr algn="ctr"/>
            <a:r>
              <a:rPr lang="pl-PL" sz="2800" b="1" u="sng" dirty="0" smtClean="0">
                <a:solidFill>
                  <a:srgbClr val="FF0000"/>
                </a:solidFill>
                <a:effectLst>
                  <a:outerShdw blurRad="38100" dist="38100" dir="2700000" algn="tl">
                    <a:srgbClr val="000000">
                      <a:alpha val="43137"/>
                    </a:srgbClr>
                  </a:outerShdw>
                </a:effectLst>
                <a:latin typeface="Cambria" pitchFamily="18" charset="0"/>
              </a:rPr>
              <a:t>The </a:t>
            </a:r>
            <a:r>
              <a:rPr lang="pl-PL" sz="2800" b="1" u="sng" dirty="0" err="1" smtClean="0">
                <a:solidFill>
                  <a:srgbClr val="FF0000"/>
                </a:solidFill>
                <a:effectLst>
                  <a:outerShdw blurRad="38100" dist="38100" dir="2700000" algn="tl">
                    <a:srgbClr val="000000">
                      <a:alpha val="43137"/>
                    </a:srgbClr>
                  </a:outerShdw>
                </a:effectLst>
                <a:latin typeface="Cambria" pitchFamily="18" charset="0"/>
              </a:rPr>
              <a:t>goal</a:t>
            </a:r>
            <a:r>
              <a:rPr lang="pl-PL" sz="2800" b="1" u="sng" dirty="0" smtClean="0">
                <a:solidFill>
                  <a:srgbClr val="FF0000"/>
                </a:solidFill>
                <a:effectLst>
                  <a:outerShdw blurRad="38100" dist="38100" dir="2700000" algn="tl">
                    <a:srgbClr val="000000">
                      <a:alpha val="43137"/>
                    </a:srgbClr>
                  </a:outerShdw>
                </a:effectLst>
                <a:latin typeface="Cambria" pitchFamily="18" charset="0"/>
              </a:rPr>
              <a:t> </a:t>
            </a:r>
            <a:r>
              <a:rPr lang="pl-PL" sz="2800" b="1" u="sng" dirty="0" err="1" smtClean="0">
                <a:solidFill>
                  <a:srgbClr val="FF0000"/>
                </a:solidFill>
                <a:effectLst>
                  <a:outerShdw blurRad="38100" dist="38100" dir="2700000" algn="tl">
                    <a:srgbClr val="000000">
                      <a:alpha val="43137"/>
                    </a:srgbClr>
                  </a:outerShdw>
                </a:effectLst>
                <a:latin typeface="Cambria" pitchFamily="18" charset="0"/>
              </a:rPr>
              <a:t>is</a:t>
            </a:r>
            <a:r>
              <a:rPr lang="pl-PL" sz="2800" b="1" u="sng" dirty="0" smtClean="0">
                <a:solidFill>
                  <a:srgbClr val="FF0000"/>
                </a:solidFill>
                <a:effectLst>
                  <a:outerShdw blurRad="38100" dist="38100" dir="2700000" algn="tl">
                    <a:srgbClr val="000000">
                      <a:alpha val="43137"/>
                    </a:srgbClr>
                  </a:outerShdw>
                </a:effectLst>
                <a:latin typeface="Cambria" pitchFamily="18" charset="0"/>
              </a:rPr>
              <a:t>:</a:t>
            </a:r>
          </a:p>
          <a:p>
            <a:pPr algn="ctr"/>
            <a:endParaRPr lang="pl-PL" sz="2800" b="1" dirty="0">
              <a:solidFill>
                <a:srgbClr val="FF0000"/>
              </a:solidFill>
              <a:effectLst>
                <a:outerShdw blurRad="38100" dist="38100" dir="2700000" algn="tl">
                  <a:srgbClr val="000000">
                    <a:alpha val="43137"/>
                  </a:srgbClr>
                </a:outerShdw>
              </a:effectLst>
              <a:latin typeface="Cambria" pitchFamily="18" charset="0"/>
            </a:endParaRPr>
          </a:p>
          <a:p>
            <a:pPr algn="ctr"/>
            <a:r>
              <a:rPr lang="pl-PL" sz="2800" b="1" dirty="0">
                <a:solidFill>
                  <a:srgbClr val="FF0000"/>
                </a:solidFill>
                <a:effectLst>
                  <a:outerShdw blurRad="38100" dist="38100" dir="2700000" algn="tl">
                    <a:srgbClr val="000000">
                      <a:alpha val="43137"/>
                    </a:srgbClr>
                  </a:outerShdw>
                </a:effectLst>
                <a:latin typeface="Cambria" pitchFamily="18" charset="0"/>
              </a:rPr>
              <a:t>To </a:t>
            </a:r>
            <a:r>
              <a:rPr lang="en-GB" sz="2800" b="1" dirty="0">
                <a:solidFill>
                  <a:srgbClr val="FF0000"/>
                </a:solidFill>
                <a:effectLst>
                  <a:outerShdw blurRad="38100" dist="38100" dir="2700000" algn="tl">
                    <a:srgbClr val="000000">
                      <a:alpha val="43137"/>
                    </a:srgbClr>
                  </a:outerShdw>
                </a:effectLst>
                <a:latin typeface="Cambria" pitchFamily="18" charset="0"/>
              </a:rPr>
              <a:t>strengthen the image and competitiveness of the South Baltic region  defined as the "rising star" among other  international tourist destinations and to improve the quality of tourist offer and services throughout direct cooperation to private sector</a:t>
            </a:r>
            <a:r>
              <a:rPr lang="pl-PL" sz="2800" b="1" dirty="0">
                <a:solidFill>
                  <a:srgbClr val="FF0000"/>
                </a:solidFill>
                <a:effectLst>
                  <a:outerShdw blurRad="38100" dist="38100" dir="2700000" algn="tl">
                    <a:srgbClr val="000000">
                      <a:alpha val="43137"/>
                    </a:srgbClr>
                  </a:outerShdw>
                </a:effectLst>
                <a:latin typeface="Cambria" pitchFamily="18" charset="0"/>
              </a:rPr>
              <a:t>.</a:t>
            </a:r>
          </a:p>
          <a:p>
            <a:endParaRPr lang="pl-PL" sz="2000" dirty="0">
              <a:solidFill>
                <a:srgbClr val="002060"/>
              </a:solidFill>
              <a:latin typeface="Cambria" pitchFamily="18" charset="0"/>
            </a:endParaRPr>
          </a:p>
        </p:txBody>
      </p:sp>
    </p:spTree>
    <p:extLst>
      <p:ext uri="{BB962C8B-B14F-4D97-AF65-F5344CB8AC3E}">
        <p14:creationId xmlns:p14="http://schemas.microsoft.com/office/powerpoint/2010/main" val="590375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Desktop\EU_log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6151" y="5617969"/>
            <a:ext cx="1118011" cy="7596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 Minkiewicz\Desktop\logo_SBP_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0751" y="5378733"/>
            <a:ext cx="1411920" cy="1091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J. Minkiewicz\AppData\Local\Microsoft\Windows\Temporary Internet Files\Content.Outlook\0XMKCTYC\logo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5701570"/>
            <a:ext cx="1919464" cy="1006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pole tekstowe 3"/>
          <p:cNvSpPr txBox="1"/>
          <p:nvPr/>
        </p:nvSpPr>
        <p:spPr>
          <a:xfrm>
            <a:off x="216151" y="6469945"/>
            <a:ext cx="6833114" cy="307777"/>
          </a:xfrm>
          <a:prstGeom prst="rect">
            <a:avLst/>
          </a:prstGeom>
          <a:noFill/>
        </p:spPr>
        <p:txBody>
          <a:bodyPr wrap="square" rtlCol="0">
            <a:spAutoFit/>
          </a:bodyPr>
          <a:lstStyle/>
          <a:p>
            <a:r>
              <a:rPr lang="en-US" sz="1400" dirty="0">
                <a:solidFill>
                  <a:srgbClr val="002060"/>
                </a:solidFill>
                <a:latin typeface="Cambria" pitchFamily="18" charset="0"/>
              </a:rPr>
              <a:t>Part-financed by the European </a:t>
            </a:r>
            <a:r>
              <a:rPr lang="en-US" sz="1400" dirty="0" smtClean="0">
                <a:solidFill>
                  <a:srgbClr val="002060"/>
                </a:solidFill>
                <a:latin typeface="Cambria" pitchFamily="18" charset="0"/>
              </a:rPr>
              <a:t>Union</a:t>
            </a:r>
            <a:r>
              <a:rPr lang="pl-PL" sz="1400" dirty="0" smtClean="0">
                <a:solidFill>
                  <a:srgbClr val="002060"/>
                </a:solidFill>
                <a:latin typeface="Cambria" pitchFamily="18" charset="0"/>
              </a:rPr>
              <a:t> - </a:t>
            </a:r>
            <a:r>
              <a:rPr lang="en-US" sz="1400" dirty="0" smtClean="0">
                <a:solidFill>
                  <a:srgbClr val="002060"/>
                </a:solidFill>
                <a:latin typeface="Cambria" pitchFamily="18" charset="0"/>
              </a:rPr>
              <a:t>European </a:t>
            </a:r>
            <a:r>
              <a:rPr lang="en-US" sz="1400" dirty="0">
                <a:solidFill>
                  <a:srgbClr val="002060"/>
                </a:solidFill>
                <a:latin typeface="Cambria" pitchFamily="18" charset="0"/>
              </a:rPr>
              <a:t>Regional Development </a:t>
            </a:r>
            <a:r>
              <a:rPr lang="en-US" sz="1400" dirty="0" smtClean="0">
                <a:solidFill>
                  <a:srgbClr val="002060"/>
                </a:solidFill>
                <a:latin typeface="Cambria" pitchFamily="18" charset="0"/>
              </a:rPr>
              <a:t>Fund </a:t>
            </a:r>
            <a:endParaRPr lang="pl-PL" sz="1400" dirty="0">
              <a:solidFill>
                <a:srgbClr val="002060"/>
              </a:solidFill>
              <a:latin typeface="Cambria" pitchFamily="18" charset="0"/>
            </a:endParaRPr>
          </a:p>
        </p:txBody>
      </p:sp>
      <p:pic>
        <p:nvPicPr>
          <p:cNvPr id="1029" name="Picture 5" descr="D:\Asia\KARR\Logo\KARR-aktualne-przezroczyst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93879" y="5822613"/>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395536" y="404664"/>
            <a:ext cx="8352928" cy="4770537"/>
          </a:xfrm>
          <a:prstGeom prst="rect">
            <a:avLst/>
          </a:prstGeom>
          <a:noFill/>
        </p:spPr>
        <p:txBody>
          <a:bodyPr wrap="square" rtlCol="0">
            <a:spAutoFit/>
          </a:bodyPr>
          <a:lstStyle/>
          <a:p>
            <a:pPr algn="just"/>
            <a:r>
              <a:rPr lang="pl-PL" sz="2400" b="1" u="sng" dirty="0" smtClean="0">
                <a:solidFill>
                  <a:srgbClr val="002060"/>
                </a:solidFill>
                <a:latin typeface="Cambria" pitchFamily="18" charset="0"/>
              </a:rPr>
              <a:t>The </a:t>
            </a:r>
            <a:r>
              <a:rPr lang="pl-PL" sz="2400" b="1" u="sng" dirty="0" err="1" smtClean="0">
                <a:solidFill>
                  <a:srgbClr val="002060"/>
                </a:solidFill>
                <a:latin typeface="Cambria" pitchFamily="18" charset="0"/>
              </a:rPr>
              <a:t>expected</a:t>
            </a:r>
            <a:r>
              <a:rPr lang="pl-PL" sz="2400" b="1" u="sng" dirty="0" smtClean="0">
                <a:solidFill>
                  <a:srgbClr val="002060"/>
                </a:solidFill>
                <a:latin typeface="Cambria" pitchFamily="18" charset="0"/>
              </a:rPr>
              <a:t> </a:t>
            </a:r>
            <a:r>
              <a:rPr lang="pl-PL" sz="2400" b="1" u="sng" dirty="0" err="1" smtClean="0">
                <a:solidFill>
                  <a:srgbClr val="002060"/>
                </a:solidFill>
                <a:latin typeface="Cambria" pitchFamily="18" charset="0"/>
              </a:rPr>
              <a:t>results</a:t>
            </a:r>
            <a:r>
              <a:rPr lang="pl-PL" sz="2400" b="1" u="sng" dirty="0" smtClean="0">
                <a:solidFill>
                  <a:srgbClr val="002060"/>
                </a:solidFill>
                <a:latin typeface="Cambria" pitchFamily="18" charset="0"/>
              </a:rPr>
              <a:t> </a:t>
            </a:r>
            <a:r>
              <a:rPr lang="pl-PL" sz="2400" b="1" u="sng" dirty="0" err="1" smtClean="0">
                <a:solidFill>
                  <a:srgbClr val="002060"/>
                </a:solidFill>
                <a:latin typeface="Cambria" pitchFamily="18" charset="0"/>
              </a:rPr>
              <a:t>are</a:t>
            </a:r>
            <a:r>
              <a:rPr lang="pl-PL" sz="2400" b="1" u="sng" dirty="0" smtClean="0">
                <a:solidFill>
                  <a:srgbClr val="002060"/>
                </a:solidFill>
                <a:latin typeface="Cambria" pitchFamily="18" charset="0"/>
              </a:rPr>
              <a:t>:</a:t>
            </a:r>
          </a:p>
          <a:p>
            <a:pPr algn="just"/>
            <a:endParaRPr lang="pl-PL" sz="2400" dirty="0" smtClean="0">
              <a:solidFill>
                <a:srgbClr val="002060"/>
              </a:solidFill>
              <a:latin typeface="Cambria" pitchFamily="18" charset="0"/>
            </a:endParaRPr>
          </a:p>
          <a:p>
            <a:pPr marL="457200" indent="-457200">
              <a:buAutoNum type="arabicPeriod"/>
            </a:pPr>
            <a:r>
              <a:rPr lang="pl-PL" sz="2400" dirty="0" smtClean="0">
                <a:solidFill>
                  <a:srgbClr val="002060"/>
                </a:solidFill>
                <a:effectLst>
                  <a:outerShdw blurRad="38100" dist="38100" dir="2700000" algn="tl">
                    <a:srgbClr val="000000">
                      <a:alpha val="43137"/>
                    </a:srgbClr>
                  </a:outerShdw>
                </a:effectLst>
                <a:latin typeface="Cambria" pitchFamily="18" charset="0"/>
              </a:rPr>
              <a:t>C</a:t>
            </a:r>
            <a:r>
              <a:rPr lang="en-GB" sz="2400" dirty="0" err="1" smtClean="0">
                <a:solidFill>
                  <a:srgbClr val="002060"/>
                </a:solidFill>
                <a:effectLst>
                  <a:outerShdw blurRad="38100" dist="38100" dir="2700000" algn="tl">
                    <a:srgbClr val="000000">
                      <a:alpha val="43137"/>
                    </a:srgbClr>
                  </a:outerShdw>
                </a:effectLst>
                <a:latin typeface="Cambria" pitchFamily="18" charset="0"/>
              </a:rPr>
              <a:t>reation</a:t>
            </a:r>
            <a:r>
              <a:rPr lang="en-GB" sz="2400" dirty="0" smtClean="0">
                <a:solidFill>
                  <a:srgbClr val="002060"/>
                </a:solidFill>
                <a:effectLst>
                  <a:outerShdw blurRad="38100" dist="38100" dir="2700000" algn="tl">
                    <a:srgbClr val="000000">
                      <a:alpha val="43137"/>
                    </a:srgbClr>
                  </a:outerShdw>
                </a:effectLst>
                <a:latin typeface="Cambria" pitchFamily="18" charset="0"/>
              </a:rPr>
              <a:t> </a:t>
            </a:r>
            <a:r>
              <a:rPr lang="pl-PL" sz="2400" dirty="0" smtClean="0">
                <a:solidFill>
                  <a:srgbClr val="002060"/>
                </a:solidFill>
                <a:effectLst>
                  <a:outerShdw blurRad="38100" dist="38100" dir="2700000" algn="tl">
                    <a:srgbClr val="000000">
                      <a:alpha val="43137"/>
                    </a:srgbClr>
                  </a:outerShdw>
                </a:effectLst>
                <a:latin typeface="Cambria" pitchFamily="18" charset="0"/>
              </a:rPr>
              <a:t>of the </a:t>
            </a:r>
            <a:r>
              <a:rPr lang="en-GB" sz="2400" dirty="0" smtClean="0">
                <a:solidFill>
                  <a:srgbClr val="002060"/>
                </a:solidFill>
                <a:effectLst>
                  <a:outerShdw blurRad="38100" dist="38100" dir="2700000" algn="tl">
                    <a:srgbClr val="000000">
                      <a:alpha val="43137"/>
                    </a:srgbClr>
                  </a:outerShdw>
                </a:effectLst>
                <a:latin typeface="Cambria" pitchFamily="18" charset="0"/>
              </a:rPr>
              <a:t>new </a:t>
            </a:r>
            <a:r>
              <a:rPr lang="en-GB" sz="2400" dirty="0">
                <a:solidFill>
                  <a:srgbClr val="002060"/>
                </a:solidFill>
                <a:effectLst>
                  <a:outerShdw blurRad="38100" dist="38100" dir="2700000" algn="tl">
                    <a:srgbClr val="000000">
                      <a:alpha val="43137"/>
                    </a:srgbClr>
                  </a:outerShdw>
                </a:effectLst>
                <a:latin typeface="Cambria" pitchFamily="18" charset="0"/>
              </a:rPr>
              <a:t>tourist product and packages on the base of unique resources and observed trends in </a:t>
            </a:r>
            <a:r>
              <a:rPr lang="en-GB" sz="2400" dirty="0" smtClean="0">
                <a:solidFill>
                  <a:srgbClr val="002060"/>
                </a:solidFill>
                <a:effectLst>
                  <a:outerShdw blurRad="38100" dist="38100" dir="2700000" algn="tl">
                    <a:srgbClr val="000000">
                      <a:alpha val="43137"/>
                    </a:srgbClr>
                  </a:outerShdw>
                </a:effectLst>
                <a:latin typeface="Cambria" pitchFamily="18" charset="0"/>
              </a:rPr>
              <a:t>tourism</a:t>
            </a:r>
            <a:endParaRPr lang="pl-PL" sz="2400" dirty="0" smtClean="0">
              <a:solidFill>
                <a:srgbClr val="002060"/>
              </a:solidFill>
              <a:effectLst>
                <a:outerShdw blurRad="38100" dist="38100" dir="2700000" algn="tl">
                  <a:srgbClr val="000000">
                    <a:alpha val="43137"/>
                  </a:srgbClr>
                </a:outerShdw>
              </a:effectLst>
              <a:latin typeface="Cambria" pitchFamily="18" charset="0"/>
            </a:endParaRPr>
          </a:p>
          <a:p>
            <a:pPr marL="457200" indent="-457200">
              <a:buAutoNum type="arabicPeriod"/>
            </a:pPr>
            <a:r>
              <a:rPr lang="pl-PL" sz="2400" dirty="0" smtClean="0">
                <a:solidFill>
                  <a:srgbClr val="002060"/>
                </a:solidFill>
                <a:effectLst>
                  <a:outerShdw blurRad="38100" dist="38100" dir="2700000" algn="tl">
                    <a:srgbClr val="000000">
                      <a:alpha val="43137"/>
                    </a:srgbClr>
                  </a:outerShdw>
                </a:effectLst>
                <a:latin typeface="Cambria" pitchFamily="18" charset="0"/>
              </a:rPr>
              <a:t>L</a:t>
            </a:r>
            <a:r>
              <a:rPr lang="en-GB" sz="2400" dirty="0" err="1" smtClean="0">
                <a:solidFill>
                  <a:srgbClr val="002060"/>
                </a:solidFill>
                <a:effectLst>
                  <a:outerShdw blurRad="38100" dist="38100" dir="2700000" algn="tl">
                    <a:srgbClr val="000000">
                      <a:alpha val="43137"/>
                    </a:srgbClr>
                  </a:outerShdw>
                </a:effectLst>
                <a:latin typeface="Cambria" pitchFamily="18" charset="0"/>
              </a:rPr>
              <a:t>aunch</a:t>
            </a:r>
            <a:r>
              <a:rPr lang="pl-PL" sz="2400" dirty="0" err="1" smtClean="0">
                <a:solidFill>
                  <a:srgbClr val="002060"/>
                </a:solidFill>
                <a:effectLst>
                  <a:outerShdw blurRad="38100" dist="38100" dir="2700000" algn="tl">
                    <a:srgbClr val="000000">
                      <a:alpha val="43137"/>
                    </a:srgbClr>
                  </a:outerShdw>
                </a:effectLst>
                <a:latin typeface="Cambria" pitchFamily="18" charset="0"/>
              </a:rPr>
              <a:t>ing</a:t>
            </a:r>
            <a:r>
              <a:rPr lang="en-GB" sz="2400" dirty="0" smtClean="0">
                <a:solidFill>
                  <a:srgbClr val="002060"/>
                </a:solidFill>
                <a:effectLst>
                  <a:outerShdw blurRad="38100" dist="38100" dir="2700000" algn="tl">
                    <a:srgbClr val="000000">
                      <a:alpha val="43137"/>
                    </a:srgbClr>
                  </a:outerShdw>
                </a:effectLst>
                <a:latin typeface="Cambria" pitchFamily="18" charset="0"/>
              </a:rPr>
              <a:t> </a:t>
            </a:r>
            <a:r>
              <a:rPr lang="en-GB" sz="2400" dirty="0">
                <a:solidFill>
                  <a:srgbClr val="002060"/>
                </a:solidFill>
                <a:effectLst>
                  <a:outerShdw blurRad="38100" dist="38100" dir="2700000" algn="tl">
                    <a:srgbClr val="000000">
                      <a:alpha val="43137"/>
                    </a:srgbClr>
                  </a:outerShdw>
                </a:effectLst>
                <a:latin typeface="Cambria" pitchFamily="18" charset="0"/>
              </a:rPr>
              <a:t>the new products on the </a:t>
            </a:r>
            <a:r>
              <a:rPr lang="en-GB" sz="2400" dirty="0" smtClean="0">
                <a:solidFill>
                  <a:srgbClr val="002060"/>
                </a:solidFill>
                <a:effectLst>
                  <a:outerShdw blurRad="38100" dist="38100" dir="2700000" algn="tl">
                    <a:srgbClr val="000000">
                      <a:alpha val="43137"/>
                    </a:srgbClr>
                  </a:outerShdw>
                </a:effectLst>
                <a:latin typeface="Cambria" pitchFamily="18" charset="0"/>
              </a:rPr>
              <a:t>market</a:t>
            </a:r>
            <a:endParaRPr lang="pl-PL" sz="2400" dirty="0" smtClean="0">
              <a:solidFill>
                <a:srgbClr val="002060"/>
              </a:solidFill>
              <a:effectLst>
                <a:outerShdw blurRad="38100" dist="38100" dir="2700000" algn="tl">
                  <a:srgbClr val="000000">
                    <a:alpha val="43137"/>
                  </a:srgbClr>
                </a:outerShdw>
              </a:effectLst>
              <a:latin typeface="Cambria" pitchFamily="18" charset="0"/>
            </a:endParaRPr>
          </a:p>
          <a:p>
            <a:pPr marL="457200" indent="-457200">
              <a:buAutoNum type="arabicPeriod"/>
            </a:pPr>
            <a:r>
              <a:rPr lang="pl-PL" sz="2400" dirty="0" smtClean="0">
                <a:solidFill>
                  <a:srgbClr val="002060"/>
                </a:solidFill>
                <a:effectLst>
                  <a:outerShdw blurRad="38100" dist="38100" dir="2700000" algn="tl">
                    <a:srgbClr val="000000">
                      <a:alpha val="43137"/>
                    </a:srgbClr>
                  </a:outerShdw>
                </a:effectLst>
                <a:latin typeface="Cambria" pitchFamily="18" charset="0"/>
              </a:rPr>
              <a:t>Connection </a:t>
            </a:r>
            <a:r>
              <a:rPr lang="pl-PL" sz="2400" dirty="0" smtClean="0">
                <a:solidFill>
                  <a:srgbClr val="002060"/>
                </a:solidFill>
                <a:effectLst>
                  <a:outerShdw blurRad="38100" dist="38100" dir="2700000" algn="tl">
                    <a:srgbClr val="000000">
                      <a:alpha val="43137"/>
                    </a:srgbClr>
                  </a:outerShdw>
                </a:effectLst>
                <a:latin typeface="Cambria" pitchFamily="18" charset="0"/>
              </a:rPr>
              <a:t>of </a:t>
            </a:r>
            <a:r>
              <a:rPr lang="en-GB" sz="2400" dirty="0" smtClean="0">
                <a:solidFill>
                  <a:srgbClr val="002060"/>
                </a:solidFill>
                <a:effectLst>
                  <a:outerShdw blurRad="38100" dist="38100" dir="2700000" algn="tl">
                    <a:srgbClr val="000000">
                      <a:alpha val="43137"/>
                    </a:srgbClr>
                  </a:outerShdw>
                </a:effectLst>
                <a:latin typeface="Cambria" pitchFamily="18" charset="0"/>
              </a:rPr>
              <a:t>south </a:t>
            </a:r>
            <a:r>
              <a:rPr lang="en-GB" sz="2400" dirty="0" err="1">
                <a:solidFill>
                  <a:srgbClr val="002060"/>
                </a:solidFill>
                <a:effectLst>
                  <a:outerShdw blurRad="38100" dist="38100" dir="2700000" algn="tl">
                    <a:srgbClr val="000000">
                      <a:alpha val="43137"/>
                    </a:srgbClr>
                  </a:outerShdw>
                </a:effectLst>
                <a:latin typeface="Cambria" pitchFamily="18" charset="0"/>
              </a:rPr>
              <a:t>baltic</a:t>
            </a:r>
            <a:r>
              <a:rPr lang="en-GB" sz="2400" dirty="0">
                <a:solidFill>
                  <a:srgbClr val="002060"/>
                </a:solidFill>
                <a:effectLst>
                  <a:outerShdw blurRad="38100" dist="38100" dir="2700000" algn="tl">
                    <a:srgbClr val="000000">
                      <a:alpha val="43137"/>
                    </a:srgbClr>
                  </a:outerShdw>
                </a:effectLst>
                <a:latin typeface="Cambria" pitchFamily="18" charset="0"/>
              </a:rPr>
              <a:t> tour operators and tourist agencies with the tourist industry in the perspective destination countries which communicate with the end </a:t>
            </a:r>
            <a:r>
              <a:rPr lang="en-GB" sz="2400" dirty="0" err="1" smtClean="0">
                <a:solidFill>
                  <a:srgbClr val="002060"/>
                </a:solidFill>
                <a:effectLst>
                  <a:outerShdw blurRad="38100" dist="38100" dir="2700000" algn="tl">
                    <a:srgbClr val="000000">
                      <a:alpha val="43137"/>
                    </a:srgbClr>
                  </a:outerShdw>
                </a:effectLst>
                <a:latin typeface="Cambria" pitchFamily="18" charset="0"/>
              </a:rPr>
              <a:t>custome</a:t>
            </a:r>
            <a:endParaRPr lang="pl-PL" sz="2400" dirty="0" smtClean="0">
              <a:solidFill>
                <a:srgbClr val="002060"/>
              </a:solidFill>
              <a:effectLst>
                <a:outerShdw blurRad="38100" dist="38100" dir="2700000" algn="tl">
                  <a:srgbClr val="000000">
                    <a:alpha val="43137"/>
                  </a:srgbClr>
                </a:outerShdw>
              </a:effectLst>
              <a:latin typeface="Cambria" pitchFamily="18" charset="0"/>
            </a:endParaRPr>
          </a:p>
          <a:p>
            <a:pPr marL="457200" indent="-457200" algn="just">
              <a:buAutoNum type="arabicPeriod"/>
            </a:pPr>
            <a:endParaRPr lang="pl-PL" sz="2400" dirty="0">
              <a:solidFill>
                <a:srgbClr val="002060"/>
              </a:solidFill>
              <a:effectLst>
                <a:outerShdw blurRad="38100" dist="38100" dir="2700000" algn="tl">
                  <a:srgbClr val="000000">
                    <a:alpha val="43137"/>
                  </a:srgbClr>
                </a:outerShdw>
              </a:effectLst>
              <a:latin typeface="Cambria" pitchFamily="18" charset="0"/>
            </a:endParaRPr>
          </a:p>
          <a:p>
            <a:pPr algn="ctr"/>
            <a:r>
              <a:rPr lang="de-DE" sz="4000" b="1" dirty="0">
                <a:solidFill>
                  <a:srgbClr val="FF0000"/>
                </a:solidFill>
                <a:effectLst>
                  <a:outerShdw blurRad="38100" dist="38100" dir="2700000" algn="tl">
                    <a:srgbClr val="000000">
                      <a:alpha val="43137"/>
                    </a:srgbClr>
                  </a:outerShdw>
                </a:effectLst>
                <a:latin typeface="Cambria" pitchFamily="18" charset="0"/>
                <a:cs typeface="Arial" pitchFamily="34" charset="0"/>
              </a:rPr>
              <a:t>www.balticsea.travel</a:t>
            </a:r>
            <a:endParaRPr lang="pl-PL" sz="4000" b="1" dirty="0">
              <a:solidFill>
                <a:srgbClr val="FF0000"/>
              </a:solidFill>
              <a:effectLst>
                <a:outerShdw blurRad="38100" dist="38100" dir="2700000" algn="tl">
                  <a:srgbClr val="000000">
                    <a:alpha val="43137"/>
                  </a:srgbClr>
                </a:outerShdw>
              </a:effectLst>
              <a:latin typeface="Cambria" pitchFamily="18" charset="0"/>
            </a:endParaRPr>
          </a:p>
          <a:p>
            <a:pPr marL="457200" indent="-457200" algn="ctr">
              <a:buAutoNum type="arabicPeriod"/>
            </a:pPr>
            <a:endParaRPr lang="pl-PL" sz="2400" dirty="0">
              <a:solidFill>
                <a:srgbClr val="002060"/>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590375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 Minkiewicz\Desktop\EU_log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6151" y="5617969"/>
            <a:ext cx="1118011" cy="7596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 Minkiewicz\Desktop\logo_SBP_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0751" y="5378733"/>
            <a:ext cx="1411920" cy="1091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J. Minkiewicz\AppData\Local\Microsoft\Windows\Temporary Internet Files\Content.Outlook\0XMKCTYC\logo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5701570"/>
            <a:ext cx="1919464" cy="1006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pole tekstowe 3"/>
          <p:cNvSpPr txBox="1"/>
          <p:nvPr/>
        </p:nvSpPr>
        <p:spPr>
          <a:xfrm>
            <a:off x="216151" y="6469945"/>
            <a:ext cx="6833114" cy="307777"/>
          </a:xfrm>
          <a:prstGeom prst="rect">
            <a:avLst/>
          </a:prstGeom>
          <a:noFill/>
        </p:spPr>
        <p:txBody>
          <a:bodyPr wrap="square" rtlCol="0">
            <a:spAutoFit/>
          </a:bodyPr>
          <a:lstStyle/>
          <a:p>
            <a:r>
              <a:rPr lang="en-US" sz="1400" dirty="0">
                <a:solidFill>
                  <a:srgbClr val="002060"/>
                </a:solidFill>
                <a:latin typeface="Cambria" pitchFamily="18" charset="0"/>
              </a:rPr>
              <a:t>Part-financed by the European </a:t>
            </a:r>
            <a:r>
              <a:rPr lang="en-US" sz="1400" dirty="0" smtClean="0">
                <a:solidFill>
                  <a:srgbClr val="002060"/>
                </a:solidFill>
                <a:latin typeface="Cambria" pitchFamily="18" charset="0"/>
              </a:rPr>
              <a:t>Union</a:t>
            </a:r>
            <a:r>
              <a:rPr lang="pl-PL" sz="1400" dirty="0" smtClean="0">
                <a:solidFill>
                  <a:srgbClr val="002060"/>
                </a:solidFill>
                <a:latin typeface="Cambria" pitchFamily="18" charset="0"/>
              </a:rPr>
              <a:t> - </a:t>
            </a:r>
            <a:r>
              <a:rPr lang="en-US" sz="1400" dirty="0" smtClean="0">
                <a:solidFill>
                  <a:srgbClr val="002060"/>
                </a:solidFill>
                <a:latin typeface="Cambria" pitchFamily="18" charset="0"/>
              </a:rPr>
              <a:t>European </a:t>
            </a:r>
            <a:r>
              <a:rPr lang="en-US" sz="1400" dirty="0">
                <a:solidFill>
                  <a:srgbClr val="002060"/>
                </a:solidFill>
                <a:latin typeface="Cambria" pitchFamily="18" charset="0"/>
              </a:rPr>
              <a:t>Regional Development </a:t>
            </a:r>
            <a:r>
              <a:rPr lang="en-US" sz="1400" dirty="0" smtClean="0">
                <a:solidFill>
                  <a:srgbClr val="002060"/>
                </a:solidFill>
                <a:latin typeface="Cambria" pitchFamily="18" charset="0"/>
              </a:rPr>
              <a:t>Fund </a:t>
            </a:r>
            <a:endParaRPr lang="pl-PL" sz="1400" dirty="0">
              <a:solidFill>
                <a:srgbClr val="002060"/>
              </a:solidFill>
              <a:latin typeface="Cambria" pitchFamily="18" charset="0"/>
            </a:endParaRPr>
          </a:p>
        </p:txBody>
      </p:sp>
      <p:pic>
        <p:nvPicPr>
          <p:cNvPr id="1029" name="Picture 5" descr="D:\Asia\KARR\Logo\KARR-aktualne-przezroczyst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93879" y="5822613"/>
            <a:ext cx="1907704" cy="537092"/>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395536" y="404664"/>
            <a:ext cx="8352928" cy="4732065"/>
          </a:xfrm>
          <a:prstGeom prst="rect">
            <a:avLst/>
          </a:prstGeom>
          <a:noFill/>
        </p:spPr>
        <p:txBody>
          <a:bodyPr wrap="square" rtlCol="0">
            <a:spAutoFit/>
          </a:bodyPr>
          <a:lstStyle/>
          <a:p>
            <a:pPr algn="ctr">
              <a:lnSpc>
                <a:spcPct val="150000"/>
              </a:lnSpc>
            </a:pP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The role of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CoT</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/KARR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is</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to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promote</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and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disseminate</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information</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about</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the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project</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Within</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the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project</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implementation</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we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will</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organize</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study</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tours</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 and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workshops</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for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travel</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smtClean="0">
                <a:solidFill>
                  <a:schemeClr val="tx2">
                    <a:lumMod val="75000"/>
                  </a:schemeClr>
                </a:solidFill>
                <a:effectLst>
                  <a:outerShdw blurRad="38100" dist="38100" dir="2700000" algn="tl">
                    <a:srgbClr val="000000">
                      <a:alpha val="43137"/>
                    </a:srgbClr>
                  </a:outerShdw>
                </a:effectLst>
                <a:latin typeface="Cambria" pitchFamily="18" charset="0"/>
              </a:rPr>
              <a:t>suppliers</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a:t>
            </a:r>
          </a:p>
          <a:p>
            <a:pPr algn="ctr">
              <a:lnSpc>
                <a:spcPct val="150000"/>
              </a:lnSpc>
            </a:pPr>
            <a:endParaRPr lang="pl-PL" sz="900" dirty="0">
              <a:solidFill>
                <a:schemeClr val="tx2">
                  <a:lumMod val="75000"/>
                </a:schemeClr>
              </a:solidFill>
              <a:effectLst>
                <a:outerShdw blurRad="38100" dist="38100" dir="2700000" algn="tl">
                  <a:srgbClr val="000000">
                    <a:alpha val="43137"/>
                  </a:srgbClr>
                </a:outerShdw>
              </a:effectLst>
              <a:latin typeface="Cambria" pitchFamily="18" charset="0"/>
            </a:endParaRPr>
          </a:p>
          <a:p>
            <a:pPr algn="ctr">
              <a:lnSpc>
                <a:spcPct val="150000"/>
              </a:lnSpc>
            </a:pP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CoT</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/KARR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is</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also</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responsible</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for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preparation</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of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information</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about</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cities</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events</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and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tourist</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attractions</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on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Polish</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Pomerania Region.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Gathered</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data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will</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be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published</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on the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project</a:t>
            </a:r>
            <a:r>
              <a:rPr lang="pl-PL" sz="2400" dirty="0">
                <a:solidFill>
                  <a:schemeClr val="tx2">
                    <a:lumMod val="75000"/>
                  </a:schemeClr>
                </a:solidFill>
                <a:effectLst>
                  <a:outerShdw blurRad="38100" dist="38100" dir="2700000" algn="tl">
                    <a:srgbClr val="000000">
                      <a:alpha val="43137"/>
                    </a:srgbClr>
                  </a:outerShdw>
                </a:effectLst>
                <a:latin typeface="Cambria" pitchFamily="18" charset="0"/>
              </a:rPr>
              <a:t> web </a:t>
            </a:r>
            <a:r>
              <a:rPr lang="pl-PL" sz="2400" dirty="0" err="1">
                <a:solidFill>
                  <a:schemeClr val="tx2">
                    <a:lumMod val="75000"/>
                  </a:schemeClr>
                </a:solidFill>
                <a:effectLst>
                  <a:outerShdw blurRad="38100" dist="38100" dir="2700000" algn="tl">
                    <a:srgbClr val="000000">
                      <a:alpha val="43137"/>
                    </a:srgbClr>
                  </a:outerShdw>
                </a:effectLst>
                <a:latin typeface="Cambria" pitchFamily="18" charset="0"/>
              </a:rPr>
              <a:t>site</a:t>
            </a:r>
            <a:r>
              <a:rPr lang="pl-PL" sz="2400" dirty="0" smtClean="0">
                <a:solidFill>
                  <a:schemeClr val="tx2">
                    <a:lumMod val="75000"/>
                  </a:schemeClr>
                </a:solidFill>
                <a:effectLst>
                  <a:outerShdw blurRad="38100" dist="38100" dir="2700000" algn="tl">
                    <a:srgbClr val="000000">
                      <a:alpha val="43137"/>
                    </a:srgbClr>
                  </a:outerShdw>
                </a:effectLst>
                <a:latin typeface="Cambria" pitchFamily="18" charset="0"/>
              </a:rPr>
              <a:t>.</a:t>
            </a:r>
            <a:endParaRPr lang="pl-PL" sz="2400" dirty="0">
              <a:solidFill>
                <a:schemeClr val="tx2">
                  <a:lumMod val="75000"/>
                </a:schemeClr>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5588647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Kształt fali">
  <a:themeElements>
    <a:clrScheme name="Kształt fal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Kształt fal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ształt fal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Siatka">
  <a:themeElements>
    <a:clrScheme name="Siatka">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Siatka">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Siatk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Siatka">
  <a:themeElements>
    <a:clrScheme name="Siatka">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Siatka">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Siatk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2689</TotalTime>
  <Words>1318</Words>
  <Application>Microsoft Office PowerPoint</Application>
  <PresentationFormat>Pokaz na ekranie (4:3)</PresentationFormat>
  <Paragraphs>125</Paragraphs>
  <Slides>26</Slides>
  <Notes>0</Notes>
  <HiddenSlides>0</HiddenSlides>
  <MMClips>0</MMClips>
  <ScaleCrop>false</ScaleCrop>
  <HeadingPairs>
    <vt:vector size="4" baseType="variant">
      <vt:variant>
        <vt:lpstr>Motyw</vt:lpstr>
      </vt:variant>
      <vt:variant>
        <vt:i4>3</vt:i4>
      </vt:variant>
      <vt:variant>
        <vt:lpstr>Tytuły slajdów</vt:lpstr>
      </vt:variant>
      <vt:variant>
        <vt:i4>26</vt:i4>
      </vt:variant>
    </vt:vector>
  </HeadingPairs>
  <TitlesOfParts>
    <vt:vector size="29" baseType="lpstr">
      <vt:lpstr>Kształt fali</vt:lpstr>
      <vt:lpstr>Siatka</vt:lpstr>
      <vt:lpstr>1_Siatka</vt:lpstr>
      <vt:lpstr>Commission on Tourism  activity report  Oct.`2011 – Oct.`2012</vt:lpstr>
      <vt:lpstr>Commission on Tourism activity report</vt:lpstr>
      <vt:lpstr>Commission on Tourism activity report</vt:lpstr>
      <vt:lpstr>Commission on Tourism activity report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AGORA 2.0 </vt:lpstr>
      <vt:lpstr>Project in a nutshell  Baltic Sea Region Programme 2007 – 2013   Priority 4 Attractive&amp; Competitive Cities And Regions  Duration 3 Years (Dec 2009 – Dec. 2012)  Budget 2,834,054 EUR  24 Partners From 9 BSR Countries + Associated Partners From Russia (Kaliningrad)</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 Minkiewicz</dc:creator>
  <cp:lastModifiedBy>Ryszard Admin</cp:lastModifiedBy>
  <cp:revision>55</cp:revision>
  <dcterms:created xsi:type="dcterms:W3CDTF">2012-03-13T12:41:51Z</dcterms:created>
  <dcterms:modified xsi:type="dcterms:W3CDTF">2012-10-02T19:13:07Z</dcterms:modified>
</cp:coreProperties>
</file>