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326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329" r:id="rId19"/>
    <p:sldId id="396" r:id="rId20"/>
    <p:sldId id="330" r:id="rId21"/>
    <p:sldId id="274" r:id="rId22"/>
    <p:sldId id="275" r:id="rId23"/>
    <p:sldId id="276" r:id="rId24"/>
    <p:sldId id="277" r:id="rId25"/>
    <p:sldId id="278" r:id="rId26"/>
    <p:sldId id="279" r:id="rId27"/>
    <p:sldId id="295" r:id="rId28"/>
    <p:sldId id="322" r:id="rId29"/>
    <p:sldId id="280" r:id="rId30"/>
    <p:sldId id="314" r:id="rId31"/>
    <p:sldId id="281" r:id="rId32"/>
    <p:sldId id="315" r:id="rId33"/>
    <p:sldId id="287" r:id="rId34"/>
    <p:sldId id="299" r:id="rId35"/>
    <p:sldId id="286" r:id="rId36"/>
    <p:sldId id="300" r:id="rId37"/>
    <p:sldId id="308" r:id="rId38"/>
    <p:sldId id="316" r:id="rId39"/>
    <p:sldId id="288" r:id="rId40"/>
    <p:sldId id="290" r:id="rId41"/>
    <p:sldId id="291" r:id="rId42"/>
    <p:sldId id="309" r:id="rId43"/>
    <p:sldId id="292" r:id="rId44"/>
    <p:sldId id="298" r:id="rId45"/>
    <p:sldId id="307" r:id="rId46"/>
    <p:sldId id="284" r:id="rId47"/>
    <p:sldId id="296" r:id="rId48"/>
    <p:sldId id="297" r:id="rId49"/>
    <p:sldId id="294" r:id="rId50"/>
    <p:sldId id="304" r:id="rId51"/>
    <p:sldId id="305" r:id="rId52"/>
    <p:sldId id="306" r:id="rId53"/>
    <p:sldId id="283" r:id="rId54"/>
    <p:sldId id="399" r:id="rId55"/>
    <p:sldId id="398" r:id="rId56"/>
    <p:sldId id="318" r:id="rId57"/>
    <p:sldId id="289" r:id="rId58"/>
    <p:sldId id="301" r:id="rId59"/>
    <p:sldId id="302" r:id="rId60"/>
    <p:sldId id="317" r:id="rId61"/>
    <p:sldId id="285" r:id="rId62"/>
    <p:sldId id="320" r:id="rId63"/>
    <p:sldId id="323" r:id="rId64"/>
    <p:sldId id="282" r:id="rId65"/>
    <p:sldId id="392" r:id="rId66"/>
    <p:sldId id="335" r:id="rId67"/>
    <p:sldId id="332" r:id="rId68"/>
    <p:sldId id="341" r:id="rId69"/>
    <p:sldId id="337" r:id="rId70"/>
    <p:sldId id="338" r:id="rId71"/>
    <p:sldId id="339" r:id="rId72"/>
    <p:sldId id="343" r:id="rId73"/>
    <p:sldId id="344" r:id="rId74"/>
    <p:sldId id="345" r:id="rId75"/>
    <p:sldId id="346" r:id="rId76"/>
    <p:sldId id="347" r:id="rId77"/>
    <p:sldId id="348" r:id="rId78"/>
    <p:sldId id="350" r:id="rId79"/>
    <p:sldId id="351" r:id="rId80"/>
    <p:sldId id="355" r:id="rId81"/>
    <p:sldId id="357" r:id="rId82"/>
    <p:sldId id="359" r:id="rId83"/>
    <p:sldId id="361" r:id="rId84"/>
    <p:sldId id="363" r:id="rId85"/>
    <p:sldId id="365" r:id="rId86"/>
    <p:sldId id="366" r:id="rId87"/>
    <p:sldId id="367" r:id="rId88"/>
    <p:sldId id="368" r:id="rId89"/>
    <p:sldId id="391" r:id="rId90"/>
    <p:sldId id="369" r:id="rId91"/>
    <p:sldId id="370" r:id="rId92"/>
    <p:sldId id="372" r:id="rId93"/>
    <p:sldId id="374" r:id="rId94"/>
    <p:sldId id="375" r:id="rId95"/>
    <p:sldId id="376" r:id="rId96"/>
    <p:sldId id="379" r:id="rId97"/>
    <p:sldId id="393" r:id="rId98"/>
    <p:sldId id="381" r:id="rId99"/>
    <p:sldId id="385" r:id="rId100"/>
    <p:sldId id="383" r:id="rId101"/>
    <p:sldId id="384" r:id="rId102"/>
    <p:sldId id="390" r:id="rId103"/>
    <p:sldId id="394" r:id="rId10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6056" autoAdjust="0"/>
    <p:restoredTop sz="95383" autoAdjust="0"/>
  </p:normalViewPr>
  <p:slideViewPr>
    <p:cSldViewPr>
      <p:cViewPr varScale="1">
        <p:scale>
          <a:sx n="97" d="100"/>
          <a:sy n="97" d="100"/>
        </p:scale>
        <p:origin x="-9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5BEC7-D337-4B36-A448-B8EBFDBBCA3F}" type="datetimeFigureOut">
              <a:rPr lang="pl-PL" smtClean="0"/>
              <a:pPr/>
              <a:t>2011-09-15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A9BFF-5050-481F-814B-B3692C0EDEE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Uniwersytet Trzeciego Wieku i Osób Niepełnosprawnych w Elblągu</a:t>
            </a:r>
            <a:endParaRPr lang="pl-PL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428868"/>
            <a:ext cx="3683908" cy="31741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Gimnastyka rehabilitacyjna</a:t>
            </a:r>
          </a:p>
        </p:txBody>
      </p:sp>
      <p:pic>
        <p:nvPicPr>
          <p:cNvPr id="3074" name="Picture 2" descr="C:\Documents and Settings\USER\Moje dokumenty\Moje obrazy\Picasa\Eksport\do biuletynu Euhe\gimnastyka rehabilitacyjna 2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876"/>
            <a:ext cx="3714775" cy="3055402"/>
          </a:xfrm>
          <a:prstGeom prst="rect">
            <a:avLst/>
          </a:prstGeom>
          <a:noFill/>
        </p:spPr>
      </p:pic>
      <p:pic>
        <p:nvPicPr>
          <p:cNvPr id="3075" name="Picture 3" descr="C:\Documents and Settings\USER\Moje dokumenty\Moje obrazy\Picasa\Eksport\do biuletynu Euhe\gimnastyka rehabilitacyj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643050"/>
            <a:ext cx="4638265" cy="2800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Moje dokumenty\Moje obrazy\Senioriada 2010\DSC07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446088"/>
            <a:ext cx="8945563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Moje dokumenty\Moje obrazy\Senioriada 2010\DSC07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446088"/>
            <a:ext cx="8945563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Walc angielski w wykonaniu naszych słuchaczy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3" name="Obraz 2" descr="sen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00174"/>
            <a:ext cx="8215370" cy="53578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pl-PL" sz="5400" dirty="0" smtClean="0">
                <a:latin typeface="Lucida Handwriting" pitchFamily="66" charset="0"/>
              </a:rPr>
              <a:t> </a:t>
            </a:r>
            <a:r>
              <a:rPr lang="pl-PL" sz="5400" dirty="0" smtClean="0">
                <a:solidFill>
                  <a:srgbClr val="FF0000"/>
                </a:solidFill>
                <a:latin typeface="Lucida Handwriting" pitchFamily="66" charset="0"/>
              </a:rPr>
              <a:t>IV Senioriada 2011</a:t>
            </a:r>
            <a: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  <a:t/>
            </a:r>
            <a:b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</a:br>
            <a:r>
              <a:rPr lang="pl-PL" sz="2200" dirty="0" smtClean="0">
                <a:latin typeface="Lucida Handwriting" pitchFamily="66" charset="0"/>
              </a:rPr>
              <a:t/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3200" b="1" dirty="0" smtClean="0">
                <a:latin typeface="Lucida Handwriting" pitchFamily="66" charset="0"/>
              </a:rPr>
              <a:t>3 października 2011</a:t>
            </a:r>
            <a:br>
              <a:rPr lang="pl-PL" sz="3200" b="1" dirty="0" smtClean="0">
                <a:latin typeface="Lucida Handwriting" pitchFamily="66" charset="0"/>
              </a:rPr>
            </a:br>
            <a:r>
              <a:rPr lang="pl-PL" sz="2200" dirty="0" smtClean="0">
                <a:latin typeface="Lucida Handwriting" pitchFamily="66" charset="0"/>
              </a:rPr>
              <a:t/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2200" b="1" dirty="0" smtClean="0">
                <a:latin typeface="Lucida Handwriting" pitchFamily="66" charset="0"/>
              </a:rPr>
              <a:t>10:00</a:t>
            </a:r>
            <a:r>
              <a:rPr lang="pl-PL" sz="2200" dirty="0" smtClean="0">
                <a:latin typeface="Lucida Handwriting" pitchFamily="66" charset="0"/>
              </a:rPr>
              <a:t>    Zbiórka Seniorów przy Bramie Targowej,      	wręczenie kluczy do miasta przez Prezydenta Elbląga, wspólne zdjęcie,</a:t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2200" dirty="0" smtClean="0">
                <a:latin typeface="Lucida Handwriting" pitchFamily="66" charset="0"/>
              </a:rPr>
              <a:t> przemarsz ulicami miasta</a:t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2200" dirty="0" smtClean="0">
                <a:latin typeface="Lucida Handwriting" pitchFamily="66" charset="0"/>
              </a:rPr>
              <a:t/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2200" b="1" dirty="0" smtClean="0">
                <a:latin typeface="Lucida Handwriting" pitchFamily="66" charset="0"/>
              </a:rPr>
              <a:t>11:00</a:t>
            </a:r>
            <a:r>
              <a:rPr lang="pl-PL" sz="2200" dirty="0" smtClean="0">
                <a:latin typeface="Lucida Handwriting" pitchFamily="66" charset="0"/>
              </a:rPr>
              <a:t>  Teatr im. </a:t>
            </a:r>
            <a:r>
              <a:rPr lang="pl-PL" sz="2200" dirty="0" err="1" smtClean="0">
                <a:latin typeface="Lucida Handwriting" pitchFamily="66" charset="0"/>
              </a:rPr>
              <a:t>A.Sewruka–uroczysta</a:t>
            </a:r>
            <a:r>
              <a:rPr lang="pl-PL" sz="2200" dirty="0" smtClean="0">
                <a:latin typeface="Lucida Handwriting" pitchFamily="66" charset="0"/>
              </a:rPr>
              <a:t> akademia</a:t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2200" dirty="0" smtClean="0">
                <a:latin typeface="Lucida Handwriting" pitchFamily="66" charset="0"/>
              </a:rPr>
              <a:t/>
            </a:r>
            <a:br>
              <a:rPr lang="pl-PL" sz="2200" dirty="0" smtClean="0">
                <a:latin typeface="Lucida Handwriting" pitchFamily="66" charset="0"/>
              </a:rPr>
            </a:br>
            <a:r>
              <a:rPr lang="pl-PL" sz="3600" dirty="0" smtClean="0">
                <a:latin typeface="Lucida Handwriting" pitchFamily="66" charset="0"/>
              </a:rPr>
              <a:t>Zapraszamy</a:t>
            </a:r>
            <a:r>
              <a:rPr lang="pl-PL" dirty="0" smtClean="0">
                <a:latin typeface="Lucida Handwriting" pitchFamily="66" charset="0"/>
              </a:rPr>
              <a:t/>
            </a:r>
            <a:br>
              <a:rPr lang="pl-PL" dirty="0" smtClean="0">
                <a:latin typeface="Lucida Handwriting" pitchFamily="66" charset="0"/>
              </a:rPr>
            </a:br>
            <a:endParaRPr lang="pl-PL" dirty="0">
              <a:latin typeface="Lucida Handwriting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Basen pływanie</a:t>
            </a:r>
          </a:p>
        </p:txBody>
      </p:sp>
      <p:pic>
        <p:nvPicPr>
          <p:cNvPr id="7170" name="Picture 2" descr="C:\Documents and Settings\USER\Moje dokumenty\Moje obrazy\Picasa\Eksport\zawody pływackie 21.11.09 r\PB210057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3643314"/>
            <a:ext cx="3857652" cy="2409247"/>
          </a:xfrm>
          <a:prstGeom prst="rect">
            <a:avLst/>
          </a:prstGeom>
          <a:noFill/>
        </p:spPr>
      </p:pic>
      <p:pic>
        <p:nvPicPr>
          <p:cNvPr id="7171" name="Picture 3" descr="C:\Documents and Settings\USER\Moje dokumenty\Moje obrazy\Picasa\Eksport\zawody pływackie 21.11.09 r\PB2100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14554"/>
            <a:ext cx="3905278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Aqua</a:t>
            </a:r>
            <a:r>
              <a:rPr lang="pl-PL" dirty="0"/>
              <a:t> aerobik</a:t>
            </a:r>
          </a:p>
        </p:txBody>
      </p:sp>
      <p:pic>
        <p:nvPicPr>
          <p:cNvPr id="6146" name="Picture 2" descr="C:\Documents and Settings\USER\Moje dokumenty\Moje obrazy\Picasa\Eksport\do biuletynu Euhe\aqua aerobi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71612"/>
            <a:ext cx="5846913" cy="4648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komputerowe</a:t>
            </a:r>
          </a:p>
        </p:txBody>
      </p:sp>
      <p:pic>
        <p:nvPicPr>
          <p:cNvPr id="2050" name="Picture 2" descr="C:\Documents and Settings\USER\Moje dokumenty\Moje obrazy\Picasa\Eksport\do biuletynu Euhe\Zajęcia komputerowe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2"/>
            <a:ext cx="4762533" cy="35719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oje dokumenty\Moje obrazy\Picasa\Eksport\do biuletynu Euhe\słuchacze Utwion2008 1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357562"/>
            <a:ext cx="3778248" cy="2833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54296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900" dirty="0" smtClean="0"/>
              <a:t>Lektoraty: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język angielski</a:t>
            </a:r>
            <a:br>
              <a:rPr lang="pl-PL" dirty="0" smtClean="0"/>
            </a:br>
            <a:r>
              <a:rPr lang="pl-PL" dirty="0" smtClean="0"/>
              <a:t>język niemiecki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Obraz 3" descr="słuchacze Utwion2008 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71934" y="1857364"/>
            <a:ext cx="4760470" cy="385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Muzykoterapia</a:t>
            </a:r>
          </a:p>
        </p:txBody>
      </p:sp>
      <p:pic>
        <p:nvPicPr>
          <p:cNvPr id="5122" name="Picture 2" descr="C:\Documents and Settings\USER\Moje dokumenty\Moje obrazy\Picasa\Eksport\muzykoterapia 16.05.2007\DCP_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285992"/>
            <a:ext cx="2500330" cy="3926800"/>
          </a:xfrm>
          <a:prstGeom prst="rect">
            <a:avLst/>
          </a:prstGeom>
          <a:noFill/>
        </p:spPr>
      </p:pic>
      <p:pic>
        <p:nvPicPr>
          <p:cNvPr id="5123" name="Picture 3" descr="C:\Documents and Settings\USER\Moje dokumenty\Moje obrazy\Picasa\Eksport\muzykoterapia 16.05.2007\DCP_00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14488"/>
            <a:ext cx="4286280" cy="4601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Paneurytmia</a:t>
            </a:r>
            <a:endParaRPr lang="pl-PL" dirty="0"/>
          </a:p>
        </p:txBody>
      </p:sp>
      <p:pic>
        <p:nvPicPr>
          <p:cNvPr id="5122" name="Picture 2" descr="C:\Documents and Settings\USER\Moje dokumenty\Moje obrazy\Picasa\Eksport\do biuletynu Euhe\Paneurytmia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00174"/>
            <a:ext cx="4064000" cy="3068320"/>
          </a:xfrm>
          <a:prstGeom prst="rect">
            <a:avLst/>
          </a:prstGeom>
          <a:noFill/>
        </p:spPr>
      </p:pic>
      <p:pic>
        <p:nvPicPr>
          <p:cNvPr id="5123" name="Picture 3" descr="C:\Documents and Settings\USER\Moje dokumenty\Moje obrazy\Picasa\Eksport\do biuletynu Euhe\Muzykotera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857496"/>
            <a:ext cx="3787476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Warsztaty malarskie</a:t>
            </a:r>
            <a:br>
              <a:rPr lang="pl-PL" dirty="0"/>
            </a:br>
            <a:endParaRPr lang="pl-PL" dirty="0"/>
          </a:p>
        </p:txBody>
      </p:sp>
      <p:pic>
        <p:nvPicPr>
          <p:cNvPr id="3074" name="Picture 2" descr="C:\Documents and Settings\USER\Moje dokumenty\Moje obrazy\Picasa\Eksport\płytka od pani Ratajewskiej 2010\Obraz 0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71612"/>
            <a:ext cx="4457911" cy="357190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Moje dokumenty\Moje obrazy\Picasa\Eksport\płytka od pani Ratajewskiej 2010\Obraz 0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214554"/>
            <a:ext cx="396923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Plener malarski</a:t>
            </a:r>
            <a:endParaRPr lang="pl-PL" dirty="0"/>
          </a:p>
        </p:txBody>
      </p:sp>
      <p:pic>
        <p:nvPicPr>
          <p:cNvPr id="4098" name="Picture 2" descr="C:\Documents and Settings\USER\Moje dokumenty\Moje obrazy\plener malarski2010\plener malarski2010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 smtClean="0"/>
              <a:t>Malownicze pejzaże </a:t>
            </a:r>
            <a:br>
              <a:rPr lang="pl-PL" sz="4000" dirty="0" smtClean="0"/>
            </a:br>
            <a:r>
              <a:rPr lang="pl-PL" sz="4000" dirty="0" smtClean="0"/>
              <a:t>nad jeziorem </a:t>
            </a:r>
            <a:r>
              <a:rPr lang="pl-PL" sz="4000" dirty="0" err="1" smtClean="0"/>
              <a:t>Narie</a:t>
            </a:r>
            <a:r>
              <a:rPr lang="pl-PL" sz="4000" dirty="0" smtClean="0"/>
              <a:t>/Morąga</a:t>
            </a:r>
            <a:endParaRPr lang="pl-PL" sz="4000" dirty="0"/>
          </a:p>
        </p:txBody>
      </p:sp>
      <p:pic>
        <p:nvPicPr>
          <p:cNvPr id="13314" name="Picture 2" descr="C:\Documents and Settings\USER\Moje dokumenty\Moje obrazy\plener malarski2010\plener malarski2010 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20016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/>
              <a:t>Dobiegł końca </a:t>
            </a:r>
            <a:r>
              <a:rPr lang="pl-PL" sz="2800" dirty="0" smtClean="0"/>
              <a:t>12 </a:t>
            </a:r>
            <a:r>
              <a:rPr lang="pl-PL" sz="2800" dirty="0" smtClean="0"/>
              <a:t>rok działalności naszego Uniwersytetu</a:t>
            </a:r>
            <a:endParaRPr lang="pl-PL" sz="2800" dirty="0"/>
          </a:p>
        </p:txBody>
      </p:sp>
      <p:pic>
        <p:nvPicPr>
          <p:cNvPr id="2054" name="Picture 6" descr="C:\Documents and Settings\Marcin\Moje dokumenty\Moje obrazy\Picasa\Eksport\2010.03.09_wykłady UTWiON\Obraz 03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3788" r="3788"/>
          <a:stretch>
            <a:fillRect/>
          </a:stretch>
        </p:blipFill>
        <p:spPr bwMode="auto">
          <a:xfrm>
            <a:off x="428625" y="285750"/>
            <a:ext cx="8286750" cy="4441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Nordic</a:t>
            </a:r>
            <a:r>
              <a:rPr lang="pl-PL" dirty="0" smtClean="0"/>
              <a:t> </a:t>
            </a:r>
            <a:r>
              <a:rPr lang="pl-PL" dirty="0" err="1" smtClean="0"/>
              <a:t>walking</a:t>
            </a:r>
            <a:endParaRPr lang="pl-PL" dirty="0"/>
          </a:p>
        </p:txBody>
      </p:sp>
      <p:pic>
        <p:nvPicPr>
          <p:cNvPr id="5122" name="Picture 2" descr="C:\Documents and Settings\USER\Pulpit\NW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Tenis stołowy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4282" y="2143116"/>
            <a:ext cx="4202661" cy="315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C:\Documents and Settings\Marcin\Moje dokumenty\Moje obrazy\Picasa\Eksport\2010.03.11_tenis stołowy\Obraz 09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3116"/>
            <a:ext cx="3717009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Piosenka biesiadna</a:t>
            </a:r>
          </a:p>
        </p:txBody>
      </p:sp>
      <p:pic>
        <p:nvPicPr>
          <p:cNvPr id="25602" name="Picture 2" descr="C:\Documents and Settings\Marcin\Moje dokumenty\Moje obrazy\Picasa\Eksport\2010.04.23_UTWiON piosenka biesiadna\Obraz 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286512" y="1500174"/>
            <a:ext cx="2483556" cy="3757626"/>
          </a:xfrm>
          <a:prstGeom prst="rect">
            <a:avLst/>
          </a:prstGeom>
          <a:noFill/>
        </p:spPr>
      </p:pic>
      <p:pic>
        <p:nvPicPr>
          <p:cNvPr id="25604" name="Picture 4" descr="C:\Documents and Settings\Marcin\Moje dokumenty\Moje obrazy\Picasa\Eksport\2010.04.23_UTWiON piosenka biesiadna\Obraz 005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786058"/>
            <a:ext cx="5684147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Kółko teatralne</a:t>
            </a:r>
          </a:p>
        </p:txBody>
      </p:sp>
      <p:pic>
        <p:nvPicPr>
          <p:cNvPr id="1026" name="Picture 2" descr="C:\Documents and Settings\USER\Moje dokumenty\Moje obrazy\Picasa\Eksport\płytka od pani Ratajewskiej 2010\Obraz 04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5926"/>
            <a:ext cx="5806727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Warsztaty relaksacyjne</a:t>
            </a:r>
          </a:p>
        </p:txBody>
      </p:sp>
      <p:pic>
        <p:nvPicPr>
          <p:cNvPr id="2050" name="Picture 2" descr="C:\Documents and Settings\USER\Moje dokumenty\Moje obrazy\Picasa\Eksport\płytka od pani Ratajewskiej 2010\Obraz 0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571612"/>
            <a:ext cx="3747569" cy="3143272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oje dokumenty\Moje obrazy\Picasa\Eksport\płytka od pani Ratajewskiej 2010\Obraz 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3302" y="3286124"/>
            <a:ext cx="510119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69006"/>
          </a:xfrm>
        </p:spPr>
        <p:txBody>
          <a:bodyPr>
            <a:normAutofit/>
          </a:bodyPr>
          <a:lstStyle/>
          <a:p>
            <a:r>
              <a:rPr lang="pl-PL" sz="5400" dirty="0" smtClean="0"/>
              <a:t>Nie samą nauką człowiek żyje, więc nasz rok akademicki </a:t>
            </a:r>
            <a:r>
              <a:rPr lang="pl-PL" sz="5400" dirty="0" smtClean="0"/>
              <a:t>obfitował</a:t>
            </a:r>
            <a:br>
              <a:rPr lang="pl-PL" sz="5400" dirty="0" smtClean="0"/>
            </a:br>
            <a:r>
              <a:rPr lang="pl-PL" sz="5400" dirty="0" smtClean="0"/>
              <a:t> </a:t>
            </a:r>
            <a:r>
              <a:rPr lang="pl-PL" sz="5400" dirty="0" smtClean="0"/>
              <a:t>w jeszcze inne wydarzenia…</a:t>
            </a:r>
            <a:endParaRPr lang="pl-PL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1012810"/>
          </a:xfrm>
        </p:spPr>
        <p:txBody>
          <a:bodyPr>
            <a:normAutofit/>
          </a:bodyPr>
          <a:lstStyle/>
          <a:p>
            <a:pPr algn="ctr"/>
            <a:r>
              <a:rPr lang="pl-PL" sz="5400" b="0" dirty="0" smtClean="0"/>
              <a:t>Zabawa andrzejkowa</a:t>
            </a:r>
            <a:endParaRPr lang="pl-PL" sz="5400" b="0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42844" y="1857364"/>
            <a:ext cx="3008313" cy="4691063"/>
          </a:xfrm>
        </p:spPr>
        <p:txBody>
          <a:bodyPr>
            <a:normAutofit/>
          </a:bodyPr>
          <a:lstStyle/>
          <a:p>
            <a:r>
              <a:rPr lang="pl-PL" sz="2800" dirty="0" smtClean="0"/>
              <a:t>B</a:t>
            </a:r>
            <a:r>
              <a:rPr lang="pl-PL" sz="2800" dirty="0" smtClean="0"/>
              <a:t>awiliśmy się</a:t>
            </a:r>
          </a:p>
          <a:p>
            <a:r>
              <a:rPr lang="pl-PL" sz="2800" dirty="0" smtClean="0"/>
              <a:t> </a:t>
            </a:r>
            <a:r>
              <a:rPr lang="pl-PL" sz="2800" dirty="0" smtClean="0"/>
              <a:t>w kawiarni Muza</a:t>
            </a:r>
          </a:p>
          <a:p>
            <a:endParaRPr lang="pl-PL" sz="2800" dirty="0" smtClean="0"/>
          </a:p>
          <a:p>
            <a:r>
              <a:rPr lang="pl-PL" sz="2800" dirty="0" smtClean="0"/>
              <a:t>Fantazyjne stroje, lanie wosku, śpiewy i tańce – tak się bawi Uniwersytet Trzeciego Wieku</a:t>
            </a:r>
          </a:p>
          <a:p>
            <a:endParaRPr lang="pl-PL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071679"/>
            <a:ext cx="5666351" cy="424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Zabawa andrzejkowa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977633" cy="5233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Moje dokumenty\Moje obrazy\Picasa\Eksport\andrzejki 2009\andrzejki 30.XI.2009 (1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929066"/>
            <a:ext cx="6440745" cy="2817826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oje dokumenty\Moje obrazy\Picasa\Eksport\andrzejki 2009\andrzejki 30.XI.2009 (2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290"/>
            <a:ext cx="4659317" cy="349448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57158" y="1214422"/>
            <a:ext cx="3929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Zabawa andrzejkowa</a:t>
            </a:r>
            <a:endParaRPr lang="pl-PL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/>
              <a:t>Zawody pływackie </a:t>
            </a:r>
            <a:endParaRPr lang="pl-PL" sz="4400" dirty="0"/>
          </a:p>
        </p:txBody>
      </p:sp>
      <p:sp>
        <p:nvSpPr>
          <p:cNvPr id="5" name="Symbol zastępczy tekstu 4"/>
          <p:cNvSpPr>
            <a:spLocks noGrp="1"/>
          </p:cNvSpPr>
          <p:nvPr>
            <p:ph sz="half" idx="2"/>
          </p:nvPr>
        </p:nvSpPr>
        <p:spPr>
          <a:xfrm>
            <a:off x="357158" y="1285860"/>
            <a:ext cx="8043890" cy="92869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dirty="0" smtClean="0"/>
              <a:t>    </a:t>
            </a:r>
            <a:r>
              <a:rPr lang="pl-PL" dirty="0" smtClean="0"/>
              <a:t>M</a:t>
            </a:r>
            <a:r>
              <a:rPr lang="pl-PL" dirty="0" smtClean="0"/>
              <a:t>ieliśmy też </a:t>
            </a:r>
            <a:r>
              <a:rPr lang="pl-PL" dirty="0" smtClean="0"/>
              <a:t>okazję do sprawdzenia swoich sił </a:t>
            </a:r>
            <a:endParaRPr lang="pl-PL" dirty="0" smtClean="0"/>
          </a:p>
          <a:p>
            <a:pPr algn="ctr">
              <a:buNone/>
            </a:pPr>
            <a:r>
              <a:rPr lang="pl-PL" dirty="0" smtClean="0"/>
              <a:t>w </a:t>
            </a:r>
            <a:r>
              <a:rPr lang="pl-PL" dirty="0" smtClean="0"/>
              <a:t>zawodach pływackich </a:t>
            </a:r>
            <a:endParaRPr lang="pl-PL" dirty="0"/>
          </a:p>
        </p:txBody>
      </p:sp>
      <p:pic>
        <p:nvPicPr>
          <p:cNvPr id="7" name="Picture 2" descr="C:\Documents and Settings\USER\Moje dokumenty\Moje obrazy\Picasa\Eksport\zawody pływackie 21.11.09 r\PB2100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2285992"/>
            <a:ext cx="1857388" cy="3431665"/>
          </a:xfrm>
          <a:prstGeom prst="rect">
            <a:avLst/>
          </a:prstGeom>
          <a:noFill/>
        </p:spPr>
      </p:pic>
      <p:pic>
        <p:nvPicPr>
          <p:cNvPr id="8" name="Picture 3" descr="C:\Documents and Settings\USER\Moje dokumenty\Moje obrazy\Picasa\Eksport\zawody pływackie 21.11.09 r\PB21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571744"/>
            <a:ext cx="3675830" cy="3000396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>
            <a:off x="214282" y="5786454"/>
            <a:ext cx="25298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/>
              <a:t>Gość specjalny - Helena Pilejczyk - medalistka olimpijska</a:t>
            </a:r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4143372" y="56435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dirty="0" smtClean="0"/>
              <a:t>Zawody pływackie otworzyła Iwona </a:t>
            </a:r>
            <a:r>
              <a:rPr lang="pl-PL" dirty="0" err="1" smtClean="0"/>
              <a:t>Orężak</a:t>
            </a:r>
            <a:r>
              <a:rPr lang="pl-PL" dirty="0" smtClean="0"/>
              <a:t> – dyrektor UTWiON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4583122"/>
          </a:xfrm>
        </p:spPr>
        <p:txBody>
          <a:bodyPr>
            <a:noAutofit/>
          </a:bodyPr>
          <a:lstStyle/>
          <a:p>
            <a:r>
              <a:rPr lang="pl-PL" sz="6600" dirty="0" smtClean="0"/>
              <a:t>Pozwólcie Państwo, że krótko podsumujemy  10 miesięcy wspólnej nauki, zabawy i spotkań</a:t>
            </a:r>
            <a:endParaRPr lang="pl-PL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Documents and Settings\USER\Moje dokumenty\Moje obrazy\Picasa\Eksport\zawody pływackie 21.11.09 r\PB21014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3429000"/>
            <a:ext cx="5186854" cy="2213686"/>
          </a:xfrm>
          <a:prstGeom prst="rect">
            <a:avLst/>
          </a:prstGeom>
          <a:noFill/>
        </p:spPr>
      </p:pic>
      <p:pic>
        <p:nvPicPr>
          <p:cNvPr id="1026" name="Picture 2" descr="C:\Documents and Settings\USER\Moje dokumenty\Moje obrazy\Picasa\Eksport\zawody pływackie 21.11.09 r\zawody pływackie 21.11.09 r (5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5572164" cy="2879340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928794" y="5929330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Zawody pływackie 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Zabawa karnawałowa </a:t>
            </a:r>
            <a:endParaRPr lang="pl-PL" dirty="0"/>
          </a:p>
        </p:txBody>
      </p:sp>
      <p:pic>
        <p:nvPicPr>
          <p:cNvPr id="1026" name="Picture 2" descr="C:\Documents and Settings\USER\Moje dokumenty\Moje obrazy\Picasa\Eksport\zabawa karnawałowa  Hotel Gromada 2010\IMG_09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4212755" cy="3786214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4857752" y="2428868"/>
            <a:ext cx="40719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/>
              <a:t>Hotel Gromada był miejscem naszej styczniowej zabawy karnawałowej – jak zawsze na naszych imprezach była szampańska zabawa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Moje dokumenty\Moje obrazy\Picasa\Eksport\zabawa karnawałowa  Hotel Gromada 2010\IMG_09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4064000" cy="396748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Moje dokumenty\Moje obrazy\Picasa\Eksport\zabawa karnawałowa  Hotel Gromada 2010\IMG_08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57166"/>
            <a:ext cx="2978151" cy="4379131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85720" y="5786454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Zabawa karnawałowa </a:t>
            </a:r>
            <a:endParaRPr lang="pl-P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941372"/>
          </a:xfrm>
        </p:spPr>
        <p:txBody>
          <a:bodyPr>
            <a:normAutofit/>
          </a:bodyPr>
          <a:lstStyle/>
          <a:p>
            <a:pPr algn="ctr"/>
            <a:r>
              <a:rPr lang="pl-PL" sz="4400" b="0" dirty="0" smtClean="0"/>
              <a:t>Zabawa </a:t>
            </a:r>
            <a:r>
              <a:rPr lang="pl-PL" sz="4400" b="0" dirty="0" smtClean="0"/>
              <a:t> </a:t>
            </a:r>
            <a:r>
              <a:rPr lang="pl-PL" sz="4400" b="0" dirty="0" err="1" smtClean="0"/>
              <a:t>walentynkowa</a:t>
            </a:r>
            <a:endParaRPr lang="pl-PL" sz="4400" b="0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58" y="1857364"/>
            <a:ext cx="523878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5786446" y="2357430"/>
            <a:ext cx="3008313" cy="4691063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Student nie przepuści żadnej okazji do zabawy – tym razem była to zabawa </a:t>
            </a:r>
            <a:r>
              <a:rPr lang="pl-PL" sz="3600" dirty="0" err="1" smtClean="0"/>
              <a:t>walentynkowa</a:t>
            </a:r>
            <a:r>
              <a:rPr lang="pl-PL" sz="3600" dirty="0" smtClean="0"/>
              <a:t> 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85918" y="5857892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Zabawa   </a:t>
            </a:r>
            <a:r>
              <a:rPr lang="pl-PL" dirty="0" err="1" smtClean="0"/>
              <a:t>walentynkowa</a:t>
            </a:r>
            <a:endParaRPr lang="pl-PL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4758" y="357166"/>
            <a:ext cx="6149076" cy="539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29642" cy="857256"/>
          </a:xfrm>
        </p:spPr>
        <p:txBody>
          <a:bodyPr>
            <a:normAutofit/>
          </a:bodyPr>
          <a:lstStyle/>
          <a:p>
            <a:pPr algn="ctr"/>
            <a:r>
              <a:rPr lang="pl-PL" sz="4800" b="0" dirty="0" smtClean="0"/>
              <a:t>Koncert fortepianowy</a:t>
            </a:r>
            <a:endParaRPr lang="pl-PL" sz="4800" b="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14282" y="2000240"/>
            <a:ext cx="3008313" cy="4691063"/>
          </a:xfrm>
        </p:spPr>
        <p:txBody>
          <a:bodyPr>
            <a:normAutofit/>
          </a:bodyPr>
          <a:lstStyle/>
          <a:p>
            <a:r>
              <a:rPr lang="pl-PL" sz="2800" dirty="0" smtClean="0"/>
              <a:t> </a:t>
            </a:r>
            <a:r>
              <a:rPr lang="pl-PL" sz="2800" dirty="0" smtClean="0"/>
              <a:t>2010 był okazją do zetknięcia się z muzyką poważną podczas koncertu chopinowskiego; wystąpiły Marta </a:t>
            </a:r>
            <a:r>
              <a:rPr lang="pl-PL" sz="2800" dirty="0" err="1" smtClean="0"/>
              <a:t>Osowska-Utrysko</a:t>
            </a:r>
            <a:r>
              <a:rPr lang="pl-PL" sz="2800" dirty="0" smtClean="0"/>
              <a:t> i </a:t>
            </a:r>
            <a:r>
              <a:rPr lang="pl-PL" sz="2800" dirty="0" err="1" smtClean="0"/>
              <a:t>Miho</a:t>
            </a:r>
            <a:r>
              <a:rPr lang="pl-PL" sz="2800" dirty="0" smtClean="0"/>
              <a:t> </a:t>
            </a:r>
            <a:r>
              <a:rPr lang="pl-PL" sz="2800" dirty="0" err="1" smtClean="0"/>
              <a:t>Kurihara</a:t>
            </a:r>
            <a:endParaRPr lang="pl-PL" sz="2800" dirty="0"/>
          </a:p>
        </p:txBody>
      </p:sp>
      <p:pic>
        <p:nvPicPr>
          <p:cNvPr id="8194" name="Picture 2" descr="C:\Documents and Settings\Marcin\Moje dokumenty\Moje obrazy\Picasa\Eksport\nowe zdjęcia\Obraz 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736750"/>
            <a:ext cx="5111750" cy="4081413"/>
          </a:xfrm>
          <a:prstGeom prst="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3786182" y="5929330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Marta </a:t>
            </a:r>
            <a:r>
              <a:rPr lang="pl-PL" dirty="0" err="1" smtClean="0"/>
              <a:t>Osowska-Utrysko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85918" y="5929330"/>
            <a:ext cx="5486400" cy="428628"/>
          </a:xfrm>
        </p:spPr>
        <p:txBody>
          <a:bodyPr/>
          <a:lstStyle/>
          <a:p>
            <a:pPr algn="ctr"/>
            <a:r>
              <a:rPr lang="pl-PL" b="0" dirty="0" err="1" smtClean="0"/>
              <a:t>Miho</a:t>
            </a:r>
            <a:r>
              <a:rPr lang="pl-PL" b="0" dirty="0" smtClean="0"/>
              <a:t> </a:t>
            </a:r>
            <a:r>
              <a:rPr lang="pl-PL" b="0" dirty="0" err="1" smtClean="0"/>
              <a:t>Kurihara</a:t>
            </a:r>
            <a:r>
              <a:rPr lang="pl-PL" b="0" dirty="0" smtClean="0"/>
              <a:t> – pianistka z Japonii</a:t>
            </a:r>
            <a:endParaRPr lang="pl-PL" b="0" dirty="0"/>
          </a:p>
        </p:txBody>
      </p:sp>
      <p:pic>
        <p:nvPicPr>
          <p:cNvPr id="9218" name="Picture 2" descr="C:\Documents and Settings\Marcin\Moje dokumenty\Moje obrazy\Picasa\Eksport\nowe zdjęcia\Obraz 00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198" b="4198"/>
          <a:stretch>
            <a:fillRect/>
          </a:stretch>
        </p:blipFill>
        <p:spPr bwMode="auto">
          <a:xfrm>
            <a:off x="1000100" y="428604"/>
            <a:ext cx="7247006" cy="5435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normAutofit/>
          </a:bodyPr>
          <a:lstStyle/>
          <a:p>
            <a:r>
              <a:rPr lang="pl-PL" sz="4800" dirty="0" smtClean="0"/>
              <a:t>Nasze aktywnie działające sekcje artystyczne organizowały wystawy i kiermasze</a:t>
            </a:r>
            <a:br>
              <a:rPr lang="pl-PL" sz="4800" dirty="0" smtClean="0"/>
            </a:br>
            <a:r>
              <a:rPr lang="pl-PL" sz="4800" dirty="0" smtClean="0"/>
              <a:t> swoich prac :</a:t>
            </a:r>
            <a:endParaRPr lang="pl-PL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Wystawa Jesienne </a:t>
            </a:r>
            <a:r>
              <a:rPr lang="pl-PL" dirty="0" smtClean="0"/>
              <a:t>impresje</a:t>
            </a:r>
            <a:endParaRPr lang="pl-PL" dirty="0"/>
          </a:p>
        </p:txBody>
      </p:sp>
      <p:pic>
        <p:nvPicPr>
          <p:cNvPr id="3074" name="Picture 2" descr="C:\Documents and Settings\USER\Moje dokumenty\Moje obrazy\Picasa\Eksport\wystawa jesienne impresje 25.11.2009\wystawa jesienne impresje 25.11.2009 (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2714620"/>
            <a:ext cx="3849075" cy="3286148"/>
          </a:xfrm>
          <a:prstGeom prst="rect">
            <a:avLst/>
          </a:prstGeom>
          <a:noFill/>
        </p:spPr>
      </p:pic>
      <p:pic>
        <p:nvPicPr>
          <p:cNvPr id="3075" name="Picture 3" descr="C:\Documents and Settings\USER\Moje dokumenty\Moje obrazy\Picasa\Eksport\wystawa jesienne impresje 25.11.2009\wystawa jesienne impresje 25.11.2009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928802"/>
            <a:ext cx="2883750" cy="4090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941372"/>
          </a:xfrm>
        </p:spPr>
        <p:txBody>
          <a:bodyPr>
            <a:normAutofit/>
          </a:bodyPr>
          <a:lstStyle/>
          <a:p>
            <a:pPr algn="ctr"/>
            <a:r>
              <a:rPr lang="pl-PL" sz="4800" b="0" dirty="0" smtClean="0"/>
              <a:t>Wystawa batików</a:t>
            </a:r>
            <a:endParaRPr lang="pl-PL" sz="4800" b="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85720" y="1928802"/>
            <a:ext cx="3179793" cy="4197361"/>
          </a:xfrm>
        </p:spPr>
        <p:txBody>
          <a:bodyPr>
            <a:normAutofit/>
          </a:bodyPr>
          <a:lstStyle/>
          <a:p>
            <a:r>
              <a:rPr lang="pl-PL" sz="2800" dirty="0" smtClean="0"/>
              <a:t>Z</a:t>
            </a:r>
            <a:r>
              <a:rPr lang="pl-PL" sz="2800" dirty="0" smtClean="0"/>
              <a:t>organizowaliśmy </a:t>
            </a:r>
            <a:r>
              <a:rPr lang="pl-PL" sz="2800" dirty="0" smtClean="0"/>
              <a:t>wystawę batików – prac sekcji rękodzieła artystycznego</a:t>
            </a:r>
            <a:endParaRPr lang="pl-PL" sz="2800" dirty="0"/>
          </a:p>
        </p:txBody>
      </p:sp>
      <p:pic>
        <p:nvPicPr>
          <p:cNvPr id="10242" name="Picture 2" descr="C:\Documents and Settings\Marcin\Moje dokumenty\Moje obrazy\Picasa\Eksport\2010.03.11_wystawa batik\Obraz 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1928802"/>
            <a:ext cx="5429288" cy="431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322"/>
          </a:xfrm>
        </p:spPr>
        <p:txBody>
          <a:bodyPr>
            <a:noAutofit/>
          </a:bodyPr>
          <a:lstStyle/>
          <a:p>
            <a:r>
              <a:rPr lang="pl-PL" sz="3600" dirty="0" smtClean="0"/>
              <a:t>Jak zwykle każdy wtorek był dniem spotkań wykładowych w sali Elbląskiej Uczelni Humanistyczno-Ekonomicznej </a:t>
            </a:r>
            <a:endParaRPr lang="pl-PL" sz="3600" dirty="0"/>
          </a:p>
        </p:txBody>
      </p:sp>
      <p:pic>
        <p:nvPicPr>
          <p:cNvPr id="3074" name="Picture 2" descr="C:\Documents and Settings\Marcin\Moje dokumenty\Moje obrazy\Picasa\Eksport\2010.03.09_wykłady UTWiON\Obraz 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5009815" cy="4632715"/>
          </a:xfrm>
          <a:prstGeom prst="rect">
            <a:avLst/>
          </a:prstGeom>
          <a:noFill/>
        </p:spPr>
      </p:pic>
      <p:pic>
        <p:nvPicPr>
          <p:cNvPr id="3075" name="Picture 3" descr="C:\Documents and Settings\Marcin\Moje dokumenty\Moje obrazy\Picasa\Eksport\2010.04.13_wykład sybiracy\Obraz 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357430"/>
            <a:ext cx="3786182" cy="4115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01080" cy="727058"/>
          </a:xfrm>
        </p:spPr>
        <p:txBody>
          <a:bodyPr>
            <a:normAutofit/>
          </a:bodyPr>
          <a:lstStyle/>
          <a:p>
            <a:pPr algn="ctr"/>
            <a:r>
              <a:rPr lang="pl-PL" sz="3600" b="0" dirty="0" smtClean="0"/>
              <a:t>Wystawa rękodzieła artystycznego </a:t>
            </a:r>
            <a:endParaRPr lang="pl-PL" sz="3600" b="0" dirty="0"/>
          </a:p>
        </p:txBody>
      </p:sp>
      <p:pic>
        <p:nvPicPr>
          <p:cNvPr id="14338" name="Picture 2" descr="C:\Documents and Settings\Marcin\Moje dokumenty\Moje obrazy\Picasa\Eksport\zdjęcia różne\Obraz 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2844" y="1785926"/>
            <a:ext cx="5331345" cy="4714908"/>
          </a:xfrm>
          <a:prstGeom prst="rect">
            <a:avLst/>
          </a:prstGeom>
          <a:noFill/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5643570" y="2000240"/>
            <a:ext cx="3222627" cy="469106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 </a:t>
            </a:r>
            <a:r>
              <a:rPr lang="pl-PL" sz="3200" dirty="0" smtClean="0"/>
              <a:t>S</a:t>
            </a:r>
            <a:r>
              <a:rPr lang="pl-PL" sz="3200" dirty="0" smtClean="0"/>
              <a:t>woimi </a:t>
            </a:r>
            <a:r>
              <a:rPr lang="pl-PL" sz="3200" dirty="0" smtClean="0"/>
              <a:t>pracami chwaliły się panie z sekcji </a:t>
            </a:r>
            <a:r>
              <a:rPr lang="pl-PL" sz="3200" dirty="0" smtClean="0"/>
              <a:t>haftu</a:t>
            </a:r>
          </a:p>
          <a:p>
            <a:r>
              <a:rPr lang="pl-PL" sz="3200" dirty="0" smtClean="0"/>
              <a:t> </a:t>
            </a:r>
            <a:r>
              <a:rPr lang="pl-PL" sz="3200" dirty="0" smtClean="0"/>
              <a:t>i rękodzieła artystycznego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pl-PL" sz="4400" b="0" dirty="0" smtClean="0"/>
              <a:t>Kiermasz ozdób świątecznych</a:t>
            </a:r>
            <a:endParaRPr lang="pl-PL" sz="4400" b="0" dirty="0"/>
          </a:p>
        </p:txBody>
      </p:sp>
      <p:pic>
        <p:nvPicPr>
          <p:cNvPr id="15362" name="Picture 2" descr="C:\Documents and Settings\Marcin\Moje dokumenty\Moje obrazy\Picasa\Eksport\nowe zdjęcia\Obraz 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3041" y="1357297"/>
            <a:ext cx="5286413" cy="3214711"/>
          </a:xfrm>
          <a:prstGeom prst="rect">
            <a:avLst/>
          </a:prstGeom>
          <a:noFill/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57200" y="4714884"/>
            <a:ext cx="8258204" cy="1411279"/>
          </a:xfrm>
        </p:spPr>
        <p:txBody>
          <a:bodyPr>
            <a:noAutofit/>
          </a:bodyPr>
          <a:lstStyle/>
          <a:p>
            <a:r>
              <a:rPr lang="pl-PL" sz="3200" dirty="0" smtClean="0"/>
              <a:t>Rękodzieło artystyczne wykonywane przez nasze słuchaczki cieszyło się dużym zainteresowaniem na organizowanych kiermaszach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071670" y="5857892"/>
            <a:ext cx="5486400" cy="638176"/>
          </a:xfrm>
        </p:spPr>
        <p:txBody>
          <a:bodyPr/>
          <a:lstStyle/>
          <a:p>
            <a:pPr algn="ctr"/>
            <a:r>
              <a:rPr lang="pl-PL" dirty="0" smtClean="0"/>
              <a:t>Kiermasz ozdób świątecznych</a:t>
            </a:r>
            <a:endParaRPr lang="pl-PL" dirty="0"/>
          </a:p>
        </p:txBody>
      </p:sp>
      <p:pic>
        <p:nvPicPr>
          <p:cNvPr id="24578" name="Picture 2" descr="C:\Documents and Settings\Marcin\Moje dokumenty\Moje obrazy\Picasa\Eksport\nowe zdjęcia\Obraz 0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710" b="1710"/>
          <a:stretch>
            <a:fillRect/>
          </a:stretch>
        </p:blipFill>
        <p:spPr bwMode="auto">
          <a:xfrm>
            <a:off x="1214414" y="357166"/>
            <a:ext cx="6858569" cy="5143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869934"/>
          </a:xfrm>
        </p:spPr>
        <p:txBody>
          <a:bodyPr>
            <a:normAutofit/>
          </a:bodyPr>
          <a:lstStyle/>
          <a:p>
            <a:pPr algn="ctr"/>
            <a:r>
              <a:rPr lang="pl-PL" sz="4800" b="0" dirty="0" smtClean="0"/>
              <a:t>Kurs pierwszej pomocy</a:t>
            </a:r>
            <a:endParaRPr lang="pl-PL" sz="4800" b="0" dirty="0"/>
          </a:p>
        </p:txBody>
      </p:sp>
      <p:pic>
        <p:nvPicPr>
          <p:cNvPr id="16386" name="Picture 2" descr="C:\Documents and Settings\Marcin\Moje dokumenty\Moje obrazy\Picasa\Eksport\2010.03.30_ratownictwo\Obraz 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1868" y="1428736"/>
            <a:ext cx="5397502" cy="4807150"/>
          </a:xfrm>
          <a:prstGeom prst="rect">
            <a:avLst/>
          </a:prstGeom>
          <a:noFill/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85720" y="1714488"/>
            <a:ext cx="3008313" cy="469106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Podczas zajęć poznawaliśmy nie tylko wiedzę teoretyczną, ale także uczyliśmy się jak ratować życie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401080" cy="941372"/>
          </a:xfrm>
        </p:spPr>
        <p:txBody>
          <a:bodyPr>
            <a:normAutofit/>
          </a:bodyPr>
          <a:lstStyle/>
          <a:p>
            <a:pPr algn="ctr"/>
            <a:r>
              <a:rPr lang="pl-PL" sz="4400" b="0" dirty="0" smtClean="0"/>
              <a:t>Tydzień osób niepełnosprawnych</a:t>
            </a:r>
            <a:endParaRPr lang="pl-PL" sz="4400" b="0" dirty="0"/>
          </a:p>
        </p:txBody>
      </p:sp>
      <p:pic>
        <p:nvPicPr>
          <p:cNvPr id="22530" name="Picture 2" descr="C:\Documents and Settings\Marcin\Moje dokumenty\Moje obrazy\Picasa\Eksport\2010.05.16_tydzień osób niepełnosprawnych\Obraz 002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142984"/>
            <a:ext cx="5643602" cy="3394979"/>
          </a:xfrm>
          <a:prstGeom prst="rect">
            <a:avLst/>
          </a:prstGeom>
          <a:noFill/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571472" y="4929198"/>
            <a:ext cx="8080411" cy="1762105"/>
          </a:xfrm>
        </p:spPr>
        <p:txBody>
          <a:bodyPr>
            <a:noAutofit/>
          </a:bodyPr>
          <a:lstStyle/>
          <a:p>
            <a:r>
              <a:rPr lang="pl-PL" sz="2800" dirty="0" smtClean="0"/>
              <a:t> </a:t>
            </a:r>
            <a:r>
              <a:rPr lang="pl-PL" sz="2800" dirty="0" smtClean="0"/>
              <a:t>A</a:t>
            </a:r>
            <a:r>
              <a:rPr lang="pl-PL" sz="2800" dirty="0" smtClean="0"/>
              <a:t>ktywnie </a:t>
            </a:r>
            <a:r>
              <a:rPr lang="pl-PL" sz="2800" dirty="0" smtClean="0"/>
              <a:t>uczestniczyliśmy w inauguracji Tygodnia Osób Niepełnosprawnych. Wystawiliśmy własne stoisko informacyjne…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Marcin\Moje dokumenty\Moje obrazy\Picasa\Eksport\2010.05.16_tydzień osób niepełnosprawnych\Obraz 0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1918622" cy="5095096"/>
          </a:xfrm>
          <a:prstGeom prst="rect">
            <a:avLst/>
          </a:prstGeom>
          <a:noFill/>
        </p:spPr>
      </p:pic>
      <p:pic>
        <p:nvPicPr>
          <p:cNvPr id="23555" name="Picture 3" descr="C:\Documents and Settings\Marcin\Moje dokumenty\Moje obrazy\Picasa\Eksport\2010.05.16_tydzień osób niepełnosprawnych\Obraz 1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8062" y="2143116"/>
            <a:ext cx="5977452" cy="4221576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pl-PL" sz="3200" dirty="0" smtClean="0"/>
              <a:t>…oraz prezentowaliśmy na scenie swoje umiejętności artystyczne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941372"/>
          </a:xfrm>
        </p:spPr>
        <p:txBody>
          <a:bodyPr>
            <a:normAutofit/>
          </a:bodyPr>
          <a:lstStyle/>
          <a:p>
            <a:pPr algn="ctr"/>
            <a:r>
              <a:rPr lang="pl-PL" sz="5400" b="0" dirty="0" smtClean="0"/>
              <a:t>Biesiada country</a:t>
            </a:r>
            <a:endParaRPr lang="pl-PL" sz="5400" b="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0" y="2000240"/>
            <a:ext cx="3151157" cy="4554551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Pensjonat          ,,U aktorów” był miejscem naszej kolejnej zabawy – biesiady country </a:t>
            </a:r>
          </a:p>
          <a:p>
            <a:endParaRPr lang="pl-PL" sz="3200" dirty="0"/>
          </a:p>
        </p:txBody>
      </p:sp>
      <p:pic>
        <p:nvPicPr>
          <p:cNvPr id="3074" name="Picture 2" descr="C:\Documents and Settings\Marcin\Moje dokumenty\Moje obrazy\Picasa\Eksport\2010.05.20_biesiada piwna\Obraz 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785926"/>
            <a:ext cx="5929322" cy="4305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85918" y="6000768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Biesiada country</a:t>
            </a:r>
            <a:endParaRPr lang="pl-PL" dirty="0"/>
          </a:p>
        </p:txBody>
      </p:sp>
      <p:pic>
        <p:nvPicPr>
          <p:cNvPr id="4099" name="Picture 3" descr="C:\Documents and Settings\Marcin\Moje dokumenty\Moje obrazy\Picasa\Eksport\2010.05.20_biesiada piwna\Obraz 00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4417" r="14417"/>
          <a:stretch>
            <a:fillRect/>
          </a:stretch>
        </p:blipFill>
        <p:spPr bwMode="auto">
          <a:xfrm>
            <a:off x="571500" y="285750"/>
            <a:ext cx="8215313" cy="5429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143644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Biesiada country</a:t>
            </a:r>
            <a:endParaRPr lang="pl-PL" dirty="0"/>
          </a:p>
        </p:txBody>
      </p:sp>
      <p:pic>
        <p:nvPicPr>
          <p:cNvPr id="2050" name="Picture 2" descr="C:\Documents and Settings\USER\Moje dokumenty\Moje obrazy\Picasa\Eksport\TAD\DSC0029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721" r="11721"/>
          <a:stretch>
            <a:fillRect/>
          </a:stretch>
        </p:blipFill>
        <p:spPr bwMode="auto">
          <a:xfrm>
            <a:off x="857224" y="428604"/>
            <a:ext cx="7430073" cy="5572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329642" cy="798496"/>
          </a:xfrm>
        </p:spPr>
        <p:txBody>
          <a:bodyPr>
            <a:normAutofit/>
          </a:bodyPr>
          <a:lstStyle/>
          <a:p>
            <a:pPr algn="ctr"/>
            <a:r>
              <a:rPr lang="pl-PL" sz="4400" b="0" dirty="0" smtClean="0"/>
              <a:t>Turniej tenisa stołowego</a:t>
            </a:r>
            <a:endParaRPr lang="pl-PL" sz="4400" b="0" dirty="0"/>
          </a:p>
        </p:txBody>
      </p:sp>
      <p:pic>
        <p:nvPicPr>
          <p:cNvPr id="18434" name="Picture 2" descr="C:\Documents and Settings\Marcin\Moje dokumenty\Moje obrazy\Picasa\Eksport\2010.05.27_turniej tenis stołowy\Obraz 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714744" y="1285860"/>
            <a:ext cx="5111750" cy="5291543"/>
          </a:xfrm>
          <a:prstGeom prst="rect">
            <a:avLst/>
          </a:prstGeom>
          <a:noFill/>
        </p:spPr>
      </p:pic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14282" y="1571612"/>
            <a:ext cx="3357586" cy="4476749"/>
          </a:xfrm>
        </p:spPr>
        <p:txBody>
          <a:bodyPr>
            <a:noAutofit/>
          </a:bodyPr>
          <a:lstStyle/>
          <a:p>
            <a:r>
              <a:rPr lang="pl-PL" sz="2800" dirty="0" smtClean="0"/>
              <a:t>Po całym roku trenowania w sekcji tenisa stołowego, mieliśmy okazję do sprawdzenia swoich umiejętności w            I Uniwersyteckim Turnieju Tenisa Stołowego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571472" y="2357430"/>
            <a:ext cx="8229600" cy="1143000"/>
          </a:xfrm>
        </p:spPr>
        <p:txBody>
          <a:bodyPr>
            <a:noAutofit/>
          </a:bodyPr>
          <a:lstStyle/>
          <a:p>
            <a:r>
              <a:rPr lang="pl-PL" sz="4800" dirty="0" smtClean="0"/>
              <a:t>Wykłady były bardzo różnorodne. Dotyczyły takich dziedzin jak zdrowie, prawo, sztuka, ekologia, bezpieczeństwo, fizyka, historia, filozofia, geografia i wiele innych.</a:t>
            </a:r>
            <a:endParaRPr lang="pl-PL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785918" y="6000768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Turniej tenisa stołowego</a:t>
            </a:r>
            <a:endParaRPr lang="pl-PL" dirty="0"/>
          </a:p>
        </p:txBody>
      </p:sp>
      <p:pic>
        <p:nvPicPr>
          <p:cNvPr id="19458" name="Picture 2" descr="C:\Documents and Settings\Marcin\Moje dokumenty\Moje obrazy\Picasa\Eksport\2010.05.27_turniej tenis stołowy\Obraz 0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477" b="11477"/>
          <a:stretch>
            <a:fillRect/>
          </a:stretch>
        </p:blipFill>
        <p:spPr bwMode="auto">
          <a:xfrm>
            <a:off x="1071538" y="428604"/>
            <a:ext cx="7215759" cy="5411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14480" y="6143644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Turniej tenisa stołowego</a:t>
            </a:r>
            <a:endParaRPr lang="pl-PL" dirty="0"/>
          </a:p>
        </p:txBody>
      </p:sp>
      <p:pic>
        <p:nvPicPr>
          <p:cNvPr id="20482" name="Picture 2" descr="C:\Documents and Settings\Marcin\Moje dokumenty\Moje obrazy\Picasa\Eksport\2010.05.27_turniej tenis stołowy\Obraz 10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5605" b="15605"/>
          <a:stretch>
            <a:fillRect/>
          </a:stretch>
        </p:blipFill>
        <p:spPr bwMode="auto">
          <a:xfrm>
            <a:off x="1000100" y="285728"/>
            <a:ext cx="7072883" cy="5304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72206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Turniej tenisa stołowego</a:t>
            </a:r>
            <a:endParaRPr lang="pl-PL" dirty="0"/>
          </a:p>
        </p:txBody>
      </p:sp>
      <p:pic>
        <p:nvPicPr>
          <p:cNvPr id="21506" name="Picture 2" descr="C:\Documents and Settings\Marcin\Moje dokumenty\Moje obrazy\Picasa\Eksport\2010.05.27_turniej tenis stołowy\Obraz 19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4479" r="4479"/>
          <a:stretch>
            <a:fillRect/>
          </a:stretch>
        </p:blipFill>
        <p:spPr bwMode="auto">
          <a:xfrm>
            <a:off x="1071538" y="357166"/>
            <a:ext cx="7025258" cy="5268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869934"/>
          </a:xfrm>
        </p:spPr>
        <p:txBody>
          <a:bodyPr>
            <a:normAutofit/>
          </a:bodyPr>
          <a:lstStyle/>
          <a:p>
            <a:pPr algn="ctr"/>
            <a:r>
              <a:rPr lang="pl-PL" sz="4400" b="0" dirty="0" smtClean="0"/>
              <a:t>Wycieczka do Pelplina i Tczewa</a:t>
            </a:r>
            <a:endParaRPr lang="pl-PL" sz="4400" b="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4348" y="1500174"/>
            <a:ext cx="7115196" cy="15001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    </a:t>
            </a:r>
            <a:endParaRPr lang="pl-PL" dirty="0"/>
          </a:p>
        </p:txBody>
      </p:sp>
      <p:pic>
        <p:nvPicPr>
          <p:cNvPr id="5122" name="Picture 2" descr="C:\Documents and Settings\USER\Moje dokumenty\Moje obrazy\Picasa\Eksport\TAD\DSC004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496"/>
            <a:ext cx="7620000" cy="3600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068838"/>
          </a:xfrm>
        </p:spPr>
        <p:txBody>
          <a:bodyPr/>
          <a:lstStyle/>
          <a:p>
            <a:pPr algn="ctr"/>
            <a:r>
              <a:rPr lang="pl-PL" dirty="0" smtClean="0"/>
              <a:t>Kaszuby </a:t>
            </a:r>
            <a:endParaRPr lang="pl-PL" dirty="0"/>
          </a:p>
        </p:txBody>
      </p:sp>
      <p:pic>
        <p:nvPicPr>
          <p:cNvPr id="3075" name="Picture 3" descr="C:\Documents and Settings\USER\Pulpit\FotyArchiwum\Kaszuby2011\IMG_1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14422"/>
            <a:ext cx="4286280" cy="5391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997400"/>
          </a:xfrm>
        </p:spPr>
        <p:txBody>
          <a:bodyPr/>
          <a:lstStyle/>
          <a:p>
            <a:pPr algn="ctr"/>
            <a:r>
              <a:rPr lang="pl-PL" dirty="0" smtClean="0"/>
              <a:t>Sandomierz </a:t>
            </a:r>
            <a:endParaRPr lang="pl-PL" dirty="0"/>
          </a:p>
        </p:txBody>
      </p:sp>
      <p:pic>
        <p:nvPicPr>
          <p:cNvPr id="5" name="Obraz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00174"/>
            <a:ext cx="7286676" cy="4572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Moje dokumenty\Moje obrazy\Picasa\Eksport\TAD\DSC004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714908" cy="3088265"/>
          </a:xfrm>
          <a:prstGeom prst="rect">
            <a:avLst/>
          </a:prstGeom>
          <a:noFill/>
        </p:spPr>
      </p:pic>
      <p:pic>
        <p:nvPicPr>
          <p:cNvPr id="6147" name="Picture 3" descr="C:\Documents and Settings\USER\Moje dokumenty\Moje obrazy\Picasa\Eksport\TAD\DSC00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429000"/>
            <a:ext cx="5619736" cy="3196225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5214942" y="1000108"/>
            <a:ext cx="371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Wycieczka do Pelplina i Tczewa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8204" cy="655620"/>
          </a:xfrm>
        </p:spPr>
        <p:txBody>
          <a:bodyPr>
            <a:noAutofit/>
          </a:bodyPr>
          <a:lstStyle/>
          <a:p>
            <a:pPr algn="ctr"/>
            <a:r>
              <a:rPr lang="pl-PL" sz="4800" b="0" dirty="0" smtClean="0"/>
              <a:t>Festyn rodzinny</a:t>
            </a:r>
            <a:endParaRPr lang="pl-PL" sz="4800" b="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285720" y="1643050"/>
            <a:ext cx="3008313" cy="4691063"/>
          </a:xfrm>
        </p:spPr>
        <p:txBody>
          <a:bodyPr>
            <a:normAutofit/>
          </a:bodyPr>
          <a:lstStyle/>
          <a:p>
            <a:r>
              <a:rPr lang="pl-PL" sz="2800" dirty="0" smtClean="0"/>
              <a:t>I</a:t>
            </a:r>
            <a:r>
              <a:rPr lang="pl-PL" sz="2800" dirty="0" smtClean="0"/>
              <a:t>ntegrowaliśmy </a:t>
            </a:r>
            <a:r>
              <a:rPr lang="pl-PL" sz="2800" dirty="0" smtClean="0"/>
              <a:t>się na festynie rodzinnym</a:t>
            </a:r>
          </a:p>
          <a:p>
            <a:r>
              <a:rPr lang="pl-PL" sz="2800" dirty="0" smtClean="0"/>
              <a:t> w Bażantarni. </a:t>
            </a:r>
          </a:p>
          <a:p>
            <a:r>
              <a:rPr lang="pl-PL" sz="2800" dirty="0" smtClean="0"/>
              <a:t>Nie zabrakło ogniska, dobrej muzyki, gier</a:t>
            </a:r>
          </a:p>
          <a:p>
            <a:r>
              <a:rPr lang="pl-PL" sz="2800" dirty="0" smtClean="0"/>
              <a:t> i zabaw</a:t>
            </a:r>
            <a:endParaRPr lang="pl-PL" sz="2800" dirty="0"/>
          </a:p>
        </p:txBody>
      </p:sp>
      <p:pic>
        <p:nvPicPr>
          <p:cNvPr id="6" name="Picture 2" descr="C:\Documents and Settings\Marcin\Moje dokumenty\Moje obrazy\Picasa\Eksport\2010.05.30_festyn rodzinny\Obraz 118.jpg"/>
          <p:cNvPicPr>
            <a:picLocks noChangeAspect="1" noChangeArrowheads="1"/>
          </p:cNvPicPr>
          <p:nvPr/>
        </p:nvPicPr>
        <p:blipFill>
          <a:blip r:embed="rId2" cstate="print"/>
          <a:srcRect l="1875" r="1875"/>
          <a:stretch>
            <a:fillRect/>
          </a:stretch>
        </p:blipFill>
        <p:spPr bwMode="auto">
          <a:xfrm>
            <a:off x="3357554" y="2071678"/>
            <a:ext cx="5667414" cy="4250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14480" y="5929330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Festyn rodzinny</a:t>
            </a:r>
            <a:endParaRPr lang="pl-PL" dirty="0"/>
          </a:p>
        </p:txBody>
      </p:sp>
      <p:pic>
        <p:nvPicPr>
          <p:cNvPr id="12290" name="Picture 2" descr="C:\Documents and Settings\Marcin\Moje dokumenty\Moje obrazy\Picasa\Eksport\2010.05.30_festyn rodzinny\Obraz 0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2676" b="12676"/>
          <a:stretch>
            <a:fillRect/>
          </a:stretch>
        </p:blipFill>
        <p:spPr bwMode="auto">
          <a:xfrm>
            <a:off x="1142976" y="428604"/>
            <a:ext cx="7151233" cy="536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5918" y="6072206"/>
            <a:ext cx="5486400" cy="566738"/>
          </a:xfrm>
        </p:spPr>
        <p:txBody>
          <a:bodyPr/>
          <a:lstStyle/>
          <a:p>
            <a:pPr algn="ctr"/>
            <a:r>
              <a:rPr lang="pl-PL" dirty="0" smtClean="0"/>
              <a:t>Festyn rodzinny</a:t>
            </a:r>
            <a:endParaRPr lang="pl-PL" dirty="0"/>
          </a:p>
        </p:txBody>
      </p:sp>
      <p:pic>
        <p:nvPicPr>
          <p:cNvPr id="5" name="Picture 2" descr="C:\Documents and Settings\Marcin\Moje dokumenty\Moje obrazy\Picasa\Eksport\2010.05.30_festyn rodzinny\Obraz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85728"/>
            <a:ext cx="4649241" cy="3365075"/>
          </a:xfrm>
          <a:prstGeom prst="rect">
            <a:avLst/>
          </a:prstGeom>
          <a:noFill/>
        </p:spPr>
      </p:pic>
      <p:pic>
        <p:nvPicPr>
          <p:cNvPr id="3074" name="Picture 2" descr="C:\Documents and Settings\USER\Moje dokumenty\Moje obrazy\Picasa\Eksport\2010.05.30_festyn rodzinny\Obraz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732636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5929354"/>
          </a:xfrm>
        </p:spPr>
        <p:txBody>
          <a:bodyPr>
            <a:normAutofit/>
          </a:bodyPr>
          <a:lstStyle/>
          <a:p>
            <a:r>
              <a:rPr lang="pl-PL" dirty="0" smtClean="0"/>
              <a:t>Przez pozostałe dni w tygodniu odbywały się zajęcia w sekcjach zainteresowań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tym roku były to: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Moje dokumenty\Moje obrazy\Picasa\Eksport\2010.05.30_festyn rodzinny\Obraz 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3746744" cy="4500594"/>
          </a:xfrm>
          <a:prstGeom prst="rect">
            <a:avLst/>
          </a:prstGeom>
          <a:noFill/>
        </p:spPr>
      </p:pic>
      <p:pic>
        <p:nvPicPr>
          <p:cNvPr id="4099" name="Picture 3" descr="C:\Documents and Settings\USER\Moje dokumenty\Moje obrazy\Picasa\Eksport\2010.05.30_festyn rodzinny\Obraz 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000240"/>
            <a:ext cx="4681260" cy="3429023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357290" y="6143644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Festyn rodzinny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229600" cy="939784"/>
          </a:xfrm>
        </p:spPr>
        <p:txBody>
          <a:bodyPr>
            <a:normAutofit/>
          </a:bodyPr>
          <a:lstStyle/>
          <a:p>
            <a:r>
              <a:rPr lang="pl-PL" dirty="0" smtClean="0"/>
              <a:t>Wyjazd do Suchacza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57158" y="5286388"/>
            <a:ext cx="8215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P</a:t>
            </a:r>
            <a:r>
              <a:rPr lang="pl-PL" sz="3200" dirty="0" smtClean="0"/>
              <a:t>ojechaliśmy </a:t>
            </a:r>
            <a:r>
              <a:rPr lang="pl-PL" sz="3200" dirty="0" smtClean="0"/>
              <a:t>do Suchacza na </a:t>
            </a:r>
            <a:r>
              <a:rPr lang="pl-PL" sz="3200" dirty="0" smtClean="0"/>
              <a:t> </a:t>
            </a:r>
            <a:r>
              <a:rPr lang="pl-PL" sz="3200" dirty="0" smtClean="0"/>
              <a:t>piknik </a:t>
            </a:r>
            <a:r>
              <a:rPr lang="pl-PL" sz="3200" dirty="0" smtClean="0"/>
              <a:t>żeglarski na którym zaśpiewały panie z sekcji piosenki biesiadnej.</a:t>
            </a:r>
            <a:endParaRPr lang="pl-PL" sz="3200" dirty="0"/>
          </a:p>
        </p:txBody>
      </p:sp>
      <p:pic>
        <p:nvPicPr>
          <p:cNvPr id="8194" name="Picture 2" descr="C:\Documents and Settings\USER\Moje dokumenty\Moje obrazy\Picasa\Eksport\TAD\DSC00506 (07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85860"/>
            <a:ext cx="7620000" cy="3714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3929066"/>
            <a:ext cx="2428892" cy="2214578"/>
          </a:xfrm>
        </p:spPr>
        <p:txBody>
          <a:bodyPr>
            <a:normAutofit/>
          </a:bodyPr>
          <a:lstStyle/>
          <a:p>
            <a:r>
              <a:rPr lang="pl-PL" sz="4000" dirty="0" smtClean="0"/>
              <a:t>Wyjazd do Suchacza</a:t>
            </a:r>
            <a:endParaRPr lang="pl-PL" sz="4000" dirty="0"/>
          </a:p>
        </p:txBody>
      </p:sp>
      <p:pic>
        <p:nvPicPr>
          <p:cNvPr id="9218" name="Picture 2" descr="C:\Documents and Settings\USER\Moje dokumenty\Moje obrazy\Picasa\Eksport\TAD\DSC00506 (0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919539" cy="3357586"/>
          </a:xfrm>
          <a:prstGeom prst="rect">
            <a:avLst/>
          </a:prstGeom>
          <a:noFill/>
        </p:spPr>
      </p:pic>
      <p:pic>
        <p:nvPicPr>
          <p:cNvPr id="9219" name="Picture 3" descr="C:\Documents and Settings\USER\Moje dokumenty\Moje obrazy\Picasa\Eksport\TAD\DSC00506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5903" y="3571876"/>
            <a:ext cx="5985734" cy="3164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57158" y="214290"/>
            <a:ext cx="7929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Zabawa na zakończenie roku</a:t>
            </a:r>
            <a:endParaRPr lang="pl-PL" sz="4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6215074" y="2428868"/>
            <a:ext cx="27146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W</a:t>
            </a:r>
            <a:r>
              <a:rPr lang="pl-PL" sz="3200" dirty="0" smtClean="0"/>
              <a:t> czerwcu świętowaliśmy </a:t>
            </a:r>
            <a:r>
              <a:rPr lang="pl-PL" sz="3200" dirty="0" smtClean="0"/>
              <a:t>zakończenie roku w pałacu w Janowie</a:t>
            </a:r>
            <a:endParaRPr lang="pl-PL" sz="3200" dirty="0"/>
          </a:p>
        </p:txBody>
      </p:sp>
      <p:pic>
        <p:nvPicPr>
          <p:cNvPr id="2051" name="Picture 3" descr="C:\Documents and Settings\USER\Moje dokumenty\Moje obrazy\Picasa\Eksport\101MSDCF\DSC099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372" y="1214422"/>
            <a:ext cx="5300699" cy="54366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oje dokumenty\Moje obrazy\Picasa\Eksport\101MSDCF\DSC09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3037901" cy="4500594"/>
          </a:xfrm>
          <a:prstGeom prst="rect">
            <a:avLst/>
          </a:prstGeom>
          <a:noFill/>
        </p:spPr>
      </p:pic>
      <p:pic>
        <p:nvPicPr>
          <p:cNvPr id="1027" name="Picture 3" descr="C:\Documents and Settings\USER\Moje dokumenty\Moje obrazy\Picasa\Eksport\101MSDCF\DSC099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785926"/>
            <a:ext cx="4924513" cy="4856802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143372" y="500042"/>
            <a:ext cx="4714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/>
              <a:t>Zabawa w Janowie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40378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Lucida Handwriting" pitchFamily="66" charset="0"/>
              </a:rPr>
              <a:t>Integracja Seniorów</a:t>
            </a:r>
            <a:br>
              <a:rPr lang="pl-PL" dirty="0" smtClean="0">
                <a:latin typeface="Lucida Handwriting" pitchFamily="66" charset="0"/>
              </a:rPr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6600" dirty="0" smtClean="0">
                <a:solidFill>
                  <a:srgbClr val="FF0000"/>
                </a:solidFill>
                <a:latin typeface="Lucida Handwriting" pitchFamily="66" charset="0"/>
              </a:rPr>
              <a:t>Senioriada</a:t>
            </a:r>
            <a:endParaRPr lang="pl-PL" sz="66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Co to jest Senioriada ?</a:t>
            </a:r>
            <a:endParaRPr lang="pl-PL" sz="4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  <a:t>Senioriada </a:t>
            </a: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jest spotkaniem Seniorów miasta Elbląga i okolic mająca na celu zintegrowanie  „ludzi wcześniej urodzonych”, pokazanie ich  twórczości i osiągnięć, odświeżenie dawnych znajomości</a:t>
            </a: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.</a:t>
            </a:r>
          </a:p>
          <a:p>
            <a:pPr>
              <a:buNone/>
            </a:pP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 </a:t>
            </a: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  </a:t>
            </a: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Organizatorem </a:t>
            </a:r>
            <a:r>
              <a:rPr lang="pl-PL" dirty="0" smtClean="0">
                <a:solidFill>
                  <a:schemeClr val="bg1"/>
                </a:solidFill>
                <a:latin typeface="Lucida Handwriting" pitchFamily="66" charset="0"/>
              </a:rPr>
              <a:t>Senioriady jest </a:t>
            </a:r>
            <a: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  <a:t>Uniwersytet Trzeciego Wieku i Osób Niepełnosprawnych w Elblągu</a:t>
            </a:r>
            <a:endParaRPr lang="pl-PL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  <a:t>I Senioriada 2008</a:t>
            </a:r>
            <a:endParaRPr lang="pl-PL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04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006" y="1600200"/>
            <a:ext cx="6035988" cy="452596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Spotkanie Seniorów na Placu Słowiańskim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0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5" y="-22"/>
            <a:ext cx="8854518" cy="66408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Warsztaty rękodzieła </a:t>
            </a:r>
            <a:r>
              <a:rPr lang="pl-PL" dirty="0" smtClean="0"/>
              <a:t>artystycznego</a:t>
            </a:r>
            <a:br>
              <a:rPr lang="pl-PL" dirty="0" smtClean="0"/>
            </a:br>
            <a:r>
              <a:rPr lang="pl-PL" dirty="0" smtClean="0"/>
              <a:t>techniki różne</a:t>
            </a:r>
            <a:endParaRPr lang="pl-PL" dirty="0"/>
          </a:p>
        </p:txBody>
      </p:sp>
      <p:pic>
        <p:nvPicPr>
          <p:cNvPr id="4098" name="Picture 2" descr="C:\Documents and Settings\USER\Moje dokumenty\Moje obrazy\Picasa\Eksport\do biuletynu Euhe\Warsztaty rekodzieła artystyczneg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4500594" cy="3234716"/>
          </a:xfrm>
          <a:prstGeom prst="rect">
            <a:avLst/>
          </a:prstGeom>
          <a:noFill/>
        </p:spPr>
      </p:pic>
      <p:pic>
        <p:nvPicPr>
          <p:cNvPr id="2" name="Picture 2" descr="C:\Documents and Settings\USER\Moje dokumenty\Moje obrazy\Picasa\Eksport\płytka od pani Ratajewskiej 2010\Obraz 0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85926"/>
            <a:ext cx="3539647" cy="4130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DSC00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01" y="107101"/>
            <a:ext cx="8429727" cy="6608047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słuchacze Utwion2008 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39" y="53522"/>
            <a:ext cx="8501165" cy="659018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Przemarsz ulicami Elbląga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05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DSC005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8" y="124960"/>
            <a:ext cx="8691666" cy="651875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354322"/>
            <a:ext cx="8572560" cy="642942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5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53555"/>
            <a:ext cx="8640204" cy="648015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 descr="DSC00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32134"/>
            <a:ext cx="8501122" cy="6222642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51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524892" cy="642942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W Senioriadzie uczestniczyła młodzież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słuchacze Utwion2008 1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  <a:latin typeface="Lucida Handwriting" pitchFamily="66" charset="0"/>
              </a:rPr>
              <a:t>II Senioriada 2009</a:t>
            </a:r>
            <a:endParaRPr lang="pl-PL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</p:txBody>
      </p:sp>
      <p:pic>
        <p:nvPicPr>
          <p:cNvPr id="4" name="Symbol zastępczy zawartości 3" descr="PA010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Moje dokumenty\Moje obrazy\warsztaty rekodzieła\IMG_01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8786874" cy="6119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9369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8667768" cy="650082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Konkurs na najładniejszy kapelusz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94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307" y="1882775"/>
            <a:ext cx="6097385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Konkurs na najpiękniejsze kapelusze rozstrzygnięty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9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307" y="1882775"/>
            <a:ext cx="6097385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Występy naszych słuchaczek oczywiście </a:t>
            </a:r>
            <a:b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</a:br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w kapeluszach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Symbol zastępczy zawartości 3" descr="DSC09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882775"/>
            <a:ext cx="6096000" cy="4572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solidFill>
                  <a:srgbClr val="FF0000"/>
                </a:solidFill>
                <a:latin typeface="Lucida Handwriting" pitchFamily="66" charset="0"/>
              </a:rPr>
              <a:t>III Senioriada </a:t>
            </a:r>
            <a:r>
              <a:rPr lang="pl-PL" sz="4800" dirty="0" smtClean="0">
                <a:solidFill>
                  <a:srgbClr val="FF0000"/>
                </a:solidFill>
                <a:latin typeface="Lucida Handwriting" pitchFamily="66" charset="0"/>
              </a:rPr>
              <a:t>2010</a:t>
            </a:r>
            <a:endParaRPr lang="pl-PL" sz="4800" dirty="0">
              <a:solidFill>
                <a:srgbClr val="FF0000"/>
              </a:solidFill>
              <a:latin typeface="Lucida Handwriting" pitchFamily="66" charset="0"/>
            </a:endParaRPr>
          </a:p>
        </p:txBody>
      </p:sp>
      <p:pic>
        <p:nvPicPr>
          <p:cNvPr id="3" name="Obraz 2" descr="zdjecia sen.2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7" y="1571612"/>
            <a:ext cx="7064442" cy="47148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Rzecznik praw osób starszych Stanisław Puchalski powitał Seniorów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785786" y="2214554"/>
            <a:ext cx="7286676" cy="424025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 descr="sen.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428736"/>
            <a:ext cx="7239019" cy="5429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en.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en.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Kajmer Sen.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74541"/>
            <a:ext cx="10358414" cy="7632541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Moje dokumenty\Moje obrazy\Senioriada 2010\DSC06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446088"/>
            <a:ext cx="8945563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Warsztaty rękodzieła artystycznego </a:t>
            </a:r>
            <a:r>
              <a:rPr lang="pl-PL" dirty="0" smtClean="0"/>
              <a:t> haft</a:t>
            </a:r>
            <a:endParaRPr lang="pl-PL" dirty="0"/>
          </a:p>
        </p:txBody>
      </p:sp>
      <p:pic>
        <p:nvPicPr>
          <p:cNvPr id="27650" name="Picture 2" descr="C:\Documents and Settings\Marcin\Moje dokumenty\Moje obrazy\Picasa\Eksport\2010.03.24_rekodzielo haft\PICT0032-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4429156" cy="4071966"/>
          </a:xfrm>
          <a:prstGeom prst="rect">
            <a:avLst/>
          </a:prstGeom>
          <a:noFill/>
        </p:spPr>
      </p:pic>
      <p:pic>
        <p:nvPicPr>
          <p:cNvPr id="27651" name="Picture 3" descr="C:\Documents and Settings\Marcin\Moje dokumenty\Moje obrazy\Picasa\Eksport\2010.03.24_rekodzielo haft\PICT00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428628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Kajmer Sen.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en.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Panie w strojach z epoki rozdawały cukierki z losami na loterię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54536"/>
            <a:ext cx="8215370" cy="5103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Panie w strojach z epoki rozdawały cukierki z losami na loterię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9" name="Obraz 8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754536"/>
            <a:ext cx="8215370" cy="51034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en.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084" y="0"/>
            <a:ext cx="10275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en.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571500"/>
            <a:ext cx="856297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tx2">
                    <a:lumMod val="10000"/>
                  </a:schemeClr>
                </a:solidFill>
                <a:latin typeface="Lucida Handwriting" pitchFamily="66" charset="0"/>
              </a:rPr>
              <a:t>Chóry z Klubów Seniora uświetniły Senioriadę</a:t>
            </a:r>
            <a:endParaRPr lang="pl-PL" sz="2800" dirty="0">
              <a:solidFill>
                <a:schemeClr val="tx2">
                  <a:lumMod val="10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3" name="Obraz 2" descr="sen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Moje dokumenty\Moje obrazy\Senioriada 2010\DSC07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446088"/>
            <a:ext cx="8945563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dirty="0" smtClean="0">
                <a:latin typeface="Lucida Handwriting" pitchFamily="66" charset="0"/>
              </a:rPr>
              <a:t>Występ gości </a:t>
            </a:r>
            <a:br>
              <a:rPr lang="pl-PL" sz="3600" dirty="0" smtClean="0">
                <a:latin typeface="Lucida Handwriting" pitchFamily="66" charset="0"/>
              </a:rPr>
            </a:br>
            <a:r>
              <a:rPr lang="pl-PL" sz="3600" dirty="0" smtClean="0">
                <a:latin typeface="Lucida Handwriting" pitchFamily="66" charset="0"/>
              </a:rPr>
              <a:t>z Kaliningradu</a:t>
            </a:r>
            <a:endParaRPr lang="pl-PL" sz="3600" dirty="0">
              <a:latin typeface="Lucida Handwriting" pitchFamily="66" charset="0"/>
            </a:endParaRPr>
          </a:p>
        </p:txBody>
      </p:sp>
      <p:pic>
        <p:nvPicPr>
          <p:cNvPr id="1026" name="Picture 2" descr="C:\Documents and Settings\USER\Moje dokumenty\Moje obrazy\Senioriada 2010\DSC07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7231051" cy="4767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Moje dokumenty\Moje obrazy\Senioriada 2010\DSC07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25" y="446088"/>
            <a:ext cx="8945563" cy="5964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613</Words>
  <Application>Microsoft Office PowerPoint</Application>
  <PresentationFormat>Pokaz na ekranie (4:3)</PresentationFormat>
  <Paragraphs>110</Paragraphs>
  <Slides>103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103</vt:i4>
      </vt:variant>
    </vt:vector>
  </HeadingPairs>
  <TitlesOfParts>
    <vt:vector size="104" baseType="lpstr">
      <vt:lpstr>Motyw pakietu Office</vt:lpstr>
      <vt:lpstr>Uniwersytet Trzeciego Wieku i Osób Niepełnosprawnych w Elblągu</vt:lpstr>
      <vt:lpstr>Dobiegł końca 12 rok działalności naszego Uniwersytetu</vt:lpstr>
      <vt:lpstr>Pozwólcie Państwo, że krótko podsumujemy  10 miesięcy wspólnej nauki, zabawy i spotkań</vt:lpstr>
      <vt:lpstr>Jak zwykle każdy wtorek był dniem spotkań wykładowych w sali Elbląskiej Uczelni Humanistyczno-Ekonomicznej </vt:lpstr>
      <vt:lpstr>Wykłady były bardzo różnorodne. Dotyczyły takich dziedzin jak zdrowie, prawo, sztuka, ekologia, bezpieczeństwo, fizyka, historia, filozofia, geografia i wiele innych.</vt:lpstr>
      <vt:lpstr>Przez pozostałe dni w tygodniu odbywały się zajęcia w sekcjach zainteresowań   W tym roku były to:  </vt:lpstr>
      <vt:lpstr>Warsztaty rękodzieła artystycznego techniki różne</vt:lpstr>
      <vt:lpstr>Slajd 8</vt:lpstr>
      <vt:lpstr>Warsztaty rękodzieła artystycznego  haft</vt:lpstr>
      <vt:lpstr>Gimnastyka rehabilitacyjna</vt:lpstr>
      <vt:lpstr>Basen pływanie</vt:lpstr>
      <vt:lpstr>Aqua aerobik</vt:lpstr>
      <vt:lpstr>Zajęcia komputerowe</vt:lpstr>
      <vt:lpstr> Lektoraty:  język angielski język niemiecki  </vt:lpstr>
      <vt:lpstr>Muzykoterapia</vt:lpstr>
      <vt:lpstr>Paneurytmia</vt:lpstr>
      <vt:lpstr>Warsztaty malarskie </vt:lpstr>
      <vt:lpstr>Plener malarski</vt:lpstr>
      <vt:lpstr>Malownicze pejzaże  nad jeziorem Narie/Morąga</vt:lpstr>
      <vt:lpstr>Nordic walking</vt:lpstr>
      <vt:lpstr>Tenis stołowy</vt:lpstr>
      <vt:lpstr>Piosenka biesiadna</vt:lpstr>
      <vt:lpstr>Kółko teatralne</vt:lpstr>
      <vt:lpstr>Warsztaty relaksacyjne</vt:lpstr>
      <vt:lpstr>Nie samą nauką człowiek żyje, więc nasz rok akademicki obfitował  w jeszcze inne wydarzenia…</vt:lpstr>
      <vt:lpstr>Zabawa andrzejkowa</vt:lpstr>
      <vt:lpstr>Zabawa andrzejkowa</vt:lpstr>
      <vt:lpstr>Slajd 28</vt:lpstr>
      <vt:lpstr>Zawody pływackie </vt:lpstr>
      <vt:lpstr>Slajd 30</vt:lpstr>
      <vt:lpstr>Zabawa karnawałowa </vt:lpstr>
      <vt:lpstr>Slajd 32</vt:lpstr>
      <vt:lpstr>Zabawa  walentynkowa</vt:lpstr>
      <vt:lpstr>Zabawa   walentynkowa</vt:lpstr>
      <vt:lpstr>Koncert fortepianowy</vt:lpstr>
      <vt:lpstr>Miho Kurihara – pianistka z Japonii</vt:lpstr>
      <vt:lpstr>Nasze aktywnie działające sekcje artystyczne organizowały wystawy i kiermasze  swoich prac :</vt:lpstr>
      <vt:lpstr>Wystawa Jesienne impresje</vt:lpstr>
      <vt:lpstr>Wystawa batików</vt:lpstr>
      <vt:lpstr>Wystawa rękodzieła artystycznego </vt:lpstr>
      <vt:lpstr>Kiermasz ozdób świątecznych</vt:lpstr>
      <vt:lpstr>Kiermasz ozdób świątecznych</vt:lpstr>
      <vt:lpstr>Kurs pierwszej pomocy</vt:lpstr>
      <vt:lpstr>Tydzień osób niepełnosprawnych</vt:lpstr>
      <vt:lpstr>…oraz prezentowaliśmy na scenie swoje umiejętności artystyczne</vt:lpstr>
      <vt:lpstr>Biesiada country</vt:lpstr>
      <vt:lpstr>Biesiada country</vt:lpstr>
      <vt:lpstr>Biesiada country</vt:lpstr>
      <vt:lpstr>Turniej tenisa stołowego</vt:lpstr>
      <vt:lpstr>Turniej tenisa stołowego</vt:lpstr>
      <vt:lpstr>Turniej tenisa stołowego</vt:lpstr>
      <vt:lpstr>Turniej tenisa stołowego</vt:lpstr>
      <vt:lpstr>Wycieczka do Pelplina i Tczewa</vt:lpstr>
      <vt:lpstr>Kaszuby </vt:lpstr>
      <vt:lpstr>Sandomierz </vt:lpstr>
      <vt:lpstr>Slajd 56</vt:lpstr>
      <vt:lpstr>Festyn rodzinny</vt:lpstr>
      <vt:lpstr>Festyn rodzinny</vt:lpstr>
      <vt:lpstr>Festyn rodzinny</vt:lpstr>
      <vt:lpstr>Slajd 60</vt:lpstr>
      <vt:lpstr>Wyjazd do Suchacza</vt:lpstr>
      <vt:lpstr>Wyjazd do Suchacza</vt:lpstr>
      <vt:lpstr>Slajd 63</vt:lpstr>
      <vt:lpstr>Slajd 64</vt:lpstr>
      <vt:lpstr>Integracja Seniorów  Senioriada</vt:lpstr>
      <vt:lpstr>Co to jest Senioriada ?</vt:lpstr>
      <vt:lpstr>I Senioriada 2008</vt:lpstr>
      <vt:lpstr>Spotkanie Seniorów na Placu Słowiańskim</vt:lpstr>
      <vt:lpstr>Slajd 69</vt:lpstr>
      <vt:lpstr>Slajd 70</vt:lpstr>
      <vt:lpstr>Slajd 71</vt:lpstr>
      <vt:lpstr>Przemarsz ulicami Elbląga</vt:lpstr>
      <vt:lpstr>Slajd 73</vt:lpstr>
      <vt:lpstr>Slajd 74</vt:lpstr>
      <vt:lpstr>Slajd 75</vt:lpstr>
      <vt:lpstr>Slajd 76</vt:lpstr>
      <vt:lpstr>Slajd 77</vt:lpstr>
      <vt:lpstr>W Senioriadzie uczestniczyła młodzież</vt:lpstr>
      <vt:lpstr>II Senioriada 2009</vt:lpstr>
      <vt:lpstr>Slajd 80</vt:lpstr>
      <vt:lpstr>Konkurs na najładniejszy kapelusz</vt:lpstr>
      <vt:lpstr>Konkurs na najpiękniejsze kapelusze rozstrzygnięty</vt:lpstr>
      <vt:lpstr>Występy naszych słuchaczek oczywiście  w kapeluszach</vt:lpstr>
      <vt:lpstr>III Senioriada 2010</vt:lpstr>
      <vt:lpstr>Rzecznik praw osób starszych Stanisław Puchalski powitał Seniorów</vt:lpstr>
      <vt:lpstr>Slajd 86</vt:lpstr>
      <vt:lpstr>Slajd 87</vt:lpstr>
      <vt:lpstr>Slajd 88</vt:lpstr>
      <vt:lpstr>Slajd 89</vt:lpstr>
      <vt:lpstr>Slajd 90</vt:lpstr>
      <vt:lpstr>Slajd 91</vt:lpstr>
      <vt:lpstr>Panie w strojach z epoki rozdawały cukierki z losami na loterię</vt:lpstr>
      <vt:lpstr>Panie w strojach z epoki rozdawały cukierki z losami na loterię</vt:lpstr>
      <vt:lpstr>Slajd 94</vt:lpstr>
      <vt:lpstr>Slajd 95</vt:lpstr>
      <vt:lpstr>Chóry z Klubów Seniora uświetniły Senioriadę</vt:lpstr>
      <vt:lpstr>Slajd 97</vt:lpstr>
      <vt:lpstr>Występ gości  z Kaliningradu</vt:lpstr>
      <vt:lpstr>Slajd 99</vt:lpstr>
      <vt:lpstr>Slajd 100</vt:lpstr>
      <vt:lpstr>Slajd 101</vt:lpstr>
      <vt:lpstr>Walc angielski w wykonaniu naszych słuchaczy</vt:lpstr>
      <vt:lpstr> IV Senioriada 2011  3 października 2011  10:00    Zbiórka Seniorów przy Bramie Targowej,       wręczenie kluczy do miasta przez Prezydenta Elbląga, wspólne zdjęcie,  przemarsz ulicami miasta  11:00  Teatr im. A.Sewruka–uroczysta akademia  Zapraszamy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Uniwersytet Trzeciego Wieku i Osób Niepełnosprawnych w Elblągu</dc:title>
  <dc:creator>Reszka</dc:creator>
  <cp:lastModifiedBy>UnionIIIwieku</cp:lastModifiedBy>
  <cp:revision>87</cp:revision>
  <dcterms:created xsi:type="dcterms:W3CDTF">2010-05-31T21:00:41Z</dcterms:created>
  <dcterms:modified xsi:type="dcterms:W3CDTF">2011-09-15T16:57:35Z</dcterms:modified>
</cp:coreProperties>
</file>