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5086AE-2E45-4EE2-A6C5-36A312470FBB}" type="datetimeFigureOut">
              <a:rPr lang="pl-PL" smtClean="0"/>
              <a:t>2011-09-14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DA3FB1-C525-4DE3-815F-7CFFF2501B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1439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DA3FB1-C525-4DE3-815F-7CFFF2501BE6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086432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DA3FB1-C525-4DE3-815F-7CFFF2501BE6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8071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A840D-C2F2-445A-8DE1-1F9B970B3B6B}" type="datetimeFigureOut">
              <a:rPr lang="pl-PL" smtClean="0"/>
              <a:t>2011-09-14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4D2F4-0FC5-4E08-8D35-1D8AC9D8604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A840D-C2F2-445A-8DE1-1F9B970B3B6B}" type="datetimeFigureOut">
              <a:rPr lang="pl-PL" smtClean="0"/>
              <a:t>2011-09-14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4D2F4-0FC5-4E08-8D35-1D8AC9D8604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A840D-C2F2-445A-8DE1-1F9B970B3B6B}" type="datetimeFigureOut">
              <a:rPr lang="pl-PL" smtClean="0"/>
              <a:t>2011-09-14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4D2F4-0FC5-4E08-8D35-1D8AC9D8604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A840D-C2F2-445A-8DE1-1F9B970B3B6B}" type="datetimeFigureOut">
              <a:rPr lang="pl-PL" smtClean="0"/>
              <a:t>2011-09-14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4D2F4-0FC5-4E08-8D35-1D8AC9D8604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A840D-C2F2-445A-8DE1-1F9B970B3B6B}" type="datetimeFigureOut">
              <a:rPr lang="pl-PL" smtClean="0"/>
              <a:t>2011-09-14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4D2F4-0FC5-4E08-8D35-1D8AC9D8604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A840D-C2F2-445A-8DE1-1F9B970B3B6B}" type="datetimeFigureOut">
              <a:rPr lang="pl-PL" smtClean="0"/>
              <a:t>2011-09-14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4D2F4-0FC5-4E08-8D35-1D8AC9D8604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A840D-C2F2-445A-8DE1-1F9B970B3B6B}" type="datetimeFigureOut">
              <a:rPr lang="pl-PL" smtClean="0"/>
              <a:t>2011-09-14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4D2F4-0FC5-4E08-8D35-1D8AC9D8604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A840D-C2F2-445A-8DE1-1F9B970B3B6B}" type="datetimeFigureOut">
              <a:rPr lang="pl-PL" smtClean="0"/>
              <a:t>2011-09-14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4D2F4-0FC5-4E08-8D35-1D8AC9D8604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A840D-C2F2-445A-8DE1-1F9B970B3B6B}" type="datetimeFigureOut">
              <a:rPr lang="pl-PL" smtClean="0"/>
              <a:t>2011-09-14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4D2F4-0FC5-4E08-8D35-1D8AC9D8604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A840D-C2F2-445A-8DE1-1F9B970B3B6B}" type="datetimeFigureOut">
              <a:rPr lang="pl-PL" smtClean="0"/>
              <a:t>2011-09-14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4D2F4-0FC5-4E08-8D35-1D8AC9D8604B}" type="slidenum">
              <a:rPr lang="pl-PL" smtClean="0"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A840D-C2F2-445A-8DE1-1F9B970B3B6B}" type="datetimeFigureOut">
              <a:rPr lang="pl-PL" smtClean="0"/>
              <a:t>2011-09-14</a:t>
            </a:fld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D4D2F4-0FC5-4E08-8D35-1D8AC9D8604B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9D4D2F4-0FC5-4E08-8D35-1D8AC9D8604B}" type="slidenum">
              <a:rPr lang="pl-PL" smtClean="0"/>
              <a:t>‹#›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86A840D-C2F2-445A-8DE1-1F9B970B3B6B}" type="datetimeFigureOut">
              <a:rPr lang="pl-PL" smtClean="0"/>
              <a:t>2011-09-14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2564904"/>
            <a:ext cx="7992888" cy="2592288"/>
          </a:xfrm>
        </p:spPr>
        <p:txBody>
          <a:bodyPr/>
          <a:lstStyle/>
          <a:p>
            <a:pPr algn="ctr"/>
            <a:r>
              <a:rPr lang="pl-PL" sz="4800" dirty="0" smtClean="0"/>
              <a:t>Formy wsparcia </a:t>
            </a:r>
            <a:br>
              <a:rPr lang="pl-PL" sz="4800" dirty="0" smtClean="0"/>
            </a:br>
            <a:r>
              <a:rPr lang="pl-PL" sz="4800" dirty="0" smtClean="0"/>
              <a:t>dla osób starszych </a:t>
            </a:r>
            <a:br>
              <a:rPr lang="pl-PL" sz="4800" dirty="0" smtClean="0"/>
            </a:br>
            <a:r>
              <a:rPr lang="pl-PL" sz="4800" dirty="0" smtClean="0"/>
              <a:t>na przykładzie Miasta Gdańska</a:t>
            </a:r>
            <a:endParaRPr lang="pl-PL" sz="48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   </a:t>
            </a:r>
            <a:endParaRPr lang="pl-PL" dirty="0"/>
          </a:p>
        </p:txBody>
      </p:sp>
      <p:pic>
        <p:nvPicPr>
          <p:cNvPr id="5" name="Picture 8" descr="LOGOGDAN"/>
          <p:cNvPicPr>
            <a:picLocks noChangeAspect="1" noChangeArrowheads="1"/>
          </p:cNvPicPr>
          <p:nvPr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78538"/>
            <a:ext cx="2366268" cy="1386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/>
          <p:cNvSpPr/>
          <p:nvPr/>
        </p:nvSpPr>
        <p:spPr>
          <a:xfrm>
            <a:off x="1619672" y="1700808"/>
            <a:ext cx="58681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>
                <a:latin typeface="Tahoma" pitchFamily="34" charset="0"/>
              </a:rPr>
              <a:t>Miejski Ośrodek Pomocy Społecznej w Gdańsku</a:t>
            </a:r>
            <a:r>
              <a:rPr lang="pl-PL" dirty="0">
                <a:latin typeface="Bookman Old Style" pitchFamily="18" charset="0"/>
              </a:rPr>
              <a:t/>
            </a:r>
            <a:br>
              <a:rPr lang="pl-PL" dirty="0">
                <a:latin typeface="Bookman Old Style" pitchFamily="18" charset="0"/>
              </a:rPr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9598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620000" cy="1143000"/>
          </a:xfrm>
        </p:spPr>
        <p:txBody>
          <a:bodyPr/>
          <a:lstStyle/>
          <a:p>
            <a:pPr algn="ctr"/>
            <a:r>
              <a:rPr lang="pl-PL" dirty="0"/>
              <a:t>Działania na rzecz aktywizacji osób starszych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lvl="0" indent="0">
              <a:buNone/>
            </a:pPr>
            <a:r>
              <a:rPr lang="pl-PL" u="sng" dirty="0"/>
              <a:t>Asystent osoby niepełnosprawnej i starszej,</a:t>
            </a:r>
            <a:endParaRPr lang="pl-PL" dirty="0"/>
          </a:p>
          <a:p>
            <a:pPr marL="114300" indent="0" eaLnBrk="0" fontAlgn="base" hangingPunct="0">
              <a:buNone/>
            </a:pPr>
            <a:r>
              <a:rPr lang="pl-PL" dirty="0"/>
              <a:t>Zadaniem </a:t>
            </a:r>
            <a:r>
              <a:rPr lang="pl-PL" b="1" dirty="0"/>
              <a:t>Asystenta osobistego </a:t>
            </a:r>
            <a:r>
              <a:rPr lang="pl-PL" dirty="0"/>
              <a:t>jest umożliwienie osobie niepełnosprawnej i starszej aktywne uczestnictwo  w życiu społecznym. Zadanie realizowane jest od dwóch lat przez organizację pozarządową (Fundacja Marcus). Asystent pomaga</a:t>
            </a:r>
            <a:r>
              <a:rPr lang="pl-PL" b="1" dirty="0"/>
              <a:t> </a:t>
            </a:r>
            <a:r>
              <a:rPr lang="pl-PL" dirty="0"/>
              <a:t>osobie niepełnosprawnej i starszej w:</a:t>
            </a:r>
          </a:p>
          <a:p>
            <a:pPr lvl="0" eaLnBrk="0" fontAlgn="base" hangingPunct="0"/>
            <a:r>
              <a:rPr lang="pl-PL" dirty="0"/>
              <a:t>dotarciu w wybrane miejsca (do placówek rehabilitacyjnych, leczniczych, do ośrodków wsparcia),</a:t>
            </a:r>
          </a:p>
          <a:p>
            <a:pPr lvl="0" eaLnBrk="0" fontAlgn="base" hangingPunct="0"/>
            <a:r>
              <a:rPr lang="pl-PL" dirty="0"/>
              <a:t>załatwianiu spraw urzędowych,</a:t>
            </a:r>
          </a:p>
          <a:p>
            <a:pPr lvl="0" eaLnBrk="0" fontAlgn="base" hangingPunct="0"/>
            <a:r>
              <a:rPr lang="pl-PL" dirty="0"/>
              <a:t>załatwianiu codziennych spraw (np. w wizycie u fryzjera, na zakupach),</a:t>
            </a:r>
          </a:p>
          <a:p>
            <a:pPr lvl="0"/>
            <a:r>
              <a:rPr lang="pl-PL" dirty="0"/>
              <a:t>aktywnym udziale w życiu społecznym i kulturalnym (np. teatr, kino, muzeum).</a:t>
            </a:r>
          </a:p>
          <a:p>
            <a:r>
              <a:rPr lang="pl-PL" dirty="0"/>
              <a:t>Z usług asystenta w roku 2010 skorzystało </a:t>
            </a:r>
            <a:r>
              <a:rPr lang="pl-PL" b="1" dirty="0"/>
              <a:t>103 osoby, </a:t>
            </a:r>
            <a:r>
              <a:rPr lang="pl-PL" dirty="0"/>
              <a:t>którym udzielono</a:t>
            </a:r>
            <a:r>
              <a:rPr lang="pl-PL" b="1" dirty="0"/>
              <a:t> 1060 świadczeń.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4948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7620000" cy="1143000"/>
          </a:xfrm>
        </p:spPr>
        <p:txBody>
          <a:bodyPr/>
          <a:lstStyle/>
          <a:p>
            <a:pPr algn="ctr"/>
            <a:r>
              <a:rPr lang="pl-PL" dirty="0"/>
              <a:t>Działania na rzecz aktywizacji osób starszych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600200"/>
            <a:ext cx="7897688" cy="4997152"/>
          </a:xfrm>
        </p:spPr>
        <p:txBody>
          <a:bodyPr>
            <a:normAutofit fontScale="70000" lnSpcReduction="20000"/>
          </a:bodyPr>
          <a:lstStyle/>
          <a:p>
            <a:pPr marL="114300" lvl="0" indent="0">
              <a:buNone/>
            </a:pPr>
            <a:r>
              <a:rPr lang="pl-PL" u="sng" dirty="0"/>
              <a:t>Projekty i imprezy na rzecz środowiska osób starszych, </a:t>
            </a:r>
            <a:endParaRPr lang="pl-PL" dirty="0"/>
          </a:p>
          <a:p>
            <a:pPr lvl="0"/>
            <a:r>
              <a:rPr lang="pl-PL" dirty="0"/>
              <a:t>Bal Seniora – coroczna impreza dla wyróżniających się Seniorów, uczestników ośrodków wsparcia, mieszkańców domów pomocy społecznej, członków klubów seniora (w 2010 roku udział wzięło </a:t>
            </a:r>
            <a:r>
              <a:rPr lang="pl-PL" b="1" dirty="0"/>
              <a:t>240 seniorów)</a:t>
            </a:r>
            <a:r>
              <a:rPr lang="pl-PL" dirty="0"/>
              <a:t>; </a:t>
            </a:r>
            <a:endParaRPr lang="pl-PL" dirty="0" smtClean="0"/>
          </a:p>
          <a:p>
            <a:pPr lvl="0"/>
            <a:r>
              <a:rPr lang="pl-PL" dirty="0" smtClean="0"/>
              <a:t>Festiwal </a:t>
            </a:r>
            <a:r>
              <a:rPr lang="pl-PL" dirty="0" err="1"/>
              <a:t>Pozapozy</a:t>
            </a:r>
            <a:r>
              <a:rPr lang="pl-PL" dirty="0"/>
              <a:t> –  coroczny festiwal twórczości osób niepełnosprawnych i starszych</a:t>
            </a:r>
            <a:br>
              <a:rPr lang="pl-PL" dirty="0"/>
            </a:br>
            <a:r>
              <a:rPr lang="pl-PL" dirty="0"/>
              <a:t> (w 2010 roku udział wzięło około </a:t>
            </a:r>
            <a:r>
              <a:rPr lang="pl-PL" b="1" dirty="0"/>
              <a:t>150 osób</a:t>
            </a:r>
            <a:r>
              <a:rPr lang="pl-PL" dirty="0"/>
              <a:t>); </a:t>
            </a:r>
            <a:endParaRPr lang="pl-PL" dirty="0" smtClean="0"/>
          </a:p>
          <a:p>
            <a:pPr lvl="0"/>
            <a:r>
              <a:rPr lang="pl-PL" dirty="0" smtClean="0"/>
              <a:t>Impreza </a:t>
            </a:r>
            <a:r>
              <a:rPr lang="pl-PL" dirty="0"/>
              <a:t>edukacyjna realizowana przez Dzienny Dom Pomocy w Gdańsku przy  </a:t>
            </a:r>
            <a:r>
              <a:rPr lang="pl-PL" dirty="0" smtClean="0"/>
              <a:t> </a:t>
            </a:r>
            <a:r>
              <a:rPr lang="pl-PL" dirty="0"/>
              <a:t>ul. Sterniczej 2  „Aktywny seniorze – pokaż co potrafisz” - (w 2010 roku udział wzięło około </a:t>
            </a:r>
            <a:r>
              <a:rPr lang="pl-PL" b="1" dirty="0"/>
              <a:t>150 osób</a:t>
            </a:r>
            <a:r>
              <a:rPr lang="pl-PL" dirty="0"/>
              <a:t>);</a:t>
            </a:r>
          </a:p>
          <a:p>
            <a:pPr lvl="0"/>
            <a:r>
              <a:rPr lang="pl-PL" dirty="0"/>
              <a:t>Coroczny konkurs literacko – artystyczny „Ocalić wspomnienia” dla seniorów, min. Dyktando dla Seniorów – realizowane przez Dom Pomocy Społecznej w Gdańsku przy </a:t>
            </a:r>
            <a:r>
              <a:rPr lang="pl-PL" dirty="0" smtClean="0"/>
              <a:t>ul</a:t>
            </a:r>
            <a:r>
              <a:rPr lang="pl-PL" dirty="0"/>
              <a:t>. Polanki 121 - (w 2010 roku udział wzięło około </a:t>
            </a:r>
            <a:r>
              <a:rPr lang="pl-PL" b="1" dirty="0"/>
              <a:t>160 osób </a:t>
            </a:r>
            <a:r>
              <a:rPr lang="pl-PL" dirty="0"/>
              <a:t>z województwa pomorskiego);</a:t>
            </a:r>
          </a:p>
          <a:p>
            <a:pPr lvl="0"/>
            <a:r>
              <a:rPr lang="pl-PL" dirty="0"/>
              <a:t>Pokaz  mody  dla seniorów został zrealizowany przez Dom Pomocy Społecznej w Gdańsku przy ul. Hożej 4;</a:t>
            </a:r>
          </a:p>
          <a:p>
            <a:pPr lvl="0"/>
            <a:r>
              <a:rPr lang="pl-PL" dirty="0"/>
              <a:t> „Z Kulturą na Ty” – bezpłatne bilety do kina i teatru;</a:t>
            </a:r>
          </a:p>
          <a:p>
            <a:pPr lvl="0"/>
            <a:r>
              <a:rPr lang="pl-PL" dirty="0"/>
              <a:t>W ramach projektu „Systematycznie do Celu” organizacja spotkań integracyjno – edukacyjnych „Lokator – prawa i obowiązki”;</a:t>
            </a:r>
          </a:p>
          <a:p>
            <a:pPr lvl="0"/>
            <a:r>
              <a:rPr lang="pl-PL" dirty="0"/>
              <a:t> „Babcia, Dziadek z półkolonii” cykliczny projekt realizowany w Domu Pomocy Społecznej w Gdańsku, ul. Hoża 4 ;</a:t>
            </a:r>
          </a:p>
          <a:p>
            <a:pPr lvl="0"/>
            <a:r>
              <a:rPr lang="pl-PL" dirty="0"/>
              <a:t>Koncerty muzyczne w wykonaniu studentów i wykładowców akademii Muzycznej realizowane przez Dzienny Dom Pomocy w Gdańsku przy ul. Wajdeloty 28 A  „Muzyka łączy pokolenia”;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2601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620000" cy="1143000"/>
          </a:xfrm>
        </p:spPr>
        <p:txBody>
          <a:bodyPr/>
          <a:lstStyle/>
          <a:p>
            <a:pPr algn="ctr"/>
            <a:r>
              <a:rPr lang="pl-PL" dirty="0"/>
              <a:t>Działania na rzecz aktywizacji osób starszych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lvl="0" indent="0">
              <a:buNone/>
            </a:pPr>
            <a:r>
              <a:rPr lang="pl-PL" u="sng" dirty="0"/>
              <a:t>Gdańska Rada Seniorów.</a:t>
            </a:r>
            <a:endParaRPr lang="pl-PL" dirty="0"/>
          </a:p>
          <a:p>
            <a:pPr marL="114300" indent="0">
              <a:buNone/>
            </a:pPr>
            <a:r>
              <a:rPr lang="pl-PL" dirty="0"/>
              <a:t>Dla wypełnienia listy rodzajów wsparcia dla aktywnych seniorów miasta Gdańska konieczne jest wymienienie Gdańskiej Rady Seniorów. Rada jest organem doradczym Prezydenta Miasta Gdańska w sprawach dotyczących osób starszych. Jej celem jest konsultowanie decyzji dotyczących seniorów i lobbowanie na rzecz rozwiązań przyjaznych tej grupie wiekowej. Rada stanowi reprezentację interesów seniorów na poziomie lokalnym oraz cenne źródło </a:t>
            </a:r>
            <a:r>
              <a:rPr lang="pl-PL" dirty="0" smtClean="0"/>
              <a:t>wiedzy i </a:t>
            </a:r>
            <a:r>
              <a:rPr lang="pl-PL" dirty="0"/>
              <a:t>doświadczenia, jakie posiadają osoby starsze.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8024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Działania wspierająco-opiekuńcze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lvl="0" indent="0">
              <a:buNone/>
            </a:pPr>
            <a:r>
              <a:rPr lang="pl-PL" u="sng" dirty="0"/>
              <a:t>Usługi opiekuńcze w miejscu zamieszkania,</a:t>
            </a:r>
            <a:endParaRPr lang="pl-PL" dirty="0"/>
          </a:p>
          <a:p>
            <a:pPr marL="114300" indent="0">
              <a:buNone/>
            </a:pPr>
            <a:r>
              <a:rPr lang="pl-PL" b="1" dirty="0"/>
              <a:t>Usługi opiekuńcze lub specjalistyczne usługi opiekuńcze to oferta dla osób starszych, samotnych, które ze względu na zły stan zdrowia lub z innych przyczyn wymagają pomocy osób drugich. </a:t>
            </a:r>
            <a:endParaRPr lang="pl-PL" dirty="0" smtClean="0"/>
          </a:p>
          <a:p>
            <a:pPr marL="114300" indent="0">
              <a:buNone/>
            </a:pPr>
            <a:r>
              <a:rPr lang="pl-PL" dirty="0" smtClean="0"/>
              <a:t>W </a:t>
            </a:r>
            <a:r>
              <a:rPr lang="pl-PL" dirty="0"/>
              <a:t>2010 roku z usług opiekuńczych skorzystało </a:t>
            </a:r>
            <a:r>
              <a:rPr lang="pl-PL" b="1" dirty="0"/>
              <a:t>1013 osób</a:t>
            </a:r>
            <a:r>
              <a:rPr lang="pl-PL" dirty="0"/>
              <a:t>, z usług specjalistycznych – </a:t>
            </a:r>
            <a:r>
              <a:rPr lang="pl-PL" b="1" dirty="0" smtClean="0"/>
              <a:t>124 </a:t>
            </a:r>
            <a:r>
              <a:rPr lang="pl-PL" b="1" dirty="0"/>
              <a:t>osoby</a:t>
            </a:r>
            <a:r>
              <a:rPr lang="pl-PL" dirty="0"/>
              <a:t>, z usług rehabilitacyjnych – </a:t>
            </a:r>
            <a:r>
              <a:rPr lang="pl-PL" b="1" dirty="0"/>
              <a:t>32 osoby</a:t>
            </a:r>
            <a:r>
              <a:rPr lang="pl-PL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4379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Działania wspierająco-opiekuńcze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600200"/>
            <a:ext cx="8064896" cy="4800600"/>
          </a:xfrm>
        </p:spPr>
        <p:txBody>
          <a:bodyPr>
            <a:normAutofit/>
          </a:bodyPr>
          <a:lstStyle/>
          <a:p>
            <a:pPr marL="114300" lvl="0" indent="0">
              <a:buNone/>
            </a:pPr>
            <a:r>
              <a:rPr lang="pl-PL" u="sng" dirty="0"/>
              <a:t>Specjalistyczne formy wsparcia dla osób z chorobą Alzheimera,</a:t>
            </a:r>
            <a:endParaRPr lang="pl-PL" dirty="0"/>
          </a:p>
          <a:p>
            <a:pPr eaLnBrk="0" fontAlgn="base" hangingPunct="0"/>
            <a:r>
              <a:rPr lang="pl-PL" b="1" dirty="0" smtClean="0"/>
              <a:t>Środowiskowy </a:t>
            </a:r>
            <a:r>
              <a:rPr lang="pl-PL" b="1" dirty="0"/>
              <a:t>Dom </a:t>
            </a:r>
            <a:r>
              <a:rPr lang="pl-PL" b="1" dirty="0" smtClean="0"/>
              <a:t>Samopomocy </a:t>
            </a:r>
            <a:r>
              <a:rPr lang="pl-PL" dirty="0" smtClean="0"/>
              <a:t>– Z </a:t>
            </a:r>
            <a:r>
              <a:rPr lang="pl-PL" dirty="0"/>
              <a:t>usług Domu może korzystać </a:t>
            </a:r>
            <a:r>
              <a:rPr lang="pl-PL" b="1" dirty="0"/>
              <a:t>15 osób z chorobą Alzheimera. </a:t>
            </a:r>
            <a:endParaRPr lang="pl-PL" b="1" dirty="0" smtClean="0"/>
          </a:p>
          <a:p>
            <a:pPr eaLnBrk="0" fontAlgn="base" hangingPunct="0"/>
            <a:r>
              <a:rPr lang="pl-PL" b="1" dirty="0" smtClean="0"/>
              <a:t>Miejsca </a:t>
            </a:r>
            <a:r>
              <a:rPr lang="pl-PL" b="1" dirty="0"/>
              <a:t>pobytu dziennego</a:t>
            </a:r>
            <a:r>
              <a:rPr lang="pl-PL" dirty="0"/>
              <a:t> przy Dziennym Domu Pomocy w </a:t>
            </a:r>
            <a:r>
              <a:rPr lang="pl-PL" dirty="0" smtClean="0"/>
              <a:t>Gdańsku,  </a:t>
            </a:r>
            <a:r>
              <a:rPr lang="pl-PL" dirty="0"/>
              <a:t>zapewniają opiekę, wyżywienie, wsparcie psychologiczne i terapię </a:t>
            </a:r>
            <a:r>
              <a:rPr lang="pl-PL" b="1" dirty="0"/>
              <a:t>dla 5 osób z chorobą Alzheimera</a:t>
            </a:r>
            <a:r>
              <a:rPr lang="pl-PL" dirty="0"/>
              <a:t>. Osoby te funkcjonują obok innych uczestników dziennego domu pomocy.</a:t>
            </a:r>
          </a:p>
          <a:p>
            <a:pPr eaLnBrk="0" fontAlgn="base" hangingPunct="0"/>
            <a:r>
              <a:rPr lang="pl-PL" b="1" dirty="0"/>
              <a:t>Punkt informacji i wsparcia </a:t>
            </a:r>
            <a:r>
              <a:rPr lang="pl-PL" dirty="0"/>
              <a:t>dla osób z chorobą Alzheimera i ich opiekunów powstał </a:t>
            </a:r>
            <a:r>
              <a:rPr lang="pl-PL" dirty="0" smtClean="0"/>
              <a:t>w </a:t>
            </a:r>
            <a:r>
              <a:rPr lang="pl-PL" dirty="0"/>
              <a:t>kwietniu 2010 roku i funkcjonuje przy Dziennym Domu Pomocy w </a:t>
            </a:r>
            <a:r>
              <a:rPr lang="pl-PL" dirty="0" smtClean="0"/>
              <a:t>Gdańsku. </a:t>
            </a:r>
            <a:r>
              <a:rPr lang="pl-PL" dirty="0"/>
              <a:t>Udziela wszechstronnego wsparcia osobom z chorobą Alzheimera i ich rodzinom. Z usług punktu w 2010 roku skorzystało </a:t>
            </a:r>
            <a:r>
              <a:rPr lang="pl-PL" b="1" dirty="0"/>
              <a:t>47 osób, </a:t>
            </a:r>
            <a:r>
              <a:rPr lang="pl-PL" dirty="0"/>
              <a:t>którym udzielono 57 porad</a:t>
            </a:r>
            <a:r>
              <a:rPr lang="pl-PL" b="1" dirty="0"/>
              <a:t>.</a:t>
            </a:r>
            <a:endParaRPr lang="pl-PL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0867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Działania wspierająco-opiekuńcze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lvl="0" indent="0">
              <a:buNone/>
            </a:pPr>
            <a:r>
              <a:rPr lang="pl-PL" u="sng" dirty="0"/>
              <a:t>Wypożyczalnia sprzętu rehabilitacyjnego,</a:t>
            </a:r>
            <a:endParaRPr lang="pl-PL" dirty="0"/>
          </a:p>
          <a:p>
            <a:pPr marL="114300" indent="0">
              <a:buNone/>
            </a:pPr>
            <a:r>
              <a:rPr lang="pl-PL" dirty="0"/>
              <a:t>Utworzona w roku 2004 ze środków PFRON w ramach „Programu ograniczania skutków niepełnosprawności”. Aktualnie zadanie realizowane przez organizację </a:t>
            </a:r>
            <a:r>
              <a:rPr lang="pl-PL" dirty="0" smtClean="0"/>
              <a:t>pozarządową.</a:t>
            </a:r>
            <a:br>
              <a:rPr lang="pl-PL" dirty="0" smtClean="0"/>
            </a:br>
            <a:r>
              <a:rPr lang="pl-PL" dirty="0" smtClean="0"/>
              <a:t>Z </a:t>
            </a:r>
            <a:r>
              <a:rPr lang="pl-PL" dirty="0"/>
              <a:t>wypożyczalni mogą korzystać osoby posiadające orzeczenie o niepełnosprawności lub zaświadczenie lekarskie. Wypożyczanie sprzętu jest bezpłatne. </a:t>
            </a:r>
            <a:endParaRPr lang="pl-PL" dirty="0" smtClean="0"/>
          </a:p>
          <a:p>
            <a:pPr marL="114300" indent="0">
              <a:buNone/>
            </a:pPr>
            <a:r>
              <a:rPr lang="pl-PL" dirty="0" smtClean="0"/>
              <a:t>Wypożyczalnia </a:t>
            </a:r>
            <a:r>
              <a:rPr lang="pl-PL" dirty="0"/>
              <a:t>rocznie obsługuje </a:t>
            </a:r>
            <a:r>
              <a:rPr lang="pl-PL" b="1" dirty="0"/>
              <a:t>około 800 osób.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380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Działania wspierająco-opiekuńcze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lvl="0" indent="0">
              <a:buNone/>
            </a:pPr>
            <a:r>
              <a:rPr lang="pl-PL" u="sng" dirty="0"/>
              <a:t>Zadania z zakresu rehabilitacji społecznej,</a:t>
            </a:r>
            <a:endParaRPr lang="pl-PL" dirty="0"/>
          </a:p>
          <a:p>
            <a:pPr marL="114300" indent="0" eaLnBrk="0" fontAlgn="base" hangingPunct="0">
              <a:buNone/>
            </a:pPr>
            <a:r>
              <a:rPr lang="pl-PL" dirty="0"/>
              <a:t>Zadania realizowane ze środków </a:t>
            </a:r>
            <a:r>
              <a:rPr lang="pl-PL" b="1" dirty="0"/>
              <a:t>Państwowego Funduszu Rehabilitacji Osób Niepełnosprawnych. </a:t>
            </a:r>
            <a:r>
              <a:rPr lang="pl-PL" dirty="0"/>
              <a:t>Adresowane do osób niepełnosprawnych, w tym starszych osób niepełnosprawnych. Rocznie udziela się </a:t>
            </a:r>
            <a:r>
              <a:rPr lang="pl-PL" b="1" dirty="0"/>
              <a:t>około 1000 </a:t>
            </a:r>
            <a:r>
              <a:rPr lang="pl-PL" dirty="0"/>
              <a:t>dofinansowań. Są to:</a:t>
            </a:r>
          </a:p>
          <a:p>
            <a:pPr lvl="0" eaLnBrk="0" fontAlgn="base" hangingPunct="0"/>
            <a:r>
              <a:rPr lang="pl-PL" dirty="0"/>
              <a:t>dofinansowanie na likwidację barier architektonicznych, w komunikowaniu się</a:t>
            </a:r>
            <a:br>
              <a:rPr lang="pl-PL" dirty="0"/>
            </a:br>
            <a:r>
              <a:rPr lang="pl-PL" dirty="0"/>
              <a:t> i technicznych,</a:t>
            </a:r>
          </a:p>
          <a:p>
            <a:pPr lvl="0" eaLnBrk="0" fontAlgn="base" hangingPunct="0"/>
            <a:r>
              <a:rPr lang="pl-PL" dirty="0"/>
              <a:t>dofinansowanie do uczestnictwa w turnusie rehabilitacyjnym,</a:t>
            </a:r>
          </a:p>
          <a:p>
            <a:pPr lvl="0" eaLnBrk="0" fontAlgn="base" hangingPunct="0"/>
            <a:r>
              <a:rPr lang="pl-PL" dirty="0"/>
              <a:t>dofinansowanie zaopatrzenia w przedmioty ortopedyczne i środki pomocnicze,</a:t>
            </a:r>
          </a:p>
          <a:p>
            <a:pPr lvl="0" eaLnBrk="0" fontAlgn="base" hangingPunct="0"/>
            <a:r>
              <a:rPr lang="pl-PL" dirty="0"/>
              <a:t>dofinansowanie zaopatrzenia w sprzęt rehabilitacyjny dla osób fizycznych.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9494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620000" cy="1143000"/>
          </a:xfrm>
        </p:spPr>
        <p:txBody>
          <a:bodyPr/>
          <a:lstStyle/>
          <a:p>
            <a:pPr algn="ctr"/>
            <a:r>
              <a:rPr lang="pl-PL" dirty="0" smtClean="0"/>
              <a:t>Opieka całodobowa dla osób starszych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600200"/>
            <a:ext cx="7920880" cy="4800600"/>
          </a:xfrm>
        </p:spPr>
        <p:txBody>
          <a:bodyPr/>
          <a:lstStyle/>
          <a:p>
            <a:pPr marL="114300" lvl="0" indent="0">
              <a:buNone/>
            </a:pPr>
            <a:r>
              <a:rPr lang="pl-PL" u="sng" dirty="0"/>
              <a:t>Zakłady opiekuńczo – lecznicze,</a:t>
            </a:r>
            <a:endParaRPr lang="pl-PL" dirty="0"/>
          </a:p>
          <a:p>
            <a:pPr marL="114300" indent="0">
              <a:buNone/>
            </a:pPr>
            <a:r>
              <a:rPr lang="pl-PL" b="1" dirty="0"/>
              <a:t>Zakłady Opiekuńczo - Lecznicze</a:t>
            </a:r>
            <a:r>
              <a:rPr lang="pl-PL" dirty="0"/>
              <a:t> działają na podstawie umowy z Narodowym Funduszem Zdrowia. </a:t>
            </a:r>
            <a:endParaRPr lang="pl-PL" dirty="0" smtClean="0"/>
          </a:p>
          <a:p>
            <a:pPr marL="114300" indent="0">
              <a:buNone/>
            </a:pPr>
            <a:r>
              <a:rPr lang="pl-PL" dirty="0" smtClean="0"/>
              <a:t>Podstawowym </a:t>
            </a:r>
            <a:r>
              <a:rPr lang="pl-PL" dirty="0"/>
              <a:t>zadaniem Zakładów Opiekuńczo - Leczniczych jest zapewnienie pacjentowi wysokiej jakości świadczonych usług opiekuńczych, skutecznej opieki pielęgniarskiej i zharmonizowanie tych działań z opieką medyczną oraz rehabilitacją. </a:t>
            </a:r>
            <a:br>
              <a:rPr lang="pl-PL" dirty="0"/>
            </a:br>
            <a:r>
              <a:rPr lang="pl-PL" dirty="0"/>
              <a:t>W Gdańsku funkcjonują </a:t>
            </a:r>
            <a:r>
              <a:rPr lang="pl-PL" b="1" dirty="0"/>
              <a:t>4 Zakłady Opiekuńczo – Lecznicze</a:t>
            </a:r>
            <a:r>
              <a:rPr lang="pl-PL" dirty="0"/>
              <a:t> utworzone i prowadzone przez podmioty </a:t>
            </a:r>
            <a:r>
              <a:rPr lang="pl-PL" dirty="0" smtClean="0"/>
              <a:t>niepubliczne.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6676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Opieka całodobowa dla osób starszych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7787208" cy="4800600"/>
          </a:xfrm>
        </p:spPr>
        <p:txBody>
          <a:bodyPr>
            <a:normAutofit/>
          </a:bodyPr>
          <a:lstStyle/>
          <a:p>
            <a:pPr marL="114300" lvl="0" indent="0">
              <a:buNone/>
            </a:pPr>
            <a:r>
              <a:rPr lang="pl-PL" u="sng" dirty="0"/>
              <a:t>Rodzinne domy pomocy,</a:t>
            </a:r>
            <a:endParaRPr lang="pl-PL" dirty="0"/>
          </a:p>
          <a:p>
            <a:pPr marL="114300" indent="0">
              <a:buNone/>
            </a:pPr>
            <a:r>
              <a:rPr lang="pl-PL" dirty="0"/>
              <a:t>Osoba wymagająca z powodu wieku pomocy innych osób może korzystać z usług opiekuńczych i bytowych w formie</a:t>
            </a:r>
            <a:r>
              <a:rPr lang="pl-PL" b="1" dirty="0"/>
              <a:t> rodzinnego domu pomocy, </a:t>
            </a:r>
            <a:r>
              <a:rPr lang="pl-PL" dirty="0"/>
              <a:t>w wypadku braku możliwości zapewnienia usług opiekuńczych w miejscu zamieszkania</a:t>
            </a:r>
            <a:r>
              <a:rPr lang="pl-PL" dirty="0" smtClean="0"/>
              <a:t>.</a:t>
            </a:r>
          </a:p>
          <a:p>
            <a:pPr marL="114300" indent="0">
              <a:buNone/>
            </a:pPr>
            <a:r>
              <a:rPr lang="pl-PL" dirty="0" smtClean="0"/>
              <a:t> </a:t>
            </a:r>
            <a:r>
              <a:rPr lang="pl-PL" dirty="0"/>
              <a:t>W Gdańsku funkcjonują aktualnie </a:t>
            </a:r>
            <a:r>
              <a:rPr lang="pl-PL" dirty="0" smtClean="0"/>
              <a:t>4</a:t>
            </a:r>
            <a:r>
              <a:rPr lang="pl-PL" b="1" dirty="0" smtClean="0"/>
              <a:t> </a:t>
            </a:r>
            <a:r>
              <a:rPr lang="pl-PL" b="1" dirty="0"/>
              <a:t>rodzinne domy pomocy, dysponujące  27 miejscami.</a:t>
            </a:r>
            <a:r>
              <a:rPr lang="pl-PL" dirty="0"/>
              <a:t> </a:t>
            </a:r>
            <a:endParaRPr lang="pl-PL" dirty="0" smtClean="0"/>
          </a:p>
          <a:p>
            <a:pPr marL="114300" indent="0">
              <a:buNone/>
            </a:pPr>
            <a:r>
              <a:rPr lang="pl-PL" dirty="0" smtClean="0"/>
              <a:t>Rodzinny </a:t>
            </a:r>
            <a:r>
              <a:rPr lang="pl-PL" dirty="0"/>
              <a:t>dom pomocy jest ofertą dla osób, które nie mogą się odnaleźć w dużych zinstytucjonalizowanych domach pomocy społecznej. </a:t>
            </a:r>
            <a:endParaRPr lang="pl-PL" dirty="0" smtClean="0"/>
          </a:p>
          <a:p>
            <a:pPr marL="114300" indent="0">
              <a:buNone/>
            </a:pPr>
            <a:r>
              <a:rPr lang="pl-PL" dirty="0" smtClean="0"/>
              <a:t>Koszty </a:t>
            </a:r>
            <a:r>
              <a:rPr lang="pl-PL" dirty="0"/>
              <a:t>utrzymania w rodzinnych domach pomocy na terenie Gdańska są o około 25% niższe niż w domach pomocy społecznej. </a:t>
            </a:r>
          </a:p>
        </p:txBody>
      </p:sp>
    </p:spTree>
    <p:extLst>
      <p:ext uri="{BB962C8B-B14F-4D97-AF65-F5344CB8AC3E}">
        <p14:creationId xmlns:p14="http://schemas.microsoft.com/office/powerpoint/2010/main" val="130695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Opieka całodobowa dla osób starszych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7787208" cy="4800600"/>
          </a:xfrm>
        </p:spPr>
        <p:txBody>
          <a:bodyPr>
            <a:normAutofit/>
          </a:bodyPr>
          <a:lstStyle/>
          <a:p>
            <a:pPr marL="114300" lvl="0" indent="0">
              <a:buNone/>
            </a:pPr>
            <a:r>
              <a:rPr lang="pl-PL" u="sng" dirty="0"/>
              <a:t>Domy pomocy społecznej,</a:t>
            </a:r>
            <a:endParaRPr lang="pl-PL" dirty="0"/>
          </a:p>
          <a:p>
            <a:pPr marL="114300" indent="0" eaLnBrk="0" fontAlgn="base" hangingPunct="0">
              <a:buNone/>
            </a:pPr>
            <a:r>
              <a:rPr lang="pl-PL" b="1" dirty="0"/>
              <a:t>Domy Pomocy Społecznej </a:t>
            </a:r>
            <a:r>
              <a:rPr lang="pl-PL" dirty="0"/>
              <a:t>stanowią ofertę dla osób wymagających całodobowej opieki </a:t>
            </a:r>
            <a:r>
              <a:rPr lang="pl-PL" dirty="0" smtClean="0"/>
              <a:t>z </a:t>
            </a:r>
            <a:r>
              <a:rPr lang="pl-PL" dirty="0"/>
              <a:t>powodu wieku, choroby lub niepełnosprawności</a:t>
            </a:r>
            <a:r>
              <a:rPr lang="pl-PL" b="1" dirty="0"/>
              <a:t>,</a:t>
            </a:r>
            <a:r>
              <a:rPr lang="pl-PL" dirty="0"/>
              <a:t> nie mogących samodzielnie funkcjonować w życiu codziennym i którym nie można zapewnić niezbędnej pomocy </a:t>
            </a:r>
            <a:r>
              <a:rPr lang="pl-PL" dirty="0" smtClean="0"/>
              <a:t>w </a:t>
            </a:r>
            <a:r>
              <a:rPr lang="pl-PL" dirty="0"/>
              <a:t>formie usług opiekuńczych. </a:t>
            </a:r>
            <a:endParaRPr lang="pl-PL" dirty="0" smtClean="0"/>
          </a:p>
          <a:p>
            <a:pPr marL="114300" indent="0" eaLnBrk="0" fontAlgn="base" hangingPunct="0">
              <a:buNone/>
            </a:pPr>
            <a:r>
              <a:rPr lang="pl-PL" dirty="0" smtClean="0"/>
              <a:t>W </a:t>
            </a:r>
            <a:r>
              <a:rPr lang="pl-PL" dirty="0"/>
              <a:t>Gdańsku funkcjonuje aktualnie 7 domów pomocy społecznej, w tym </a:t>
            </a:r>
            <a:r>
              <a:rPr lang="pl-PL" b="1" dirty="0"/>
              <a:t>5 dla osób starszych i przewlekle somatycznie chorych</a:t>
            </a:r>
            <a:r>
              <a:rPr lang="pl-PL" dirty="0"/>
              <a:t>, które  dysponują </a:t>
            </a:r>
            <a:r>
              <a:rPr lang="pl-PL" b="1" dirty="0"/>
              <a:t>303 miejscami całodobowymi dla osób w podeszłym wieku i przewlekle somatycznie chorych.</a:t>
            </a:r>
            <a:r>
              <a:rPr lang="pl-PL" dirty="0"/>
              <a:t> </a:t>
            </a:r>
            <a:endParaRPr lang="pl-PL" dirty="0" smtClean="0"/>
          </a:p>
          <a:p>
            <a:pPr marL="114300" indent="0" eaLnBrk="0" fontAlgn="base" hangingPunct="0">
              <a:buNone/>
            </a:pPr>
            <a:r>
              <a:rPr lang="pl-PL" dirty="0" smtClean="0"/>
              <a:t>Są </a:t>
            </a:r>
            <a:r>
              <a:rPr lang="pl-PL" dirty="0"/>
              <a:t>jednostkami publicznymi </a:t>
            </a:r>
            <a:r>
              <a:rPr lang="pl-PL" dirty="0" smtClean="0"/>
              <a:t>lub </a:t>
            </a:r>
            <a:r>
              <a:rPr lang="pl-PL" dirty="0"/>
              <a:t>prowadzonymi na zlecenie MOPS  w Gdańsku przez organizacje </a:t>
            </a:r>
            <a:r>
              <a:rPr lang="pl-PL" dirty="0" smtClean="0"/>
              <a:t>pozarządowe.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697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Ukierunkowanie działań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r>
              <a:rPr lang="pl-PL" dirty="0" smtClean="0"/>
              <a:t>wiek trzeci</a:t>
            </a:r>
            <a:r>
              <a:rPr lang="pl-PL" dirty="0"/>
              <a:t>. Próg wieku trzeciego rozpoczyna się na poziomie około  65 lat</a:t>
            </a:r>
            <a:endParaRPr lang="pl-PL" dirty="0" smtClean="0"/>
          </a:p>
          <a:p>
            <a:r>
              <a:rPr lang="pl-PL" dirty="0" smtClean="0"/>
              <a:t>wiek czwarty. Początek wieku </a:t>
            </a:r>
            <a:r>
              <a:rPr lang="pl-PL" dirty="0"/>
              <a:t>czwartego około 75 roku </a:t>
            </a:r>
            <a:r>
              <a:rPr lang="pl-PL" dirty="0" smtClean="0"/>
              <a:t>życia.</a:t>
            </a:r>
          </a:p>
          <a:p>
            <a:pPr marL="114300" indent="0">
              <a:buNone/>
            </a:pPr>
            <a:endParaRPr lang="pl-PL" dirty="0"/>
          </a:p>
          <a:p>
            <a:pPr marL="114300" indent="0">
              <a:buNone/>
            </a:pPr>
            <a:r>
              <a:rPr lang="pl-PL" dirty="0" smtClean="0"/>
              <a:t>w </a:t>
            </a:r>
            <a:r>
              <a:rPr lang="pl-PL" dirty="0"/>
              <a:t>zależności od nich formułuje się rodzaje  wspierania i pomocy dla osób </a:t>
            </a:r>
            <a:r>
              <a:rPr lang="pl-PL" dirty="0" smtClean="0"/>
              <a:t>starsz</a:t>
            </a:r>
            <a:r>
              <a:rPr lang="pl-PL" dirty="0"/>
              <a:t>ych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3744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Opieka całodobowa dla osób starszych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lvl="0" indent="0">
              <a:buNone/>
            </a:pPr>
            <a:r>
              <a:rPr lang="pl-PL" u="sng" dirty="0"/>
              <a:t>Miejsca czasowego pobytu przy domach pomocy społecznej,</a:t>
            </a:r>
            <a:endParaRPr lang="pl-PL" dirty="0"/>
          </a:p>
          <a:p>
            <a:pPr marL="114300" indent="0">
              <a:buNone/>
            </a:pPr>
            <a:r>
              <a:rPr lang="pl-PL" b="1" dirty="0"/>
              <a:t>Miejsca czasowego pobytu </a:t>
            </a:r>
            <a:r>
              <a:rPr lang="pl-PL" dirty="0"/>
              <a:t>przeznaczone są dla osób starszych wymagających okresowo całodobowej pomocy,  zapewnienia czasowej opieki i zastępowanie w tym czasie opiekunów tych osób (sprawniejsi członkowie rodziny z różnych powodów czasowo nie mogą świadczyć opieki: urlop, wyjazd do sanatorium, szpital itp</a:t>
            </a:r>
            <a:r>
              <a:rPr lang="pl-PL" dirty="0" smtClean="0"/>
              <a:t>.).</a:t>
            </a:r>
          </a:p>
          <a:p>
            <a:pPr marL="114300" indent="0">
              <a:buNone/>
            </a:pPr>
            <a:r>
              <a:rPr lang="pl-PL" dirty="0" smtClean="0"/>
              <a:t>Funkcjonują </a:t>
            </a:r>
            <a:r>
              <a:rPr lang="pl-PL" dirty="0"/>
              <a:t>przy domach pomocy </a:t>
            </a:r>
            <a:r>
              <a:rPr lang="pl-PL" dirty="0" smtClean="0"/>
              <a:t>społecznej. Okres </a:t>
            </a:r>
            <a:r>
              <a:rPr lang="pl-PL" dirty="0"/>
              <a:t>pobytu na miejscach czasowych wynosi 1 miesiąc i może być przedłużony do 2 miesięcy. </a:t>
            </a:r>
          </a:p>
        </p:txBody>
      </p:sp>
    </p:spTree>
    <p:extLst>
      <p:ext uri="{BB962C8B-B14F-4D97-AF65-F5344CB8AC3E}">
        <p14:creationId xmlns:p14="http://schemas.microsoft.com/office/powerpoint/2010/main" val="1754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Opieka całodobowa dla osób starszych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lvl="0" indent="0">
              <a:buNone/>
            </a:pPr>
            <a:r>
              <a:rPr lang="pl-PL" u="sng" dirty="0"/>
              <a:t>Całodobowe miejsca okresowego pobytu przy ośrodkach wsparcia, </a:t>
            </a:r>
            <a:endParaRPr lang="pl-PL" dirty="0"/>
          </a:p>
          <a:p>
            <a:pPr marL="114300" indent="0">
              <a:buNone/>
            </a:pPr>
            <a:r>
              <a:rPr lang="pl-PL" dirty="0"/>
              <a:t>Dla potrzeb seniorów, którzy nie mogą  okresowo samodzielnie funkcjonować w środowisku zamieszkania, prowadzonych  jest </a:t>
            </a:r>
            <a:r>
              <a:rPr lang="pl-PL" b="1" dirty="0"/>
              <a:t>10 miejsc całodobowych</a:t>
            </a:r>
            <a:r>
              <a:rPr lang="pl-PL" dirty="0"/>
              <a:t> </a:t>
            </a:r>
            <a:r>
              <a:rPr lang="pl-PL" b="1" dirty="0"/>
              <a:t>okresowego pobytu</a:t>
            </a:r>
            <a:r>
              <a:rPr lang="pl-PL" dirty="0"/>
              <a:t> w ośrodku wsparcia, głównie na pielęgnację w czasie choroby i zapewnienie czasowej opieki. Okres pobytu w ośrodku wynosi od 0,5 do 1 roku</a:t>
            </a:r>
            <a:r>
              <a:rPr lang="pl-PL" dirty="0" smtClean="0"/>
              <a:t>.</a:t>
            </a:r>
          </a:p>
          <a:p>
            <a:pPr marL="114300" indent="0">
              <a:buNone/>
            </a:pPr>
            <a:r>
              <a:rPr lang="pl-PL" dirty="0" smtClean="0"/>
              <a:t> </a:t>
            </a:r>
            <a:r>
              <a:rPr lang="pl-PL" dirty="0"/>
              <a:t>Zadanie realizowane jest przez organizację </a:t>
            </a:r>
            <a:r>
              <a:rPr lang="pl-PL" dirty="0" smtClean="0"/>
              <a:t>pozarządową.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5347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Opieka całodobowa dla osób starszych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lvl="0" indent="0">
              <a:buNone/>
            </a:pPr>
            <a:r>
              <a:rPr lang="pl-PL" u="sng" dirty="0"/>
              <a:t>Miejsca interwencyjne.</a:t>
            </a:r>
            <a:endParaRPr lang="pl-PL" dirty="0"/>
          </a:p>
          <a:p>
            <a:pPr marL="114300" indent="0" eaLnBrk="0" fontAlgn="base" hangingPunct="0">
              <a:buNone/>
            </a:pPr>
            <a:r>
              <a:rPr lang="pl-PL" b="1" dirty="0"/>
              <a:t>Miejsca interwencyjne przy domach pomocy społecznej </a:t>
            </a:r>
            <a:r>
              <a:rPr lang="pl-PL" dirty="0"/>
              <a:t>zorganizowane są dla osób starszych wymagających </a:t>
            </a:r>
            <a:r>
              <a:rPr lang="pl-PL" b="1" dirty="0"/>
              <a:t>natychmiastowego</a:t>
            </a:r>
            <a:r>
              <a:rPr lang="pl-PL" dirty="0"/>
              <a:t> całodobowego wsparcia. Na miejsca te osoba może zostać przyjęta w razie konieczności nawet bez dokumentów, które są kompletowane w okresie późniejszym. Miejsca interwencyjne zabezpieczają  osobom potrzebującym pomoc w trybie interwencyjnym do czasu znalezienia odpowiedniej placówki  (ZOL,  DPS, inne). </a:t>
            </a:r>
            <a:endParaRPr lang="pl-PL" dirty="0" smtClean="0"/>
          </a:p>
          <a:p>
            <a:pPr marL="114300" indent="0" eaLnBrk="0" fontAlgn="base" hangingPunct="0">
              <a:buNone/>
            </a:pPr>
            <a:r>
              <a:rPr lang="pl-PL" dirty="0" smtClean="0"/>
              <a:t>Okres </a:t>
            </a:r>
            <a:r>
              <a:rPr lang="pl-PL" dirty="0"/>
              <a:t>pobytu na miejscach interwencyjnych – do 1 miesiąca. Miejsca te funkcjonują przy domach pomocy </a:t>
            </a:r>
            <a:r>
              <a:rPr lang="pl-PL" dirty="0" smtClean="0"/>
              <a:t>społecznej</a:t>
            </a:r>
            <a:r>
              <a:rPr lang="pl-PL" b="1" dirty="0" smtClean="0"/>
              <a:t>.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2173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Finansowanie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pl-PL" sz="2800" dirty="0"/>
              <a:t>Na rok 2011 w planie finansowym </a:t>
            </a:r>
            <a:endParaRPr lang="pl-PL" sz="2800" dirty="0" smtClean="0"/>
          </a:p>
          <a:p>
            <a:pPr marL="114300" indent="0" algn="ctr">
              <a:buNone/>
            </a:pPr>
            <a:r>
              <a:rPr lang="pl-PL" sz="2800" dirty="0" smtClean="0"/>
              <a:t>Miejskiego </a:t>
            </a:r>
            <a:r>
              <a:rPr lang="pl-PL" sz="2800" dirty="0"/>
              <a:t>Ośrodka Pomocy Społecznej </a:t>
            </a:r>
            <a:endParaRPr lang="pl-PL" sz="2800" dirty="0" smtClean="0"/>
          </a:p>
          <a:p>
            <a:pPr marL="114300" indent="0" algn="ctr">
              <a:buNone/>
            </a:pPr>
            <a:r>
              <a:rPr lang="pl-PL" sz="2800" dirty="0" smtClean="0"/>
              <a:t>w </a:t>
            </a:r>
            <a:r>
              <a:rPr lang="pl-PL" sz="2800" dirty="0"/>
              <a:t>Gdańsku </a:t>
            </a:r>
            <a:endParaRPr lang="pl-PL" sz="2800" dirty="0" smtClean="0"/>
          </a:p>
          <a:p>
            <a:pPr marL="114300" indent="0" algn="ctr">
              <a:buNone/>
            </a:pPr>
            <a:r>
              <a:rPr lang="pl-PL" sz="2800" dirty="0" smtClean="0"/>
              <a:t>na </a:t>
            </a:r>
            <a:r>
              <a:rPr lang="pl-PL" sz="2800" dirty="0"/>
              <a:t>realizację zadań na rzecz osób starszych zabezpieczono środki </a:t>
            </a:r>
            <a:endParaRPr lang="pl-PL" sz="2800" dirty="0" smtClean="0"/>
          </a:p>
          <a:p>
            <a:pPr marL="114300" indent="0" algn="ctr">
              <a:buNone/>
            </a:pPr>
            <a:r>
              <a:rPr lang="pl-PL" sz="2800" dirty="0" smtClean="0"/>
              <a:t>w </a:t>
            </a:r>
            <a:r>
              <a:rPr lang="pl-PL" sz="2800" dirty="0"/>
              <a:t>wysokości </a:t>
            </a:r>
            <a:r>
              <a:rPr lang="pl-PL" sz="2800" b="1" dirty="0"/>
              <a:t>20.353.383,00 zł</a:t>
            </a:r>
            <a:r>
              <a:rPr lang="pl-PL" b="1" dirty="0"/>
              <a:t>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8325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7620000" cy="1143000"/>
          </a:xfrm>
        </p:spPr>
        <p:txBody>
          <a:bodyPr/>
          <a:lstStyle/>
          <a:p>
            <a:pPr algn="ctr"/>
            <a:r>
              <a:rPr lang="pl-PL" dirty="0" smtClean="0"/>
              <a:t>Dziękuję za uwagę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pl-PL" dirty="0" smtClean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09885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6840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Prognoza ludności </a:t>
            </a:r>
            <a:br>
              <a:rPr lang="pl-PL" dirty="0" smtClean="0"/>
            </a:br>
            <a:r>
              <a:rPr lang="pl-PL" dirty="0" smtClean="0"/>
              <a:t>woj. pomorskiego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8205604"/>
              </p:ext>
            </p:extLst>
          </p:nvPr>
        </p:nvGraphicFramePr>
        <p:xfrm>
          <a:off x="683568" y="1772816"/>
          <a:ext cx="7056783" cy="39754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5114"/>
                <a:gridCol w="978107"/>
                <a:gridCol w="1299288"/>
                <a:gridCol w="1411970"/>
                <a:gridCol w="1521585"/>
                <a:gridCol w="1110719"/>
              </a:tblGrid>
              <a:tr h="6306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>
                          <a:effectLst/>
                        </a:rPr>
                        <a:t>Rok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</a:rPr>
                        <a:t>Ilość mieszkańców ogółem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</a:rPr>
                        <a:t>65-80 lat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</a:rPr>
                        <a:t>80-90 lat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</a:rPr>
                        <a:t>Powyżej 90 lat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</a:rPr>
                        <a:t>Powyżej 65 lat łącznie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74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</a:rPr>
                        <a:t>2010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</a:rPr>
                        <a:t>2.231.392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</a:rPr>
                        <a:t>216.592      9,7%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</a:rPr>
                        <a:t>51.533         2,31%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</a:rPr>
                        <a:t>4.751              0,2%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</a:rPr>
                        <a:t>12,21%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74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</a:rPr>
                        <a:t>2015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</a:rPr>
                        <a:t>2.262.912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</a:rPr>
                        <a:t>260.670    11,5%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</a:rPr>
                        <a:t>60.175         2,66%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</a:rPr>
                        <a:t>8.044              0,36%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</a:rPr>
                        <a:t>14,52%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74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</a:rPr>
                        <a:t>2020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>
                          <a:effectLst/>
                        </a:rPr>
                        <a:t>2.285.122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</a:rPr>
                        <a:t>320.066    14%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</a:rPr>
                        <a:t>65.272         2,86%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</a:rPr>
                        <a:t>10.875           0,48%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</a:rPr>
                        <a:t>17,34%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74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</a:rPr>
                        <a:t>2025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</a:rPr>
                        <a:t>2.292.403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</a:rPr>
                        <a:t>349.765    15,3%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</a:rPr>
                        <a:t>72.993         3,18%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</a:rPr>
                        <a:t>13.294           0,58%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</a:rPr>
                        <a:t>19,06%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74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</a:rPr>
                        <a:t>2030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</a:rPr>
                        <a:t>2.282.765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</a:rPr>
                        <a:t>375.822    16,5%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</a:rPr>
                        <a:t>84.290         3,69%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</a:rPr>
                        <a:t>15.193           0,67%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</a:rPr>
                        <a:t>20,86%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74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</a:rPr>
                        <a:t>2035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</a:rPr>
                        <a:t>2.262.786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</a:rPr>
                        <a:t>355.812    15,7%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</a:rPr>
                        <a:t>117.469      5,19%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effectLst/>
                        </a:rPr>
                        <a:t>15.674           0,69%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>
                          <a:effectLst/>
                        </a:rPr>
                        <a:t>21,58%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310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620000" cy="1143000"/>
          </a:xfrm>
        </p:spPr>
        <p:txBody>
          <a:bodyPr/>
          <a:lstStyle/>
          <a:p>
            <a:pPr lvl="0" algn="ctr"/>
            <a:r>
              <a:rPr lang="pl-PL" dirty="0" smtClean="0"/>
              <a:t>Działania na rzecz aktywizacji osób starszych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pl-PL" u="sng" dirty="0"/>
              <a:t>Uniwersytety Trzeciego </a:t>
            </a:r>
            <a:r>
              <a:rPr lang="pl-PL" u="sng" dirty="0" smtClean="0"/>
              <a:t>Wieku</a:t>
            </a:r>
          </a:p>
          <a:p>
            <a:pPr marL="114300" indent="0">
              <a:buNone/>
            </a:pPr>
            <a:r>
              <a:rPr lang="pl-PL" dirty="0" smtClean="0"/>
              <a:t>Słuchaczami </a:t>
            </a:r>
            <a:r>
              <a:rPr lang="pl-PL" b="1" dirty="0"/>
              <a:t>Uniwersytetu Trzeciego Wieku</a:t>
            </a:r>
            <a:r>
              <a:rPr lang="pl-PL" dirty="0"/>
              <a:t> są osoby w dojrzałym wieku, zainteresowane poszerzaniem posiadanej wiedzy, pragnące zdobyć nowe umiejętności, przy życzliwym</a:t>
            </a:r>
            <a:br>
              <a:rPr lang="pl-PL" dirty="0"/>
            </a:br>
            <a:r>
              <a:rPr lang="pl-PL" dirty="0"/>
              <a:t> i profesjonalnym wsparciu, szukające najlepszych form samorealizacji. Organizatorami Uniwersytetów Trzeciego wieku są uczelnie wyższe publiczne i niepubliczne. </a:t>
            </a:r>
            <a:endParaRPr lang="pl-PL" dirty="0" smtClean="0"/>
          </a:p>
          <a:p>
            <a:pPr marL="114300" indent="0">
              <a:buNone/>
            </a:pPr>
            <a:r>
              <a:rPr lang="pl-PL" dirty="0" smtClean="0"/>
              <a:t>W Gdańsku funkcjonuje Uniwersytet Trzeciego Wieku przy Uniwersytecie </a:t>
            </a:r>
            <a:r>
              <a:rPr lang="pl-PL" dirty="0"/>
              <a:t>Gdańskim (</a:t>
            </a:r>
            <a:r>
              <a:rPr lang="pl-PL" b="1" dirty="0"/>
              <a:t>1200 słuchaczy</a:t>
            </a:r>
            <a:r>
              <a:rPr lang="pl-PL" dirty="0"/>
              <a:t>) oraz Uniwersytet Trzeciego Wieku przy Wyższej Szkole Ekonomiczno – </a:t>
            </a:r>
            <a:r>
              <a:rPr lang="pl-PL" dirty="0" smtClean="0"/>
              <a:t>Społecznej. 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4768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7620000" cy="1143000"/>
          </a:xfrm>
        </p:spPr>
        <p:txBody>
          <a:bodyPr/>
          <a:lstStyle/>
          <a:p>
            <a:pPr lvl="0" algn="ctr"/>
            <a:r>
              <a:rPr lang="pl-PL" dirty="0"/>
              <a:t>Działania na rzecz aktywizacji osób starszych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lvl="0" indent="0" eaLnBrk="0" fontAlgn="base" hangingPunct="0">
              <a:buNone/>
            </a:pPr>
            <a:r>
              <a:rPr lang="pl-PL" u="sng" dirty="0"/>
              <a:t>Organizacje pozarządowe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  <a:p>
            <a:pPr marL="114300" indent="0" eaLnBrk="0" fontAlgn="base" hangingPunct="0">
              <a:buNone/>
            </a:pPr>
            <a:r>
              <a:rPr lang="pl-PL" dirty="0" smtClean="0"/>
              <a:t>Potrzeby </a:t>
            </a:r>
            <a:r>
              <a:rPr lang="pl-PL" dirty="0"/>
              <a:t>osób starszych są podstawą działań wielu organizacji </a:t>
            </a:r>
            <a:r>
              <a:rPr lang="pl-PL" dirty="0" smtClean="0"/>
              <a:t>pozarządowych. </a:t>
            </a:r>
            <a:endParaRPr lang="pl-PL" dirty="0" smtClean="0"/>
          </a:p>
          <a:p>
            <a:pPr marL="114300" indent="0" eaLnBrk="0" fontAlgn="base" hangingPunct="0">
              <a:buNone/>
            </a:pPr>
            <a:r>
              <a:rPr lang="pl-PL" dirty="0" smtClean="0"/>
              <a:t>Aktualnie  </a:t>
            </a:r>
            <a:r>
              <a:rPr lang="pl-PL" dirty="0"/>
              <a:t>w Gdańsku funkcjonuje ok. </a:t>
            </a:r>
            <a:r>
              <a:rPr lang="pl-PL" b="1" dirty="0"/>
              <a:t>20 organizacji pozarządowych </a:t>
            </a:r>
            <a:r>
              <a:rPr lang="pl-PL" dirty="0"/>
              <a:t>działających na rzecz osób starszych, w których działa około </a:t>
            </a:r>
            <a:r>
              <a:rPr lang="pl-PL" b="1" dirty="0"/>
              <a:t>2.200 osób</a:t>
            </a:r>
            <a:r>
              <a:rPr lang="pl-PL" dirty="0"/>
              <a:t> starszych. Organizacje te są prowadzone przez same osoby starsze </a:t>
            </a:r>
            <a:r>
              <a:rPr lang="pl-PL" dirty="0" smtClean="0"/>
              <a:t>lub </a:t>
            </a:r>
            <a:r>
              <a:rPr lang="pl-PL" dirty="0"/>
              <a:t>prowadzą działania na rzecz osób </a:t>
            </a:r>
            <a:r>
              <a:rPr lang="pl-PL" dirty="0" smtClean="0"/>
              <a:t>starszych.</a:t>
            </a:r>
          </a:p>
          <a:p>
            <a:pPr marL="114300" indent="0" eaLnBrk="0" fontAlgn="base" hangingPunct="0">
              <a:buNone/>
            </a:pPr>
            <a:r>
              <a:rPr lang="pl-PL" dirty="0" smtClean="0"/>
              <a:t>Organizacje </a:t>
            </a:r>
            <a:r>
              <a:rPr lang="pl-PL" dirty="0"/>
              <a:t>prowadzone przez osoby starsze finansowane są ze składek członkowskich i dotacji na realizację projektów. Organizacje prowadzące działania na rzecz osób starszych otrzymują środki finansowe na realizację zadań w ramach konkursów ofert. 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9849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620000" cy="1143000"/>
          </a:xfrm>
        </p:spPr>
        <p:txBody>
          <a:bodyPr/>
          <a:lstStyle/>
          <a:p>
            <a:pPr algn="ctr"/>
            <a:r>
              <a:rPr lang="pl-PL" dirty="0"/>
              <a:t>Działania na rzecz aktywizacji osób starszych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lvl="0" indent="0">
              <a:buNone/>
            </a:pPr>
            <a:r>
              <a:rPr lang="pl-PL" u="sng" dirty="0"/>
              <a:t>Kluby i koła seniora </a:t>
            </a:r>
            <a:endParaRPr lang="pl-PL" dirty="0"/>
          </a:p>
          <a:p>
            <a:pPr marL="114300" indent="0" eaLnBrk="0" fontAlgn="base" hangingPunct="0">
              <a:buNone/>
            </a:pPr>
            <a:r>
              <a:rPr lang="pl-PL" dirty="0"/>
              <a:t>Uczestnikami Klubów i Kół Seniora może być każda osoba starsza zainteresowana aktywnością społeczną. Celem działania Klubów i Kół Seniora jest zapobieganie izolacji społecznej ludzi starszych poprzez zaangażowanie ich w działalność społeczną  na swoją rzecz . </a:t>
            </a:r>
            <a:endParaRPr lang="pl-PL" dirty="0" smtClean="0"/>
          </a:p>
          <a:p>
            <a:pPr marL="114300" indent="0" eaLnBrk="0" fontAlgn="base" hangingPunct="0">
              <a:buNone/>
            </a:pPr>
            <a:r>
              <a:rPr lang="pl-PL" dirty="0" smtClean="0"/>
              <a:t>Aktualnie w </a:t>
            </a:r>
            <a:r>
              <a:rPr lang="pl-PL" dirty="0"/>
              <a:t>Gdańsku funkcjonuje </a:t>
            </a:r>
            <a:r>
              <a:rPr lang="pl-PL" b="1" dirty="0"/>
              <a:t>18 aktywnych klubów i kół Seniora dla 521 osób.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5008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7620000" cy="1143000"/>
          </a:xfrm>
        </p:spPr>
        <p:txBody>
          <a:bodyPr/>
          <a:lstStyle/>
          <a:p>
            <a:pPr algn="ctr"/>
            <a:r>
              <a:rPr lang="pl-PL" dirty="0"/>
              <a:t>Działania na rzecz aktywizacji osób starszych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lvl="0" indent="0">
              <a:buNone/>
            </a:pPr>
            <a:r>
              <a:rPr lang="pl-PL" u="sng" dirty="0"/>
              <a:t>Praca socjalna,</a:t>
            </a:r>
            <a:endParaRPr lang="pl-PL" dirty="0"/>
          </a:p>
          <a:p>
            <a:pPr marL="114300" indent="0" eaLnBrk="0" fontAlgn="base" hangingPunct="0">
              <a:buNone/>
            </a:pPr>
            <a:r>
              <a:rPr lang="pl-PL" b="1" dirty="0"/>
              <a:t>Praca socjalna </a:t>
            </a:r>
            <a:r>
              <a:rPr lang="pl-PL" dirty="0"/>
              <a:t>świadczona jest na rzecz poprawy funkcjonowania osób i rodzin w ich środowisku społecznym, m.in. również osób w podeszłym wieku. Praca socjalna</a:t>
            </a:r>
            <a:r>
              <a:rPr lang="pl-PL" b="1" dirty="0"/>
              <a:t> </a:t>
            </a:r>
            <a:r>
              <a:rPr lang="pl-PL" dirty="0"/>
              <a:t>świadczona jest osobom i rodzinom bez względu na posiadany dochód.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6128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620000" cy="1143000"/>
          </a:xfrm>
        </p:spPr>
        <p:txBody>
          <a:bodyPr/>
          <a:lstStyle/>
          <a:p>
            <a:pPr algn="ctr"/>
            <a:r>
              <a:rPr lang="pl-PL" dirty="0"/>
              <a:t>Działania na rzecz aktywizacji osób starszych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lvl="0" indent="0">
              <a:buNone/>
            </a:pPr>
            <a:r>
              <a:rPr lang="pl-PL" u="sng" dirty="0"/>
              <a:t>Kluby samopomocy, dzienne domy pomocy</a:t>
            </a:r>
            <a:endParaRPr lang="pl-PL" dirty="0"/>
          </a:p>
          <a:p>
            <a:pPr marL="114300" indent="0">
              <a:buNone/>
            </a:pPr>
            <a:r>
              <a:rPr lang="pl-PL" b="1" dirty="0"/>
              <a:t>Kluby samopomocy i dzienne domy pomocy</a:t>
            </a:r>
            <a:r>
              <a:rPr lang="pl-PL" dirty="0"/>
              <a:t> to miejsca dziennej opieki, w którym osoby starsze m.in. wspólnie spędzają czas, mają zapewnione wyżywienie, rozwijają zainteresowania, organizują koncerty, prelekcje, uczestniczą w wycieczkach do muzeów, do teatrów. </a:t>
            </a:r>
            <a:endParaRPr lang="pl-PL" dirty="0" smtClean="0"/>
          </a:p>
          <a:p>
            <a:pPr marL="114300" indent="0">
              <a:buNone/>
            </a:pPr>
            <a:r>
              <a:rPr lang="pl-PL" dirty="0" smtClean="0"/>
              <a:t>Obecnie </a:t>
            </a:r>
            <a:r>
              <a:rPr lang="pl-PL" dirty="0"/>
              <a:t>MOPS dysponuje </a:t>
            </a:r>
            <a:r>
              <a:rPr lang="pl-PL" b="1" dirty="0"/>
              <a:t>223 miejscami </a:t>
            </a:r>
            <a:r>
              <a:rPr lang="pl-PL" dirty="0"/>
              <a:t>w 5 dziennych domach pomocy, </a:t>
            </a:r>
            <a:r>
              <a:rPr lang="pl-PL" b="1" dirty="0"/>
              <a:t>25 miejscami </a:t>
            </a:r>
            <a:r>
              <a:rPr lang="pl-PL" dirty="0" smtClean="0"/>
              <a:t>w </a:t>
            </a:r>
            <a:r>
              <a:rPr lang="pl-PL" dirty="0"/>
              <a:t>klubach samopomocy. </a:t>
            </a:r>
            <a:endParaRPr lang="pl-PL" dirty="0" smtClean="0"/>
          </a:p>
          <a:p>
            <a:pPr marL="114300" indent="0">
              <a:buNone/>
            </a:pPr>
            <a:r>
              <a:rPr lang="pl-PL" dirty="0" smtClean="0"/>
              <a:t> </a:t>
            </a:r>
            <a:r>
              <a:rPr lang="pl-PL" dirty="0"/>
              <a:t>Te formy wsparcia są jednostkami publicznymi </a:t>
            </a:r>
            <a:r>
              <a:rPr lang="pl-PL" dirty="0" smtClean="0"/>
              <a:t>lub </a:t>
            </a:r>
            <a:r>
              <a:rPr lang="pl-PL" dirty="0"/>
              <a:t>prowadzonymi na zlecenie Miejskiego Ośrodka Pomocy Społecznej w Gdańsku przez organizacje pozarządowe</a:t>
            </a:r>
          </a:p>
        </p:txBody>
      </p:sp>
    </p:spTree>
    <p:extLst>
      <p:ext uri="{BB962C8B-B14F-4D97-AF65-F5344CB8AC3E}">
        <p14:creationId xmlns:p14="http://schemas.microsoft.com/office/powerpoint/2010/main" val="180038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620000" cy="1143000"/>
          </a:xfrm>
        </p:spPr>
        <p:txBody>
          <a:bodyPr/>
          <a:lstStyle/>
          <a:p>
            <a:pPr algn="ctr"/>
            <a:r>
              <a:rPr lang="pl-PL" dirty="0"/>
              <a:t>Działania na rzecz aktywizacji osób starszych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14300" lvl="0" indent="0">
              <a:buNone/>
            </a:pPr>
            <a:r>
              <a:rPr lang="pl-PL" u="sng" dirty="0"/>
              <a:t>Informacja i wsparcie dla osób starszych,</a:t>
            </a:r>
            <a:endParaRPr lang="pl-PL" dirty="0"/>
          </a:p>
          <a:p>
            <a:pPr lvl="0" eaLnBrk="0" fontAlgn="base" hangingPunct="0"/>
            <a:r>
              <a:rPr lang="pl-PL" b="1" dirty="0"/>
              <a:t>Wielofunkcyjne Centrum Wsparcia dla Osób Starszych </a:t>
            </a:r>
            <a:r>
              <a:rPr lang="pl-PL" dirty="0"/>
              <a:t>– funkcjonuje przy DPS Hoża 4, udziela „pierwszej pomocy” seniorowi oraz planuje dalsze wobec niego działania. Senior może uzyskać informacje w zakresie socjalnym, administracyjnym i prawnym, </a:t>
            </a:r>
            <a:r>
              <a:rPr lang="pl-PL" dirty="0" smtClean="0"/>
              <a:t>a </a:t>
            </a:r>
            <a:r>
              <a:rPr lang="pl-PL" dirty="0"/>
              <a:t>w sytuacjach kryzysowych korzystać z nieodpłatnej pomocy psychologicznej. W 2010 roku z usług punktu skorzystały </a:t>
            </a:r>
            <a:r>
              <a:rPr lang="pl-PL" b="1" dirty="0"/>
              <a:t>364 osoby</a:t>
            </a:r>
            <a:r>
              <a:rPr lang="pl-PL" dirty="0" smtClean="0"/>
              <a:t>.</a:t>
            </a:r>
          </a:p>
          <a:p>
            <a:pPr marL="114300" lvl="0" indent="0" eaLnBrk="0" fontAlgn="base" hangingPunct="0">
              <a:buNone/>
            </a:pPr>
            <a:endParaRPr lang="pl-PL" dirty="0"/>
          </a:p>
          <a:p>
            <a:pPr lvl="0" eaLnBrk="0" fontAlgn="base" hangingPunct="0"/>
            <a:r>
              <a:rPr lang="pl-PL" b="1" dirty="0"/>
              <a:t>Centrum Informacji i Wsparcia na Rzecz Środowiska Osób Starszych i Niepełnosprawnych</a:t>
            </a:r>
            <a:r>
              <a:rPr lang="pl-PL" dirty="0"/>
              <a:t> działa przy ul. Wajdeloty 28 A, proponuje zajęcia w czterech grupach skupiających osoby: </a:t>
            </a:r>
            <a:r>
              <a:rPr lang="pl-PL" dirty="0" smtClean="0"/>
              <a:t>o </a:t>
            </a:r>
            <a:r>
              <a:rPr lang="pl-PL" dirty="0"/>
              <a:t>obniżonej sprawności intelektualnej, o obniżonej sprawności funkcjonowania społecznego, o obniżonej sprawności ruchowej, o obniżonej sprawność psychofizycznej. </a:t>
            </a:r>
            <a:br>
              <a:rPr lang="pl-PL" dirty="0"/>
            </a:br>
            <a:r>
              <a:rPr lang="pl-PL" dirty="0"/>
              <a:t>W  roku 2010 z usług centrum skorzystało </a:t>
            </a:r>
            <a:r>
              <a:rPr lang="pl-PL" b="1" dirty="0"/>
              <a:t>277 osób</a:t>
            </a:r>
            <a:r>
              <a:rPr lang="pl-PL" dirty="0" smtClean="0"/>
              <a:t>.</a:t>
            </a:r>
          </a:p>
          <a:p>
            <a:pPr marL="114300" lvl="0" indent="0" eaLnBrk="0" fontAlgn="base" hangingPunct="0">
              <a:buNone/>
            </a:pPr>
            <a:endParaRPr lang="pl-PL" dirty="0"/>
          </a:p>
          <a:p>
            <a:pPr lvl="0" eaLnBrk="0" fontAlgn="base" hangingPunct="0"/>
            <a:r>
              <a:rPr lang="pl-PL" b="1" dirty="0"/>
              <a:t>Lokalne Centrum Wsparcia dla Osób Starszych </a:t>
            </a:r>
            <a:r>
              <a:rPr lang="pl-PL" dirty="0"/>
              <a:t>działa</a:t>
            </a:r>
            <a:r>
              <a:rPr lang="pl-PL" b="1" dirty="0"/>
              <a:t> </a:t>
            </a:r>
            <a:r>
              <a:rPr lang="pl-PL" dirty="0"/>
              <a:t>przy ul. Kisielewskiego 12, a można w nim uzyskać można informację dotyczącą szeroko rozumianej pomocy społecznej między innymi na temat ulg i uprawnień, możliwości dofinansowania i zatrudniania osób niepełnosprawnych, instytucji działających w systemie pomocy społecznej w Gdańsku. </a:t>
            </a:r>
            <a:br>
              <a:rPr lang="pl-PL" dirty="0"/>
            </a:br>
            <a:r>
              <a:rPr lang="pl-PL" dirty="0"/>
              <a:t>W roku 2010 z usług punktu skorzystało </a:t>
            </a:r>
            <a:r>
              <a:rPr lang="pl-PL" b="1" dirty="0"/>
              <a:t>267 osób.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2664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yleganie">
  <a:themeElements>
    <a:clrScheme name="Przyleganie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Pakiet 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zylegani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65</TotalTime>
  <Words>1503</Words>
  <Application>Microsoft Office PowerPoint</Application>
  <PresentationFormat>Pokaz na ekranie (4:3)</PresentationFormat>
  <Paragraphs>165</Paragraphs>
  <Slides>25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25</vt:i4>
      </vt:variant>
    </vt:vector>
  </HeadingPairs>
  <TitlesOfParts>
    <vt:vector size="26" baseType="lpstr">
      <vt:lpstr>Przyleganie</vt:lpstr>
      <vt:lpstr>Formy wsparcia  dla osób starszych  na przykładzie Miasta Gdańska</vt:lpstr>
      <vt:lpstr>Ukierunkowanie działań</vt:lpstr>
      <vt:lpstr>Prognoza ludności  woj. pomorskiego</vt:lpstr>
      <vt:lpstr>Działania na rzecz aktywizacji osób starszych </vt:lpstr>
      <vt:lpstr>Działania na rzecz aktywizacji osób starszych </vt:lpstr>
      <vt:lpstr>Działania na rzecz aktywizacji osób starszych </vt:lpstr>
      <vt:lpstr>Działania na rzecz aktywizacji osób starszych </vt:lpstr>
      <vt:lpstr>Działania na rzecz aktywizacji osób starszych </vt:lpstr>
      <vt:lpstr>Działania na rzecz aktywizacji osób starszych </vt:lpstr>
      <vt:lpstr>Działania na rzecz aktywizacji osób starszych </vt:lpstr>
      <vt:lpstr>Działania na rzecz aktywizacji osób starszych </vt:lpstr>
      <vt:lpstr>Działania na rzecz aktywizacji osób starszych </vt:lpstr>
      <vt:lpstr>Działania wspierająco-opiekuńcze</vt:lpstr>
      <vt:lpstr>Działania wspierająco-opiekuńcze</vt:lpstr>
      <vt:lpstr>Działania wspierająco-opiekuńcze</vt:lpstr>
      <vt:lpstr>Działania wspierająco-opiekuńcze</vt:lpstr>
      <vt:lpstr>Opieka całodobowa dla osób starszych </vt:lpstr>
      <vt:lpstr>Opieka całodobowa dla osób starszych </vt:lpstr>
      <vt:lpstr>Opieka całodobowa dla osób starszych </vt:lpstr>
      <vt:lpstr>Opieka całodobowa dla osób starszych </vt:lpstr>
      <vt:lpstr>Opieka całodobowa dla osób starszych </vt:lpstr>
      <vt:lpstr>Opieka całodobowa dla osób starszych </vt:lpstr>
      <vt:lpstr>Finansowanie</vt:lpstr>
      <vt:lpstr>Dziękuję za uwagę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Formy wsparcia  dla osób starszych  na przykładzie Miasta Gdańska</dc:title>
  <dc:creator>EWolczak</dc:creator>
  <cp:lastModifiedBy>EWolczak</cp:lastModifiedBy>
  <cp:revision>7</cp:revision>
  <dcterms:created xsi:type="dcterms:W3CDTF">2011-09-14T03:17:56Z</dcterms:created>
  <dcterms:modified xsi:type="dcterms:W3CDTF">2011-09-14T16:06:03Z</dcterms:modified>
</cp:coreProperties>
</file>